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9"/>
  </p:notesMasterIdLst>
  <p:sldIdLst>
    <p:sldId id="256" r:id="rId3"/>
    <p:sldId id="336" r:id="rId4"/>
    <p:sldId id="337" r:id="rId5"/>
    <p:sldId id="346" r:id="rId6"/>
    <p:sldId id="347" r:id="rId7"/>
    <p:sldId id="338" r:id="rId8"/>
    <p:sldId id="348" r:id="rId9"/>
    <p:sldId id="349" r:id="rId10"/>
    <p:sldId id="350" r:id="rId11"/>
    <p:sldId id="351" r:id="rId12"/>
    <p:sldId id="352" r:id="rId13"/>
    <p:sldId id="383" r:id="rId14"/>
    <p:sldId id="317" r:id="rId15"/>
    <p:sldId id="361" r:id="rId16"/>
    <p:sldId id="339" r:id="rId17"/>
    <p:sldId id="353" r:id="rId18"/>
    <p:sldId id="354" r:id="rId19"/>
    <p:sldId id="355" r:id="rId20"/>
    <p:sldId id="356" r:id="rId21"/>
    <p:sldId id="359" r:id="rId22"/>
    <p:sldId id="357" r:id="rId23"/>
    <p:sldId id="369" r:id="rId24"/>
    <p:sldId id="362" r:id="rId25"/>
    <p:sldId id="360" r:id="rId26"/>
    <p:sldId id="358" r:id="rId27"/>
    <p:sldId id="363" r:id="rId28"/>
    <p:sldId id="366" r:id="rId29"/>
    <p:sldId id="365" r:id="rId30"/>
    <p:sldId id="367" r:id="rId31"/>
    <p:sldId id="368" r:id="rId32"/>
    <p:sldId id="370" r:id="rId33"/>
    <p:sldId id="264" r:id="rId34"/>
    <p:sldId id="371" r:id="rId35"/>
    <p:sldId id="374" r:id="rId36"/>
    <p:sldId id="375" r:id="rId37"/>
    <p:sldId id="377" r:id="rId38"/>
    <p:sldId id="378" r:id="rId39"/>
    <p:sldId id="373" r:id="rId40"/>
    <p:sldId id="387" r:id="rId41"/>
    <p:sldId id="376" r:id="rId42"/>
    <p:sldId id="379" r:id="rId43"/>
    <p:sldId id="380" r:id="rId44"/>
    <p:sldId id="382" r:id="rId45"/>
    <p:sldId id="297" r:id="rId46"/>
    <p:sldId id="385" r:id="rId47"/>
    <p:sldId id="386"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ruma" initials="Y" lastIdx="1" clrIdx="0"/>
  <p:cmAuthor id="2" name="解 梦达" initials="解" lastIdx="1" clrIdx="1">
    <p:extLst>
      <p:ext uri="{19B8F6BF-5375-455C-9EA6-DF929625EA0E}">
        <p15:presenceInfo xmlns:p15="http://schemas.microsoft.com/office/powerpoint/2012/main" userId="8a9cc576a18c4c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74218" autoAdjust="0"/>
  </p:normalViewPr>
  <p:slideViewPr>
    <p:cSldViewPr snapToGrid="0">
      <p:cViewPr varScale="1">
        <p:scale>
          <a:sx n="120" d="100"/>
          <a:sy n="120" d="100"/>
        </p:scale>
        <p:origin x="1584" y="11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6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F2E8-8F7C-4887-AED5-FCAA663BA77D}"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84309-6FC1-46CB-97FF-044BB3B7AED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20485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1200" dirty="0">
                  <a:solidFill>
                    <a:srgbClr val="C00000"/>
                  </a:solidFill>
                  <a:latin typeface="Century Gothic" panose="020B0502020202020204" pitchFamily="34" charset="0"/>
                  <a:cs typeface="Arial" panose="020B0604020202020204" pitchFamily="34" charset="0"/>
                </a:endParaRPr>
              </a:p>
            </p:txBody>
          </p:sp>
        </mc:Choice>
        <mc:Fallback xmlns="">
          <p:sp>
            <p:nvSpPr>
              <p:cNvPr id="3" name="备注占位符 2"/>
              <p:cNvSpPr>
                <a:spLocks noGrp="1"/>
              </p:cNvSpPr>
              <p:nvPr>
                <p:ph type="body" idx="1"/>
              </p:nvPr>
            </p:nvSpPr>
            <p:spPr/>
            <p:txBody>
              <a:bodyPr/>
              <a:lstStyle/>
              <a:p>
                <a:pPr algn="just">
                  <a:lnSpc>
                    <a:spcPct val="150000"/>
                  </a:lnSpc>
                </a:pPr>
                <a:r>
                  <a:rPr lang="zh-CN" altLang="en-US" dirty="0"/>
                  <a:t>那么为何学习类算法</a:t>
                </a:r>
                <a:r>
                  <a:rPr lang="zh-CN" altLang="en-US" sz="1200" dirty="0">
                    <a:solidFill>
                      <a:srgbClr val="C00000"/>
                    </a:solidFill>
                    <a:latin typeface="Century Gothic" panose="020B0502020202020204" pitchFamily="34" charset="0"/>
                  </a:rPr>
                  <a:t>难以在不同传感器相机拍摄的图像中泛化呢？这一原因首先要从图像的成像公式说起，图像像素值主要受三个关键因素影响，</a:t>
                </a:r>
                <a:r>
                  <a:rPr lang="en-US" altLang="zh-CN" sz="1200" dirty="0">
                    <a:solidFill>
                      <a:srgbClr val="C00000"/>
                    </a:solidFill>
                    <a:latin typeface="Century Gothic" panose="020B0502020202020204" pitchFamily="34" charset="0"/>
                  </a:rPr>
                  <a:t>S</a:t>
                </a:r>
                <a:r>
                  <a:rPr lang="zh-CN" altLang="en-US" sz="1200" dirty="0">
                    <a:solidFill>
                      <a:srgbClr val="C00000"/>
                    </a:solidFill>
                    <a:latin typeface="Century Gothic" panose="020B0502020202020204" pitchFamily="34" charset="0"/>
                  </a:rPr>
                  <a:t>，</a:t>
                </a:r>
                <a:r>
                  <a:rPr lang="en-US" altLang="zh-CN" sz="1200" dirty="0">
                    <a:solidFill>
                      <a:srgbClr val="C00000"/>
                    </a:solidFill>
                    <a:latin typeface="Century Gothic" panose="020B0502020202020204" pitchFamily="34" charset="0"/>
                  </a:rPr>
                  <a:t>I </a:t>
                </a:r>
                <a:r>
                  <a:rPr lang="zh-CN" altLang="en-US" sz="1200" dirty="0">
                    <a:solidFill>
                      <a:srgbClr val="C00000"/>
                    </a:solidFill>
                    <a:latin typeface="Century Gothic" panose="020B0502020202020204" pitchFamily="34" charset="0"/>
                  </a:rPr>
                  <a:t>以及</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，其中</a:t>
                </a:r>
                <a:r>
                  <a:rPr lang="en-US" altLang="zh-CN" dirty="0"/>
                  <a:t>S</a:t>
                </a:r>
                <a:r>
                  <a:rPr lang="zh-CN" altLang="en-US" dirty="0"/>
                  <a:t>代表物体表面光谱反射率，</a:t>
                </a:r>
                <a:r>
                  <a:rPr lang="en-US" altLang="zh-CN" dirty="0"/>
                  <a:t>I</a:t>
                </a:r>
                <a:r>
                  <a:rPr lang="zh-CN" altLang="en-US" dirty="0"/>
                  <a:t>代表光源光谱功率分布，</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则代表相机传感器函数，需要注意的是</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，因为他是相机传感器特定的。进一步的，在图像中观测到的光源色彩</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en-CA" altLang="zh-CN" dirty="0">
                    <a:solidFill>
                      <a:schemeClr val="bg1"/>
                    </a:solidFill>
                    <a:latin typeface="Calibri (Body)"/>
                    <a:ea typeface="Cambria Math" panose="02040503050406030204" pitchFamily="18" charset="0"/>
                  </a:rPr>
                  <a:t> </a:t>
                </a:r>
                <a:r>
                  <a:rPr lang="zh-CN" altLang="en-US" dirty="0">
                    <a:solidFill>
                      <a:schemeClr val="bg1"/>
                    </a:solidFill>
                    <a:latin typeface="Calibri (Body)"/>
                    <a:ea typeface="Cambria Math" panose="02040503050406030204" pitchFamily="18" charset="0"/>
                  </a:rPr>
                  <a:t>会受到光源光谱功率分布以及相机传感器函数的影响。</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i="0">
                    <a:solidFill>
                      <a:schemeClr val="bg1"/>
                    </a:solidFill>
                    <a:latin typeface="Cambria Math" panose="02040503050406030204" pitchFamily="18" charset="0"/>
                  </a:rPr>
                  <a:t> 在</a:t>
                </a:r>
                <a:r>
                  <a:rPr lang="zh-CN" altLang="en-US" dirty="0">
                    <a:solidFill>
                      <a:schemeClr val="bg1"/>
                    </a:solidFill>
                    <a:latin typeface="Calibri (Body)"/>
                    <a:ea typeface="Cambria Math" panose="02040503050406030204" pitchFamily="18" charset="0"/>
                  </a:rPr>
                  <a:t>色彩恒常任务中被用于</a:t>
                </a:r>
                <a:r>
                  <a:rPr lang="en-US" altLang="zh-CN" dirty="0">
                    <a:solidFill>
                      <a:schemeClr val="bg1"/>
                    </a:solidFill>
                    <a:latin typeface="Calibri (Body)"/>
                    <a:ea typeface="Cambria Math" panose="02040503050406030204" pitchFamily="18" charset="0"/>
                  </a:rPr>
                  <a:t>GT</a:t>
                </a:r>
                <a:r>
                  <a:rPr lang="zh-CN" altLang="en-US" dirty="0">
                    <a:solidFill>
                      <a:schemeClr val="bg1"/>
                    </a:solidFill>
                    <a:latin typeface="Calibri (Body)"/>
                    <a:ea typeface="Cambria Math" panose="02040503050406030204" pitchFamily="18" charset="0"/>
                  </a:rPr>
                  <a:t>。这时我们可以看一下右图中给出的在不同传感器相机下捕获到的光源</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的</a:t>
                </a:r>
                <a:r>
                  <a:rPr lang="en-US" altLang="zh-CN" dirty="0" err="1">
                    <a:solidFill>
                      <a:schemeClr val="bg1"/>
                    </a:solidFill>
                    <a:latin typeface="Calibri (Body)"/>
                    <a:ea typeface="Cambria Math" panose="02040503050406030204" pitchFamily="18" charset="0"/>
                  </a:rPr>
                  <a:t>rg</a:t>
                </a:r>
                <a:r>
                  <a:rPr lang="zh-CN" altLang="en-US" dirty="0">
                    <a:solidFill>
                      <a:schemeClr val="bg1"/>
                    </a:solidFill>
                    <a:latin typeface="Calibri (Body)"/>
                    <a:ea typeface="Cambria Math" panose="02040503050406030204" pitchFamily="18" charset="0"/>
                  </a:rPr>
                  <a:t>色度分布，可以明显的看到，不同传感器相机捕获到的图像</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分布在</a:t>
                </a:r>
                <a:r>
                  <a:rPr lang="en-US" altLang="zh-CN" dirty="0" err="1">
                    <a:solidFill>
                      <a:schemeClr val="bg1"/>
                    </a:solidFill>
                    <a:latin typeface="Calibri (Body)"/>
                    <a:ea typeface="Cambria Math" panose="02040503050406030204" pitchFamily="18" charset="0"/>
                  </a:rPr>
                  <a:t>rg</a:t>
                </a:r>
                <a:r>
                  <a:rPr lang="zh-CN" altLang="en-US" dirty="0">
                    <a:solidFill>
                      <a:schemeClr val="bg1"/>
                    </a:solidFill>
                    <a:latin typeface="Calibri (Body)"/>
                    <a:ea typeface="Cambria Math" panose="02040503050406030204" pitchFamily="18" charset="0"/>
                  </a:rPr>
                  <a:t>色度空间的不同位置中。因此很显然，</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也是相机传感器特定的。</a:t>
                </a:r>
                <a:endParaRPr lang="en-US" altLang="zh-CN" dirty="0">
                  <a:solidFill>
                    <a:schemeClr val="bg1"/>
                  </a:solidFill>
                  <a:latin typeface="Calibri (Body)"/>
                  <a:ea typeface="Cambria Math" panose="02040503050406030204" pitchFamily="18" charset="0"/>
                </a:endParaRPr>
              </a:p>
              <a:p>
                <a:pPr algn="just">
                  <a:lnSpc>
                    <a:spcPct val="150000"/>
                  </a:lnSpc>
                </a:pPr>
                <a:r>
                  <a:rPr lang="zh-CN" altLang="en-US" dirty="0">
                    <a:solidFill>
                      <a:schemeClr val="bg1"/>
                    </a:solidFill>
                    <a:latin typeface="Calibri (Body)"/>
                    <a:ea typeface="Cambria Math" panose="02040503050406030204" pitchFamily="18" charset="0"/>
                  </a:rPr>
                  <a:t>那么为什么大多数的学习类算法会受到相机传感器影响呢？我们从左下方的公式可以总结出，现有学习类算法通常依赖机器学习技术学习从图像特征至光源的直接映射，因此，映射函数</a:t>
                </a:r>
                <a:r>
                  <a:rPr lang="en-CA" altLang="zh-CN" sz="1200" b="0" i="0">
                    <a:solidFill>
                      <a:schemeClr val="bg1"/>
                    </a:solidFill>
                    <a:latin typeface="Cambria Math" panose="02040503050406030204" pitchFamily="18" charset="0"/>
                  </a:rPr>
                  <a:t>𝛤</a:t>
                </a:r>
                <a:r>
                  <a:rPr lang="zh-CN" altLang="en-US" dirty="0">
                    <a:solidFill>
                      <a:schemeClr val="bg1"/>
                    </a:solidFill>
                    <a:latin typeface="Calibri (Body)"/>
                    <a:ea typeface="Cambria Math" panose="02040503050406030204" pitchFamily="18" charset="0"/>
                  </a:rPr>
                  <a:t>，或者说机器学习模型，一旦在某一传感器相机拍摄的数据集中得到充分地训练，将难以再泛化至由不同传感器相机所拍摄的图像中去。</a:t>
                </a:r>
                <a:endParaRPr lang="en-US" altLang="zh-CN" dirty="0">
                  <a:solidFill>
                    <a:schemeClr val="bg1"/>
                  </a:solidFill>
                  <a:latin typeface="Calibri (Body)"/>
                  <a:ea typeface="Cambria Math" panose="02040503050406030204" pitchFamily="18" charset="0"/>
                </a:endParaRPr>
              </a:p>
              <a:p>
                <a:pPr algn="just">
                  <a:lnSpc>
                    <a:spcPct val="150000"/>
                  </a:lnSpc>
                </a:pPr>
                <a:r>
                  <a:rPr lang="zh-CN" altLang="en-US" dirty="0">
                    <a:solidFill>
                      <a:schemeClr val="bg1"/>
                    </a:solidFill>
                    <a:latin typeface="Calibri (Body)"/>
                  </a:rPr>
                  <a:t>我的研究就是要解决这个问题。</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06995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endParaRPr lang="en-US" altLang="zh-CN" dirty="0"/>
              </a:p>
            </p:txBody>
          </p:sp>
        </mc:Choice>
        <mc:Fallback xmlns="">
          <p:sp>
            <p:nvSpPr>
              <p:cNvPr id="3" name="备注占位符 2"/>
              <p:cNvSpPr>
                <a:spLocks noGrp="1"/>
              </p:cNvSpPr>
              <p:nvPr>
                <p:ph type="body" idx="1"/>
              </p:nvPr>
            </p:nvSpPr>
            <p:spPr/>
            <p:txBody>
              <a:bodyPr/>
              <a:lstStyle/>
              <a:p>
                <a:pPr algn="just">
                  <a:lnSpc>
                    <a:spcPct val="150000"/>
                  </a:lnSpc>
                </a:pPr>
                <a:r>
                  <a:rPr lang="zh-CN" altLang="en-US" dirty="0"/>
                  <a:t>那么为何学习类算法</a:t>
                </a:r>
                <a:r>
                  <a:rPr lang="zh-CN" altLang="en-US" sz="1200" dirty="0">
                    <a:solidFill>
                      <a:srgbClr val="C00000"/>
                    </a:solidFill>
                    <a:latin typeface="Century Gothic" panose="020B0502020202020204" pitchFamily="34" charset="0"/>
                  </a:rPr>
                  <a:t>难以在不同传感器相机拍摄的图像中泛化呢？这一原因首先要从图像的成像公式说起，图像像素值主要受三个关键因素影响，</a:t>
                </a:r>
                <a:r>
                  <a:rPr lang="en-US" altLang="zh-CN" sz="1200" dirty="0">
                    <a:solidFill>
                      <a:srgbClr val="C00000"/>
                    </a:solidFill>
                    <a:latin typeface="Century Gothic" panose="020B0502020202020204" pitchFamily="34" charset="0"/>
                  </a:rPr>
                  <a:t>S</a:t>
                </a:r>
                <a:r>
                  <a:rPr lang="zh-CN" altLang="en-US" sz="1200" dirty="0">
                    <a:solidFill>
                      <a:srgbClr val="C00000"/>
                    </a:solidFill>
                    <a:latin typeface="Century Gothic" panose="020B0502020202020204" pitchFamily="34" charset="0"/>
                  </a:rPr>
                  <a:t>，</a:t>
                </a:r>
                <a:r>
                  <a:rPr lang="en-US" altLang="zh-CN" sz="1200" dirty="0">
                    <a:solidFill>
                      <a:srgbClr val="C00000"/>
                    </a:solidFill>
                    <a:latin typeface="Century Gothic" panose="020B0502020202020204" pitchFamily="34" charset="0"/>
                  </a:rPr>
                  <a:t>I </a:t>
                </a:r>
                <a:r>
                  <a:rPr lang="zh-CN" altLang="en-US" sz="1200" dirty="0">
                    <a:solidFill>
                      <a:srgbClr val="C00000"/>
                    </a:solidFill>
                    <a:latin typeface="Century Gothic" panose="020B0502020202020204" pitchFamily="34" charset="0"/>
                  </a:rPr>
                  <a:t>以及</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，其中</a:t>
                </a:r>
                <a:r>
                  <a:rPr lang="en-US" altLang="zh-CN" dirty="0"/>
                  <a:t>S</a:t>
                </a:r>
                <a:r>
                  <a:rPr lang="zh-CN" altLang="en-US" dirty="0"/>
                  <a:t>代表物体表面光谱反射率，</a:t>
                </a:r>
                <a:r>
                  <a:rPr lang="en-US" altLang="zh-CN" dirty="0"/>
                  <a:t>I</a:t>
                </a:r>
                <a:r>
                  <a:rPr lang="zh-CN" altLang="en-US" dirty="0"/>
                  <a:t>代表光源光谱功率分布，</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则代表相机传感器函数，需要注意的是</a:t>
                </a:r>
                <a:r>
                  <a:rPr lang="en-US" altLang="zh-CN" b="0" i="0">
                    <a:solidFill>
                      <a:srgbClr val="FFFF00"/>
                    </a:solidFill>
                    <a:latin typeface="Cambria Math" panose="02040503050406030204" pitchFamily="18" charset="0"/>
                    <a:ea typeface="Cambria Math" panose="02040503050406030204" pitchFamily="18" charset="0"/>
                  </a:rPr>
                  <a:t>𝑃</a:t>
                </a:r>
                <a:r>
                  <a:rPr lang="en-CA" altLang="zh-CN" b="0" i="0">
                    <a:solidFill>
                      <a:srgbClr val="FFFF00"/>
                    </a:solidFill>
                    <a:latin typeface="Cambria Math" panose="02040503050406030204" pitchFamily="18" charset="0"/>
                    <a:ea typeface="Cambria Math" panose="02040503050406030204" pitchFamily="18" charset="0"/>
                  </a:rPr>
                  <a:t>_</a:t>
                </a:r>
                <a:r>
                  <a:rPr lang="en-CA" altLang="zh-CN" i="0">
                    <a:solidFill>
                      <a:srgbClr val="FFFF00"/>
                    </a:solidFill>
                    <a:latin typeface="Cambria Math" panose="02040503050406030204" pitchFamily="18" charset="0"/>
                    <a:ea typeface="Cambria Math" panose="02040503050406030204" pitchFamily="18" charset="0"/>
                  </a:rPr>
                  <a:t>𝑐</a:t>
                </a:r>
                <a:r>
                  <a:rPr lang="zh-CN" altLang="en-US" dirty="0"/>
                  <a:t>，因为他是相机传感器特定的。进一步的，在图像中观测到的光源色彩</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en-CA" altLang="zh-CN" dirty="0">
                    <a:solidFill>
                      <a:schemeClr val="bg1"/>
                    </a:solidFill>
                    <a:latin typeface="Calibri (Body)"/>
                    <a:ea typeface="Cambria Math" panose="02040503050406030204" pitchFamily="18" charset="0"/>
                  </a:rPr>
                  <a:t> </a:t>
                </a:r>
                <a:r>
                  <a:rPr lang="zh-CN" altLang="en-US" dirty="0">
                    <a:solidFill>
                      <a:schemeClr val="bg1"/>
                    </a:solidFill>
                    <a:latin typeface="Calibri (Body)"/>
                    <a:ea typeface="Cambria Math" panose="02040503050406030204" pitchFamily="18" charset="0"/>
                  </a:rPr>
                  <a:t>会受到光源光谱功率分布以及相机传感器函数的影响。</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i="0">
                    <a:solidFill>
                      <a:schemeClr val="bg1"/>
                    </a:solidFill>
                    <a:latin typeface="Cambria Math" panose="02040503050406030204" pitchFamily="18" charset="0"/>
                  </a:rPr>
                  <a:t> 在</a:t>
                </a:r>
                <a:r>
                  <a:rPr lang="zh-CN" altLang="en-US" dirty="0">
                    <a:solidFill>
                      <a:schemeClr val="bg1"/>
                    </a:solidFill>
                    <a:latin typeface="Calibri (Body)"/>
                    <a:ea typeface="Cambria Math" panose="02040503050406030204" pitchFamily="18" charset="0"/>
                  </a:rPr>
                  <a:t>色彩恒常任务中被用于</a:t>
                </a:r>
                <a:r>
                  <a:rPr lang="en-US" altLang="zh-CN" dirty="0">
                    <a:solidFill>
                      <a:schemeClr val="bg1"/>
                    </a:solidFill>
                    <a:latin typeface="Calibri (Body)"/>
                    <a:ea typeface="Cambria Math" panose="02040503050406030204" pitchFamily="18" charset="0"/>
                  </a:rPr>
                  <a:t>GT</a:t>
                </a:r>
                <a:r>
                  <a:rPr lang="zh-CN" altLang="en-US" dirty="0">
                    <a:solidFill>
                      <a:schemeClr val="bg1"/>
                    </a:solidFill>
                    <a:latin typeface="Calibri (Body)"/>
                    <a:ea typeface="Cambria Math" panose="02040503050406030204" pitchFamily="18" charset="0"/>
                  </a:rPr>
                  <a:t>。这时我们可以看一下右图中给出的在不同传感器相机下捕获到的光源</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的</a:t>
                </a:r>
                <a:r>
                  <a:rPr lang="en-US" altLang="zh-CN" dirty="0" err="1">
                    <a:solidFill>
                      <a:schemeClr val="bg1"/>
                    </a:solidFill>
                    <a:latin typeface="Calibri (Body)"/>
                    <a:ea typeface="Cambria Math" panose="02040503050406030204" pitchFamily="18" charset="0"/>
                  </a:rPr>
                  <a:t>rg</a:t>
                </a:r>
                <a:r>
                  <a:rPr lang="zh-CN" altLang="en-US" dirty="0">
                    <a:solidFill>
                      <a:schemeClr val="bg1"/>
                    </a:solidFill>
                    <a:latin typeface="Calibri (Body)"/>
                    <a:ea typeface="Cambria Math" panose="02040503050406030204" pitchFamily="18" charset="0"/>
                  </a:rPr>
                  <a:t>色度分布，可以明显的看到，不同传感器相机捕获到的图像</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分布在</a:t>
                </a:r>
                <a:r>
                  <a:rPr lang="en-US" altLang="zh-CN" dirty="0" err="1">
                    <a:solidFill>
                      <a:schemeClr val="bg1"/>
                    </a:solidFill>
                    <a:latin typeface="Calibri (Body)"/>
                    <a:ea typeface="Cambria Math" panose="02040503050406030204" pitchFamily="18" charset="0"/>
                  </a:rPr>
                  <a:t>rg</a:t>
                </a:r>
                <a:r>
                  <a:rPr lang="zh-CN" altLang="en-US" dirty="0">
                    <a:solidFill>
                      <a:schemeClr val="bg1"/>
                    </a:solidFill>
                    <a:latin typeface="Calibri (Body)"/>
                    <a:ea typeface="Cambria Math" panose="02040503050406030204" pitchFamily="18" charset="0"/>
                  </a:rPr>
                  <a:t>色度空间的不同位置中。因此很显然，</a:t>
                </a:r>
                <a:r>
                  <a:rPr lang="en-US" altLang="zh-CN" i="0">
                    <a:solidFill>
                      <a:schemeClr val="bg1"/>
                    </a:solidFill>
                    <a:latin typeface="Cambria Math" panose="02040503050406030204" pitchFamily="18" charset="0"/>
                  </a:rPr>
                  <a:t>𝐸</a:t>
                </a:r>
                <a:r>
                  <a:rPr lang="en-CA" altLang="zh-CN" i="0">
                    <a:solidFill>
                      <a:schemeClr val="bg1"/>
                    </a:solidFill>
                    <a:latin typeface="Cambria Math" panose="02040503050406030204" pitchFamily="18" charset="0"/>
                  </a:rPr>
                  <a:t>_𝑐</a:t>
                </a:r>
                <a:r>
                  <a:rPr lang="zh-CN" altLang="en-US" dirty="0">
                    <a:solidFill>
                      <a:schemeClr val="bg1"/>
                    </a:solidFill>
                    <a:latin typeface="Calibri (Body)"/>
                    <a:ea typeface="Cambria Math" panose="02040503050406030204" pitchFamily="18" charset="0"/>
                  </a:rPr>
                  <a:t>也是相机传感器特定的。</a:t>
                </a:r>
                <a:endParaRPr lang="en-US" altLang="zh-CN" dirty="0">
                  <a:solidFill>
                    <a:schemeClr val="bg1"/>
                  </a:solidFill>
                  <a:latin typeface="Calibri (Body)"/>
                  <a:ea typeface="Cambria Math" panose="02040503050406030204" pitchFamily="18" charset="0"/>
                </a:endParaRPr>
              </a:p>
              <a:p>
                <a:pPr algn="just">
                  <a:lnSpc>
                    <a:spcPct val="150000"/>
                  </a:lnSpc>
                </a:pPr>
                <a:r>
                  <a:rPr lang="zh-CN" altLang="en-US" dirty="0">
                    <a:solidFill>
                      <a:schemeClr val="bg1"/>
                    </a:solidFill>
                    <a:latin typeface="Calibri (Body)"/>
                    <a:ea typeface="Cambria Math" panose="02040503050406030204" pitchFamily="18" charset="0"/>
                  </a:rPr>
                  <a:t>那么为什么大多数的学习类算法会受到相机传感器影响呢？我们从左下方的公式可以总结出，现有学习类算法通常依赖机器学习技术学习从图像特征至光源的直接映射，因此，映射函数</a:t>
                </a:r>
                <a:r>
                  <a:rPr lang="en-CA" altLang="zh-CN" sz="1200" b="0" i="0">
                    <a:solidFill>
                      <a:schemeClr val="bg1"/>
                    </a:solidFill>
                    <a:latin typeface="Cambria Math" panose="02040503050406030204" pitchFamily="18" charset="0"/>
                  </a:rPr>
                  <a:t>𝛤</a:t>
                </a:r>
                <a:r>
                  <a:rPr lang="zh-CN" altLang="en-US" dirty="0">
                    <a:solidFill>
                      <a:schemeClr val="bg1"/>
                    </a:solidFill>
                    <a:latin typeface="Calibri (Body)"/>
                    <a:ea typeface="Cambria Math" panose="02040503050406030204" pitchFamily="18" charset="0"/>
                  </a:rPr>
                  <a:t>，或者说机器学习模型，一旦在某一传感器相机拍摄的数据集中得到充分地训练，将难以再泛化至由不同传感器相机所拍摄的图像中去。</a:t>
                </a:r>
                <a:endParaRPr lang="en-US" altLang="zh-CN" dirty="0">
                  <a:solidFill>
                    <a:schemeClr val="bg1"/>
                  </a:solidFill>
                  <a:latin typeface="Calibri (Body)"/>
                  <a:ea typeface="Cambria Math" panose="02040503050406030204" pitchFamily="18" charset="0"/>
                </a:endParaRPr>
              </a:p>
              <a:p>
                <a:pPr algn="just">
                  <a:lnSpc>
                    <a:spcPct val="150000"/>
                  </a:lnSpc>
                </a:pPr>
                <a:r>
                  <a:rPr lang="zh-CN" altLang="en-US" dirty="0">
                    <a:solidFill>
                      <a:schemeClr val="bg1"/>
                    </a:solidFill>
                    <a:latin typeface="Calibri (Body)"/>
                  </a:rPr>
                  <a:t>我的研究就是要解决这个问题。</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3188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780161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19314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trike="noStrike"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7308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endParaRPr lang="en-US" altLang="zh-CN"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我们在前面解释了用于数据集</a:t>
                </a:r>
                <a:r>
                  <a:rPr lang="en-US" altLang="zh-CN" dirty="0" err="1"/>
                  <a:t>groundtruth</a:t>
                </a:r>
                <a:r>
                  <a:rPr lang="zh-CN" altLang="en-US" dirty="0"/>
                  <a:t>的光源色彩是明显受到相机传感器函数影响的，而这也导致了大多数直接从图像特征来推断光源色彩的学习类算法，在面对不同传感器拍摄的图像时泛化性存在明显下降。那么如果我们改变模型的推断目的，尝试让模型推断一个和传感器无关的统计量，显然将会降低传感器响应函数对模型泛化性的影响。那么如何去寻找这一类低级统计特征呢？</a:t>
                </a:r>
                <a:endParaRPr lang="en-US" altLang="zh-CN" dirty="0"/>
              </a:p>
              <a:p>
                <a:pPr>
                  <a:lnSpc>
                    <a:spcPct val="120000"/>
                  </a:lnSpc>
                </a:pPr>
                <a:r>
                  <a:rPr lang="zh-CN" altLang="en-US" dirty="0"/>
                  <a:t>首先我们先建立两个不同传感器色彩空间的转换公式，式</a:t>
                </a:r>
                <a:r>
                  <a:rPr lang="en-US" altLang="zh-CN" dirty="0"/>
                  <a:t>(1)</a:t>
                </a:r>
                <a:r>
                  <a:rPr lang="zh-CN" altLang="en-US" dirty="0"/>
                  <a:t>中，</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b="1" i="0">
                    <a:latin typeface="Cambria Math" panose="02040503050406030204" pitchFamily="18" charset="0"/>
                  </a:rPr>
                  <a:t> </a:t>
                </a:r>
                <a:r>
                  <a:rPr lang="zh-CN" altLang="en-US" sz="1200" i="0">
                    <a:latin typeface="Cambria Math" panose="02040503050406030204" pitchFamily="18" charset="0"/>
                  </a:rPr>
                  <a:t>分别</a:t>
                </a:r>
                <a:r>
                  <a:rPr lang="zh-CN" altLang="en-US" sz="1200" dirty="0"/>
                  <a:t>代表经过正确色彩恒常校正后的无偏色图像；</a:t>
                </a:r>
                <a:r>
                  <a:rPr lang="zh-CN" altLang="en-US" sz="1200" i="0">
                    <a:latin typeface="Cambria Math" panose="02040503050406030204" pitchFamily="18" charset="0"/>
                  </a:rPr>
                  <a:t>𝐾(</a:t>
                </a:r>
                <a:r>
                  <a:rPr lang="en-US" altLang="zh-CN" sz="1200" b="1" i="0">
                    <a:latin typeface="Cambria Math" panose="02040503050406030204" pitchFamily="18" charset="0"/>
                  </a:rPr>
                  <a:t>𝒇^</a:t>
                </a:r>
                <a:r>
                  <a:rPr lang="en-US" altLang="zh-CN" sz="1200" i="0">
                    <a:latin typeface="Cambria Math" panose="02040503050406030204" pitchFamily="18" charset="0"/>
                  </a:rPr>
                  <a:t>𝑎 )</a:t>
                </a:r>
                <a:r>
                  <a:rPr lang="zh-CN" altLang="en-US" sz="1200" dirty="0"/>
                  <a:t>与</a:t>
                </a:r>
                <a:r>
                  <a:rPr lang="zh-CN" altLang="en-US" sz="1200" i="0">
                    <a:latin typeface="Cambria Math" panose="02040503050406030204" pitchFamily="18" charset="0"/>
                  </a:rPr>
                  <a:t>𝐾(</a:t>
                </a:r>
                <a:r>
                  <a:rPr lang="en-US" altLang="zh-CN" sz="1200" b="1" i="0">
                    <a:latin typeface="Cambria Math" panose="02040503050406030204" pitchFamily="18" charset="0"/>
                  </a:rPr>
                  <a:t>𝒇^</a:t>
                </a:r>
                <a:r>
                  <a:rPr lang="en-US" altLang="zh-CN" sz="1200" b="0" i="0">
                    <a:latin typeface="Cambria Math" panose="02040503050406030204" pitchFamily="18" charset="0"/>
                  </a:rPr>
                  <a:t>𝑏 )</a:t>
                </a:r>
                <a:r>
                  <a:rPr lang="zh-CN" altLang="en-US" sz="1200" dirty="0"/>
                  <a:t>代表从上述无偏色图像中提取到的特征；而</a:t>
                </a:r>
                <a:r>
                  <a:rPr lang="zh-CN" altLang="en-US" sz="1200" i="0">
                    <a:solidFill>
                      <a:schemeClr val="tx1"/>
                    </a:solidFill>
                    <a:latin typeface="Cambria Math" panose="02040503050406030204" pitchFamily="18" charset="0"/>
                  </a:rPr>
                  <a:t>𝑇_𝑠</a:t>
                </a:r>
                <a:r>
                  <a:rPr lang="zh-CN" altLang="en-US" sz="1200" dirty="0"/>
                  <a:t>代表两个不同传感器函数间的转换函数，</a:t>
                </a:r>
                <a:r>
                  <a:rPr lang="zh-CN" altLang="en-US" sz="1200" i="0">
                    <a:solidFill>
                      <a:schemeClr val="tx1"/>
                    </a:solidFill>
                    <a:latin typeface="Cambria Math" panose="02040503050406030204" pitchFamily="18" charset="0"/>
                  </a:rPr>
                  <a:t>𝑇_𝑠</a:t>
                </a:r>
                <a:r>
                  <a:rPr lang="zh-CN" altLang="en-US" sz="1200" dirty="0"/>
                  <a:t>通常</a:t>
                </a:r>
                <a:r>
                  <a:rPr lang="zh-CN" altLang="en-US" sz="1200" b="0" i="0">
                    <a:latin typeface="Cambria Math" panose="02040503050406030204" pitchFamily="18" charset="0"/>
                  </a:rPr>
                  <a:t>为</a:t>
                </a:r>
                <a:r>
                  <a:rPr lang="en-US" altLang="zh-CN" sz="1200" b="0" i="0">
                    <a:latin typeface="Cambria Math" panose="02040503050406030204" pitchFamily="18" charset="0"/>
                  </a:rPr>
                  <a:t>3</a:t>
                </a:r>
                <a:r>
                  <a:rPr lang="en-US" altLang="zh-CN" sz="1200" b="0" i="0">
                    <a:latin typeface="Cambria Math" panose="02040503050406030204" pitchFamily="18" charset="0"/>
                    <a:ea typeface="Cambria Math" panose="02040503050406030204" pitchFamily="18" charset="0"/>
                  </a:rPr>
                  <a:t>×3</a:t>
                </a:r>
                <a:r>
                  <a:rPr lang="zh-CN" altLang="en-US" sz="1200" dirty="0"/>
                  <a:t>矩阵。</a:t>
                </a:r>
                <a:endParaRPr lang="en-US" altLang="zh-CN" sz="1200" dirty="0"/>
              </a:p>
              <a:p>
                <a:pPr>
                  <a:lnSpc>
                    <a:spcPct val="120000"/>
                  </a:lnSpc>
                </a:pPr>
                <a:r>
                  <a:rPr lang="zh-CN" altLang="en-US" sz="1200" dirty="0"/>
                  <a:t>这里我们取最简单的低级统计特征，即对图像</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dirty="0"/>
                  <a:t>计算通道平均值，得到特征</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，那么式</a:t>
                </a:r>
                <a:r>
                  <a:rPr lang="en-US" altLang="zh-CN" sz="1200" dirty="0"/>
                  <a:t>(1)</a:t>
                </a:r>
                <a:r>
                  <a:rPr lang="zh-CN" altLang="en-US" sz="1200" dirty="0"/>
                  <a:t>将转化为式</a:t>
                </a:r>
                <a:r>
                  <a:rPr lang="en-US" altLang="zh-CN" sz="1200" dirty="0"/>
                  <a:t>(2)</a:t>
                </a:r>
                <a:r>
                  <a:rPr lang="zh-CN" altLang="en-US" sz="1200" dirty="0"/>
                  <a:t>。我们</a:t>
                </a:r>
                <a:r>
                  <a:rPr lang="zh-CN" altLang="en-US" sz="1200" i="0">
                    <a:latin typeface="Cambria Math" panose="02040503050406030204" pitchFamily="18" charset="0"/>
                  </a:rPr>
                  <a:t>取</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dirty="0"/>
                  <a:t>的目的在于，色彩恒常领域有一个十分著名的假设，是灰度世界假设，该假设来自下方文献</a:t>
                </a:r>
                <a:r>
                  <a:rPr lang="en-US" altLang="zh-CN" sz="1200" dirty="0"/>
                  <a:t>[1]</a:t>
                </a:r>
                <a:r>
                  <a:rPr lang="zh-CN" altLang="en-US" sz="1200" dirty="0"/>
                  <a:t>。灰度世界假设认为，经过正确偏色校正后的图像，该图像各通道的平均像素值应趋于一致，换句话说，</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均应趋近于灰色，也就是</a:t>
                </a:r>
                <a:r>
                  <a:rPr lang="zh-CN" altLang="en-US" sz="1200" i="0">
                    <a:solidFill>
                      <a:schemeClr val="tx1"/>
                    </a:solidFill>
                    <a:latin typeface="Cambria Math" panose="02040503050406030204" pitchFamily="18" charset="0"/>
                  </a:rPr>
                  <a:t>𝑇_𝑠</a:t>
                </a:r>
                <a:r>
                  <a:rPr lang="zh-CN" altLang="en-US" sz="1200" dirty="0"/>
                  <a:t>在</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的转换间不会产生显著的影响。因此我们可以把式</a:t>
                </a:r>
                <a:r>
                  <a:rPr lang="en-US" altLang="zh-CN" sz="1200" dirty="0"/>
                  <a:t>(2)</a:t>
                </a:r>
                <a:r>
                  <a:rPr lang="zh-CN" altLang="en-US" sz="1200" dirty="0"/>
                  <a:t>写为式</a:t>
                </a:r>
                <a:r>
                  <a:rPr lang="en-US" altLang="zh-CN" sz="1200" dirty="0"/>
                  <a:t>(3)</a:t>
                </a:r>
                <a:r>
                  <a:rPr lang="zh-CN" altLang="en-US" sz="1200" dirty="0"/>
                  <a:t>。</a:t>
                </a: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zh-CN" altLang="en-US" sz="1200"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algn="just">
                  <a:lnSpc>
                    <a:spcPct val="150000"/>
                  </a:lnSpc>
                </a:pP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90127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60811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4237052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我们还是从统计矩的公式来出发，我们将上一页的</a:t>
                </a:r>
                <a:r>
                  <a:rPr lang="en-US" altLang="zh-CN" dirty="0"/>
                  <a:t>PM</a:t>
                </a:r>
                <a:r>
                  <a:rPr lang="zh-CN" altLang="en-US" dirty="0"/>
                  <a:t>搬到这里。根据光照反射模型公式，我们可以进一步将式</a:t>
                </a:r>
                <a:r>
                  <a:rPr lang="en-US" altLang="zh-CN" dirty="0"/>
                  <a:t>(1)</a:t>
                </a:r>
                <a:r>
                  <a:rPr lang="zh-CN" altLang="en-US" dirty="0"/>
                  <a:t>中的</a:t>
                </a:r>
                <a:r>
                  <a:rPr lang="en-US" altLang="zh-CN" sz="1200" b="0" i="0">
                    <a:solidFill>
                      <a:srgbClr val="0070C0"/>
                    </a:solidFill>
                    <a:latin typeface="Cambria Math" panose="02040503050406030204" pitchFamily="18" charset="0"/>
                  </a:rPr>
                  <a:t>f(𝑥,𝑦)</a:t>
                </a:r>
                <a:r>
                  <a:rPr lang="zh-CN" altLang="en-US" sz="1200" b="0" i="0">
                    <a:solidFill>
                      <a:srgbClr val="0070C0"/>
                    </a:solidFill>
                    <a:latin typeface="Cambria Math" panose="02040503050406030204" pitchFamily="18" charset="0"/>
                  </a:rPr>
                  <a:t>拆解</a:t>
                </a:r>
                <a:r>
                  <a:rPr lang="zh-CN" altLang="en-US" dirty="0"/>
                  <a:t>为光源</a:t>
                </a:r>
                <a:r>
                  <a:rPr lang="en-US" altLang="zh-CN" dirty="0"/>
                  <a:t>E</a:t>
                </a:r>
                <a:r>
                  <a:rPr lang="zh-CN" altLang="en-US" dirty="0"/>
                  <a:t>与物体表面反射率的乘积，也就是式</a:t>
                </a:r>
                <a:r>
                  <a:rPr lang="en-US" altLang="zh-CN" dirty="0"/>
                  <a:t>(2)</a:t>
                </a:r>
                <a:r>
                  <a:rPr lang="zh-CN" altLang="en-US" dirty="0"/>
                  <a:t>的形式。</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其实无论是式</a:t>
                </a:r>
                <a:r>
                  <a:rPr lang="en-US" altLang="zh-CN" dirty="0"/>
                  <a:t>(1)</a:t>
                </a:r>
                <a:r>
                  <a:rPr lang="zh-CN" altLang="en-US" dirty="0"/>
                  <a:t>还是式</a:t>
                </a:r>
                <a:r>
                  <a:rPr lang="en-US" altLang="zh-CN" dirty="0"/>
                  <a:t>(2)</a:t>
                </a:r>
                <a:r>
                  <a:rPr lang="zh-CN" altLang="en-US" dirty="0"/>
                  <a:t>都是关于图像像素值的统计量，因此我们也可以将他们写成关于图像导数的形式，这里我用</a:t>
                </a:r>
                <a:r>
                  <a:rPr lang="en-US" altLang="zh-CN" dirty="0"/>
                  <a:t>EM</a:t>
                </a:r>
                <a:r>
                  <a:rPr lang="zh-CN" altLang="en-US" dirty="0"/>
                  <a:t>来表示。式</a:t>
                </a:r>
                <a:r>
                  <a:rPr lang="en-US" altLang="zh-CN" dirty="0"/>
                  <a:t>(3)</a:t>
                </a:r>
                <a:r>
                  <a:rPr lang="zh-CN" altLang="en-US" dirty="0"/>
                  <a:t>中的</a:t>
                </a:r>
                <a:r>
                  <a:rPr lang="en-US" altLang="zh-CN" sz="1200" i="0">
                    <a:solidFill>
                      <a:srgbClr val="0070C0"/>
                    </a:solidFill>
                    <a:latin typeface="Cambria Math" panose="02040503050406030204" pitchFamily="18" charset="0"/>
                  </a:rPr>
                  <a:t>𝑆_𝑅^∗</a:t>
                </a:r>
                <a:r>
                  <a:rPr lang="en-US" altLang="zh-CN" sz="1200" b="0" i="0">
                    <a:solidFill>
                      <a:srgbClr val="0070C0"/>
                    </a:solidFill>
                    <a:latin typeface="Cambria Math" panose="02040503050406030204" pitchFamily="18" charset="0"/>
                  </a:rPr>
                  <a:t> (𝑥,𝑦)</a:t>
                </a:r>
                <a:r>
                  <a:rPr lang="zh-CN" altLang="en-US" dirty="0"/>
                  <a:t>代表</a:t>
                </a:r>
                <a:r>
                  <a:rPr lang="en-US" altLang="zh-CN" sz="1200" b="0" i="0">
                    <a:solidFill>
                      <a:srgbClr val="0070C0"/>
                    </a:solidFill>
                    <a:latin typeface="Cambria Math" panose="02040503050406030204" pitchFamily="18" charset="0"/>
                  </a:rPr>
                  <a:t>𝑆_𝐺 </a:t>
                </a:r>
                <a:r>
                  <a:rPr lang="en-US" altLang="zh-CN" sz="1200" i="0">
                    <a:solidFill>
                      <a:srgbClr val="0070C0"/>
                    </a:solidFill>
                    <a:latin typeface="Cambria Math" panose="02040503050406030204" pitchFamily="18" charset="0"/>
                  </a:rPr>
                  <a:t>(𝑥,𝑦)</a:t>
                </a:r>
                <a:r>
                  <a:rPr lang="zh-CN" altLang="en-US" dirty="0"/>
                  <a:t>的导数形式。</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由于我们研究的是单光源色彩恒常问题，因此图像中的光源</a:t>
                </a:r>
                <a:r>
                  <a:rPr lang="en-US" altLang="zh-CN" dirty="0"/>
                  <a:t>E</a:t>
                </a:r>
                <a:r>
                  <a:rPr lang="zh-CN" altLang="en-US" dirty="0"/>
                  <a:t>与空间位置</a:t>
                </a:r>
                <a:r>
                  <a:rPr lang="en-US" altLang="zh-CN" dirty="0"/>
                  <a:t>x</a:t>
                </a:r>
                <a:r>
                  <a:rPr lang="zh-CN" altLang="en-US" dirty="0"/>
                  <a:t>，</a:t>
                </a:r>
                <a:r>
                  <a:rPr lang="en-US" altLang="zh-CN" dirty="0"/>
                  <a:t>y</a:t>
                </a:r>
                <a:r>
                  <a:rPr lang="zh-CN" altLang="en-US" dirty="0"/>
                  <a:t>无关，因此可以被提到积分符号外。那么通过将</a:t>
                </a:r>
                <a:r>
                  <a:rPr lang="en-US" altLang="zh-CN" dirty="0"/>
                  <a:t>EM</a:t>
                </a:r>
                <a:r>
                  <a:rPr lang="zh-CN" altLang="en-US" dirty="0"/>
                  <a:t>与</a:t>
                </a:r>
                <a:r>
                  <a:rPr lang="en-US" altLang="zh-CN" dirty="0"/>
                  <a:t>PM</a:t>
                </a:r>
                <a:r>
                  <a:rPr lang="zh-CN" altLang="en-US" dirty="0"/>
                  <a:t>简单相除就可以移除传感器特定的光源</a:t>
                </a:r>
                <a:r>
                  <a:rPr lang="en-US" altLang="zh-CN" dirty="0"/>
                  <a:t>E</a:t>
                </a:r>
                <a:r>
                  <a:rPr lang="zh-CN" altLang="en-US" dirty="0"/>
                  <a:t>。基于算法运行效率的考虑，我们选取了左下角九种</a:t>
                </a:r>
                <a:r>
                  <a:rPr lang="en-US" altLang="zh-CN" dirty="0"/>
                  <a:t>IM</a:t>
                </a:r>
                <a:r>
                  <a:rPr lang="zh-CN" altLang="en-US" dirty="0"/>
                  <a:t>的组合作为局部色彩描述子。</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78692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91304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155171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以上就是我的第一部分工作的内容。其实该部分工作还有很多可以扩展的地方，这些也将作为我攻博计划的一部分内容，为了趁热打铁，我选择在这里阐述我的后续研究思路。</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在先前的工作中，我们选择从场景语义的角度来推断低级统计量</a:t>
                </a:r>
                <a:r>
                  <a:rPr lang="en-US" altLang="zh-CN" dirty="0"/>
                  <a:t>M</a:t>
                </a:r>
                <a:r>
                  <a:rPr lang="zh-CN" altLang="en-US" dirty="0"/>
                  <a:t>，这主要是出于可解释性的考虑。但事实上，场景语义并不是推断</a:t>
                </a:r>
                <a:r>
                  <a:rPr lang="en-US" altLang="zh-CN" dirty="0"/>
                  <a:t>M</a:t>
                </a:r>
                <a:r>
                  <a:rPr lang="zh-CN" altLang="en-US" dirty="0"/>
                  <a:t>的唯一途径。</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在早期工作中我们还尝试了使用</a:t>
                </a:r>
                <a:r>
                  <a:rPr lang="en-US" altLang="zh-CN" dirty="0"/>
                  <a:t>CNN</a:t>
                </a:r>
                <a:r>
                  <a:rPr lang="zh-CN" altLang="en-US" dirty="0"/>
                  <a:t>来推断</a:t>
                </a:r>
                <a:r>
                  <a:rPr lang="en-US" altLang="zh-CN" dirty="0"/>
                  <a:t>M</a:t>
                </a:r>
                <a:r>
                  <a:rPr lang="zh-CN" altLang="en-US" dirty="0"/>
                  <a:t>。我们尝试输入了原始的偏色图像，以及灰度化图像，基于我们前面所设计的光源不变的局部色彩描述子</a:t>
                </a:r>
                <a:r>
                  <a:rPr lang="en-US" altLang="zh-CN" dirty="0"/>
                  <a:t>IM</a:t>
                </a:r>
                <a:r>
                  <a:rPr lang="zh-CN" altLang="en-US" dirty="0"/>
                  <a:t>生成的图像，但并没有取得很好的一个结果。我们猜测这可能是由于原始的偏色图像中光源的不断改变影响了网络的训练，此外，使用的灰度化图像基于</a:t>
                </a:r>
                <a:r>
                  <a:rPr lang="en-US" altLang="zh-CN" dirty="0"/>
                  <a:t>IM</a:t>
                </a:r>
                <a:r>
                  <a:rPr lang="zh-CN" altLang="en-US" dirty="0"/>
                  <a:t>生成图像则可能是丢失了图像最原始的色彩信息，这些重要信息的丢失也影响了网络对低级统计量</a:t>
                </a:r>
                <a:r>
                  <a:rPr lang="en-US" altLang="zh-CN" dirty="0"/>
                  <a:t>M</a:t>
                </a:r>
                <a:r>
                  <a:rPr lang="zh-CN" altLang="en-US" dirty="0"/>
                  <a:t>的推断。</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事实上，针对上面的问题，我们目前已经取得一定研究进展，通过对输入图像的简单变化，我们将</a:t>
                </a:r>
                <a:r>
                  <a:rPr lang="en-US" altLang="zh-CN" sz="1200" i="0">
                    <a:latin typeface="Cambria Math" panose="02040503050406030204" pitchFamily="18" charset="0"/>
                  </a:rPr>
                  <a:t>𝒇/𝒇 ̅ </a:t>
                </a:r>
                <a:r>
                  <a:rPr lang="zh-CN" altLang="en-US" dirty="0"/>
                  <a:t>作为图像的输入，则可以在保留图像真实色彩的前提下，将网络的推断目标转换为</a:t>
                </a:r>
                <a:r>
                  <a:rPr lang="en-US" altLang="zh-CN" sz="1200" i="0">
                    <a:solidFill>
                      <a:srgbClr val="C00000"/>
                    </a:solidFill>
                    <a:latin typeface="Cambria Math" panose="02040503050406030204" pitchFamily="18" charset="0"/>
                  </a:rPr>
                  <a:t>1/</a:t>
                </a:r>
                <a:r>
                  <a:rPr lang="en-US" altLang="zh-CN" sz="1200" b="1" i="0">
                    <a:solidFill>
                      <a:srgbClr val="C00000"/>
                    </a:solidFill>
                    <a:latin typeface="Cambria Math" panose="02040503050406030204" pitchFamily="18" charset="0"/>
                  </a:rPr>
                  <a:t>𝑴</a:t>
                </a:r>
                <a:r>
                  <a:rPr lang="zh-CN" altLang="en-US" sz="1200" b="1" i="0">
                    <a:solidFill>
                      <a:srgbClr val="C00000"/>
                    </a:solidFill>
                    <a:latin typeface="Cambria Math" panose="02040503050406030204" pitchFamily="18" charset="0"/>
                  </a:rPr>
                  <a:t> 。</a:t>
                </a:r>
                <a:r>
                  <a:rPr lang="zh-CN" altLang="en-US" dirty="0"/>
                  <a:t>我们参考先前的工作，使用全卷积神经网络作为我们的网络架构，并使用</a:t>
                </a:r>
                <a:r>
                  <a:rPr lang="en-US" altLang="zh-CN" dirty="0"/>
                  <a:t>squeeze net</a:t>
                </a:r>
                <a:r>
                  <a:rPr lang="zh-CN" altLang="en-US" dirty="0"/>
                  <a:t>作为特征提取网络。我们最后实现的结果可以在无需任何附加图像微调模型的前提下超越目前最新提出的传感器独立的学习类色彩恒常算法，即使是那些需要额外图像进行微调的准传感器独立的学习类算法。</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我们下一步的计划是细化在理论方面的推导，另外尝试设计更为准确的神经网络来提升对低级统计量</a:t>
                </a:r>
                <a:r>
                  <a:rPr lang="en-US" altLang="zh-CN" dirty="0"/>
                  <a:t>M</a:t>
                </a:r>
                <a:r>
                  <a:rPr lang="zh-CN" altLang="en-US" dirty="0"/>
                  <a:t>的推断精度。</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事实上，针对上述问题的研究我们现在已经取得了一定进展，我们仅需要对输入</a:t>
                </a:r>
                <a:r>
                  <a:rPr lang="en-US" altLang="zh-CN" dirty="0"/>
                  <a:t>CNN</a:t>
                </a:r>
                <a:r>
                  <a:rPr lang="zh-CN" altLang="en-US" dirty="0"/>
                  <a:t>的图像稍作修改，即可以准确地计算统计量。</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95707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1200" b="0" dirty="0">
                  <a:solidFill>
                    <a:prstClr val="white"/>
                  </a:solidFill>
                  <a:latin typeface="Verdana" panose="020B0604030504040204"/>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以上就是我的第一部分工作的内容。其实该部分工作还有很多可以扩展的地方，这些也将作为我攻博计划的一部分内容，为了趁热打铁，我选择在这里阐述我的后续研究思路。</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在先前的工作中，我们选择从场景语义的角度来推断低级统计量</a:t>
                </a:r>
                <a:r>
                  <a:rPr lang="en-US" altLang="zh-CN" dirty="0"/>
                  <a:t>M</a:t>
                </a:r>
                <a:r>
                  <a:rPr lang="zh-CN" altLang="en-US" dirty="0"/>
                  <a:t>，这主要是出于可解释性的考虑。但事实上，场景语义并不是推断</a:t>
                </a:r>
                <a:r>
                  <a:rPr lang="en-US" altLang="zh-CN" dirty="0"/>
                  <a:t>M</a:t>
                </a:r>
                <a:r>
                  <a:rPr lang="zh-CN" altLang="en-US" dirty="0"/>
                  <a:t>的唯一途径。</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在早期工作中我们还尝试了使用</a:t>
                </a:r>
                <a:r>
                  <a:rPr lang="en-US" altLang="zh-CN" dirty="0"/>
                  <a:t>CNN</a:t>
                </a:r>
                <a:r>
                  <a:rPr lang="zh-CN" altLang="en-US" dirty="0"/>
                  <a:t>来推断</a:t>
                </a:r>
                <a:r>
                  <a:rPr lang="en-US" altLang="zh-CN" dirty="0"/>
                  <a:t>M</a:t>
                </a:r>
                <a:r>
                  <a:rPr lang="zh-CN" altLang="en-US" dirty="0"/>
                  <a:t>。我们尝试输入了原始的偏色图像，以及灰度化图像，基于我们前面所设计的光源不变的局部色彩描述子</a:t>
                </a:r>
                <a:r>
                  <a:rPr lang="en-US" altLang="zh-CN" dirty="0"/>
                  <a:t>IM</a:t>
                </a:r>
                <a:r>
                  <a:rPr lang="zh-CN" altLang="en-US" dirty="0"/>
                  <a:t>生成的图像，但并没有取得很好的一个结果。我们猜测这可能是由于原始的偏色图像中光源的不断改变影响了网络的训练，此外，使用的灰度化图像基于</a:t>
                </a:r>
                <a:r>
                  <a:rPr lang="en-US" altLang="zh-CN" dirty="0"/>
                  <a:t>IM</a:t>
                </a:r>
                <a:r>
                  <a:rPr lang="zh-CN" altLang="en-US" dirty="0"/>
                  <a:t>生成图像则可能是丢失了图像最原始的色彩信息，这些重要信息的丢失也影响了网络对低级统计量</a:t>
                </a:r>
                <a:r>
                  <a:rPr lang="en-US" altLang="zh-CN" dirty="0"/>
                  <a:t>M</a:t>
                </a:r>
                <a:r>
                  <a:rPr lang="zh-CN" altLang="en-US" dirty="0"/>
                  <a:t>的推断。</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事实上，针对上面的问题，我们目前已经取得一定研究进展，通过对输入图像的简单变化，我们将</a:t>
                </a:r>
                <a:r>
                  <a:rPr lang="en-US" altLang="zh-CN" sz="1200" i="0">
                    <a:latin typeface="Cambria Math" panose="02040503050406030204" pitchFamily="18" charset="0"/>
                  </a:rPr>
                  <a:t>𝒇/𝒇 ̅ </a:t>
                </a:r>
                <a:r>
                  <a:rPr lang="zh-CN" altLang="en-US" dirty="0"/>
                  <a:t>作为图像的输入，则可以在保留图像真实色彩的前提下，将网络的推断目标转换为</a:t>
                </a:r>
                <a:r>
                  <a:rPr lang="en-US" altLang="zh-CN" sz="1200" i="0">
                    <a:solidFill>
                      <a:srgbClr val="C00000"/>
                    </a:solidFill>
                    <a:latin typeface="Cambria Math" panose="02040503050406030204" pitchFamily="18" charset="0"/>
                  </a:rPr>
                  <a:t>1/</a:t>
                </a:r>
                <a:r>
                  <a:rPr lang="en-US" altLang="zh-CN" sz="1200" b="1" i="0">
                    <a:solidFill>
                      <a:srgbClr val="C00000"/>
                    </a:solidFill>
                    <a:latin typeface="Cambria Math" panose="02040503050406030204" pitchFamily="18" charset="0"/>
                  </a:rPr>
                  <a:t>𝑴</a:t>
                </a:r>
                <a:r>
                  <a:rPr lang="zh-CN" altLang="en-US" sz="1200" b="1" i="0">
                    <a:solidFill>
                      <a:srgbClr val="C00000"/>
                    </a:solidFill>
                    <a:latin typeface="Cambria Math" panose="02040503050406030204" pitchFamily="18" charset="0"/>
                  </a:rPr>
                  <a:t> 。</a:t>
                </a:r>
                <a:r>
                  <a:rPr lang="zh-CN" altLang="en-US" dirty="0"/>
                  <a:t>我们参考先前的工作，使用全卷积神经网络作为我们的网络架构，并使用</a:t>
                </a:r>
                <a:r>
                  <a:rPr lang="en-US" altLang="zh-CN" dirty="0"/>
                  <a:t>squeeze net</a:t>
                </a:r>
                <a:r>
                  <a:rPr lang="zh-CN" altLang="en-US" dirty="0"/>
                  <a:t>作为特征提取网络。我们最后实现的结果可以在无需任何附加图像微调模型的前提下超越目前最新提出的传感器独立的学习类色彩恒常算法，即使是那些需要额外图像进行微调的准传感器独立的学习类算法。</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我们下一步的计划是细化在理论方面的推导，另外尝试设计更为准确的神经网络来提升对低级统计量</a:t>
                </a:r>
                <a:r>
                  <a:rPr lang="en-US" altLang="zh-CN" dirty="0"/>
                  <a:t>M</a:t>
                </a:r>
                <a:r>
                  <a:rPr lang="zh-CN" altLang="en-US" dirty="0"/>
                  <a:t>的推断精度。</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事实上，针对上述问题的研究我们现在已经取得了一定进展，我们仅需要对输入</a:t>
                </a:r>
                <a:r>
                  <a:rPr lang="en-US" altLang="zh-CN" dirty="0"/>
                  <a:t>CNN</a:t>
                </a:r>
                <a:r>
                  <a:rPr lang="zh-CN" altLang="en-US" dirty="0"/>
                  <a:t>的图像稍作修改，即可以准确地计算统计量。</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781773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62869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981552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solidFill>
                <a:schemeClr val="bg1"/>
              </a:solidFill>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550523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615520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98582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113954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0"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通过对上面的问题分析，我们可以确定下来我们的目标是要构造一个光源无关的的像素间色彩距离指标。通常情况下，像素间色彩距离由左上角公式</a:t>
                </a:r>
                <a:r>
                  <a:rPr lang="en-US" altLang="zh-CN" sz="1200" b="0" i="0">
                    <a:solidFill>
                      <a:schemeClr val="bg1"/>
                    </a:solidFill>
                    <a:latin typeface="Cambria Math" panose="02040503050406030204" pitchFamily="18" charset="0"/>
                  </a:rPr>
                  <a:t>𝐷_𝑐</a:t>
                </a:r>
                <a:r>
                  <a:rPr lang="zh-CN" altLang="en-US" b="0" dirty="0"/>
                  <a:t>确定，其中的</a:t>
                </a:r>
                <a:r>
                  <a:rPr lang="en-US" altLang="zh-CN" b="0" dirty="0"/>
                  <a:t>SP</a:t>
                </a:r>
                <a:r>
                  <a:rPr lang="zh-CN" altLang="en-US" b="0" dirty="0"/>
                  <a:t>代表所有种子点像素坐标集合。通过成像公式，我们可以将该式进一步写为左下角的形式，可以明显看出，该式是光源</a:t>
                </a:r>
                <a:r>
                  <a:rPr lang="en-US" altLang="zh-CN" b="0" dirty="0"/>
                  <a:t>E</a:t>
                </a:r>
                <a:r>
                  <a:rPr lang="zh-CN" altLang="en-US" b="0" dirty="0"/>
                  <a:t>相关的。为了移除光源</a:t>
                </a:r>
                <a:r>
                  <a:rPr lang="en-US" altLang="zh-CN" b="0" dirty="0"/>
                  <a:t>E</a:t>
                </a:r>
                <a:r>
                  <a:rPr lang="zh-CN" altLang="en-US" b="0" dirty="0"/>
                  <a:t>的影响，我们将图像转换至对数色彩空间，并且用同样的思路来构造像素间色彩距离指标。不同的是，在对数色彩空间下，光源色彩</a:t>
                </a:r>
                <a:r>
                  <a:rPr lang="en-US" altLang="zh-CN" b="0" dirty="0"/>
                  <a:t>E</a:t>
                </a:r>
                <a:r>
                  <a:rPr lang="zh-CN" altLang="en-US" b="0" dirty="0"/>
                  <a:t>可以与目标表面光谱反射率分离，并进一步通过像素间差值计算消去，因此，我们可以得到右下角光源无关的像素间色彩距离指标。</a:t>
                </a:r>
                <a:endParaRPr lang="en-US" altLang="zh-CN" b="0"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71873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574976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42438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97126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208421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285629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591067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50910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236661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069885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sz="12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71333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333900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326077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983819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026862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95570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endParaRPr lang="en-US" altLang="zh-CN"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我们在前面解释了用于数据集</a:t>
                </a:r>
                <a:r>
                  <a:rPr lang="en-US" altLang="zh-CN" dirty="0" err="1"/>
                  <a:t>groundtruth</a:t>
                </a:r>
                <a:r>
                  <a:rPr lang="zh-CN" altLang="en-US" dirty="0"/>
                  <a:t>的光源色彩是明显受到相机传感器函数影响的，而这也导致了大多数直接从图像特征来推断光源色彩的学习类算法，在面对不同传感器拍摄的图像时泛化性存在明显下降。那么如果我们改变模型的推断目的，尝试让模型推断一个和传感器无关的统计量，显然将会降低传感器响应函数对模型泛化性的影响。那么如何去寻找这一类低级统计特征呢？</a:t>
                </a:r>
                <a:endParaRPr lang="en-US" altLang="zh-CN" dirty="0"/>
              </a:p>
              <a:p>
                <a:pPr>
                  <a:lnSpc>
                    <a:spcPct val="120000"/>
                  </a:lnSpc>
                </a:pPr>
                <a:r>
                  <a:rPr lang="zh-CN" altLang="en-US" dirty="0"/>
                  <a:t>首先我们先建立两个不同传感器色彩空间的转换公式，式</a:t>
                </a:r>
                <a:r>
                  <a:rPr lang="en-US" altLang="zh-CN" dirty="0"/>
                  <a:t>(1)</a:t>
                </a:r>
                <a:r>
                  <a:rPr lang="zh-CN" altLang="en-US" dirty="0"/>
                  <a:t>中，</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b="1" i="0">
                    <a:latin typeface="Cambria Math" panose="02040503050406030204" pitchFamily="18" charset="0"/>
                  </a:rPr>
                  <a:t> </a:t>
                </a:r>
                <a:r>
                  <a:rPr lang="zh-CN" altLang="en-US" sz="1200" i="0">
                    <a:latin typeface="Cambria Math" panose="02040503050406030204" pitchFamily="18" charset="0"/>
                  </a:rPr>
                  <a:t>分别</a:t>
                </a:r>
                <a:r>
                  <a:rPr lang="zh-CN" altLang="en-US" sz="1200" dirty="0"/>
                  <a:t>代表经过正确色彩恒常校正后的无偏色图像；</a:t>
                </a:r>
                <a:r>
                  <a:rPr lang="zh-CN" altLang="en-US" sz="1200" i="0">
                    <a:latin typeface="Cambria Math" panose="02040503050406030204" pitchFamily="18" charset="0"/>
                  </a:rPr>
                  <a:t>𝐾(</a:t>
                </a:r>
                <a:r>
                  <a:rPr lang="en-US" altLang="zh-CN" sz="1200" b="1" i="0">
                    <a:latin typeface="Cambria Math" panose="02040503050406030204" pitchFamily="18" charset="0"/>
                  </a:rPr>
                  <a:t>𝒇^</a:t>
                </a:r>
                <a:r>
                  <a:rPr lang="en-US" altLang="zh-CN" sz="1200" i="0">
                    <a:latin typeface="Cambria Math" panose="02040503050406030204" pitchFamily="18" charset="0"/>
                  </a:rPr>
                  <a:t>𝑎 )</a:t>
                </a:r>
                <a:r>
                  <a:rPr lang="zh-CN" altLang="en-US" sz="1200" dirty="0"/>
                  <a:t>与</a:t>
                </a:r>
                <a:r>
                  <a:rPr lang="zh-CN" altLang="en-US" sz="1200" i="0">
                    <a:latin typeface="Cambria Math" panose="02040503050406030204" pitchFamily="18" charset="0"/>
                  </a:rPr>
                  <a:t>𝐾(</a:t>
                </a:r>
                <a:r>
                  <a:rPr lang="en-US" altLang="zh-CN" sz="1200" b="1" i="0">
                    <a:latin typeface="Cambria Math" panose="02040503050406030204" pitchFamily="18" charset="0"/>
                  </a:rPr>
                  <a:t>𝒇^</a:t>
                </a:r>
                <a:r>
                  <a:rPr lang="en-US" altLang="zh-CN" sz="1200" b="0" i="0">
                    <a:latin typeface="Cambria Math" panose="02040503050406030204" pitchFamily="18" charset="0"/>
                  </a:rPr>
                  <a:t>𝑏 )</a:t>
                </a:r>
                <a:r>
                  <a:rPr lang="zh-CN" altLang="en-US" sz="1200" dirty="0"/>
                  <a:t>代表从上述无偏色图像中提取到的特征；而</a:t>
                </a:r>
                <a:r>
                  <a:rPr lang="zh-CN" altLang="en-US" sz="1200" i="0">
                    <a:solidFill>
                      <a:schemeClr val="tx1"/>
                    </a:solidFill>
                    <a:latin typeface="Cambria Math" panose="02040503050406030204" pitchFamily="18" charset="0"/>
                  </a:rPr>
                  <a:t>𝑇_𝑠</a:t>
                </a:r>
                <a:r>
                  <a:rPr lang="zh-CN" altLang="en-US" sz="1200" dirty="0"/>
                  <a:t>代表两个不同传感器函数间的转换函数，</a:t>
                </a:r>
                <a:r>
                  <a:rPr lang="zh-CN" altLang="en-US" sz="1200" i="0">
                    <a:solidFill>
                      <a:schemeClr val="tx1"/>
                    </a:solidFill>
                    <a:latin typeface="Cambria Math" panose="02040503050406030204" pitchFamily="18" charset="0"/>
                  </a:rPr>
                  <a:t>𝑇_𝑠</a:t>
                </a:r>
                <a:r>
                  <a:rPr lang="zh-CN" altLang="en-US" sz="1200" dirty="0"/>
                  <a:t>通常</a:t>
                </a:r>
                <a:r>
                  <a:rPr lang="zh-CN" altLang="en-US" sz="1200" b="0" i="0">
                    <a:latin typeface="Cambria Math" panose="02040503050406030204" pitchFamily="18" charset="0"/>
                  </a:rPr>
                  <a:t>为</a:t>
                </a:r>
                <a:r>
                  <a:rPr lang="en-US" altLang="zh-CN" sz="1200" b="0" i="0">
                    <a:latin typeface="Cambria Math" panose="02040503050406030204" pitchFamily="18" charset="0"/>
                  </a:rPr>
                  <a:t>3</a:t>
                </a:r>
                <a:r>
                  <a:rPr lang="en-US" altLang="zh-CN" sz="1200" b="0" i="0">
                    <a:latin typeface="Cambria Math" panose="02040503050406030204" pitchFamily="18" charset="0"/>
                    <a:ea typeface="Cambria Math" panose="02040503050406030204" pitchFamily="18" charset="0"/>
                  </a:rPr>
                  <a:t>×3</a:t>
                </a:r>
                <a:r>
                  <a:rPr lang="zh-CN" altLang="en-US" sz="1200" dirty="0"/>
                  <a:t>矩阵。</a:t>
                </a:r>
                <a:endParaRPr lang="en-US" altLang="zh-CN" sz="1200" dirty="0"/>
              </a:p>
              <a:p>
                <a:pPr>
                  <a:lnSpc>
                    <a:spcPct val="120000"/>
                  </a:lnSpc>
                </a:pPr>
                <a:r>
                  <a:rPr lang="zh-CN" altLang="en-US" sz="1200" dirty="0"/>
                  <a:t>这里我们取最简单的低级统计特征，即对图像</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dirty="0"/>
                  <a:t>计算通道平均值，得到特征</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，那么式</a:t>
                </a:r>
                <a:r>
                  <a:rPr lang="en-US" altLang="zh-CN" sz="1200" dirty="0"/>
                  <a:t>(1)</a:t>
                </a:r>
                <a:r>
                  <a:rPr lang="zh-CN" altLang="en-US" sz="1200" dirty="0"/>
                  <a:t>将转化为式</a:t>
                </a:r>
                <a:r>
                  <a:rPr lang="en-US" altLang="zh-CN" sz="1200" dirty="0"/>
                  <a:t>(2)</a:t>
                </a:r>
                <a:r>
                  <a:rPr lang="zh-CN" altLang="en-US" sz="1200" dirty="0"/>
                  <a:t>。我们</a:t>
                </a:r>
                <a:r>
                  <a:rPr lang="zh-CN" altLang="en-US" sz="1200" i="0">
                    <a:latin typeface="Cambria Math" panose="02040503050406030204" pitchFamily="18" charset="0"/>
                  </a:rPr>
                  <a:t>取</a:t>
                </a:r>
                <a:r>
                  <a:rPr lang="en-US" altLang="zh-CN" sz="1200" b="1" i="0">
                    <a:solidFill>
                      <a:schemeClr val="tx1"/>
                    </a:solidFill>
                    <a:latin typeface="Cambria Math" panose="02040503050406030204" pitchFamily="18" charset="0"/>
                  </a:rPr>
                  <a:t>𝒇^</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𝒇^𝒃</a:t>
                </a:r>
                <a:r>
                  <a:rPr lang="zh-CN" altLang="en-US" sz="1200" dirty="0"/>
                  <a:t>的目的在于，色彩恒常领域有一个十分著名的假设，是灰度世界假设，该假设来自下方文献</a:t>
                </a:r>
                <a:r>
                  <a:rPr lang="en-US" altLang="zh-CN" sz="1200" dirty="0"/>
                  <a:t>[1]</a:t>
                </a:r>
                <a:r>
                  <a:rPr lang="zh-CN" altLang="en-US" sz="1200" dirty="0"/>
                  <a:t>。灰度世界假设认为，经过正确偏色校正后的图像，该图像各通道的平均像素值应趋于一致，换句话说，</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均应趋近于灰色，也就是</a:t>
                </a:r>
                <a:r>
                  <a:rPr lang="zh-CN" altLang="en-US" sz="1200" i="0">
                    <a:solidFill>
                      <a:schemeClr val="tx1"/>
                    </a:solidFill>
                    <a:latin typeface="Cambria Math" panose="02040503050406030204" pitchFamily="18" charset="0"/>
                  </a:rPr>
                  <a:t>𝑇_𝑠</a:t>
                </a:r>
                <a:r>
                  <a:rPr lang="zh-CN" altLang="en-US" sz="1200" dirty="0"/>
                  <a:t>在</a:t>
                </a:r>
                <a:r>
                  <a:rPr lang="en-US" altLang="zh-CN" sz="1200" b="1" i="0">
                    <a:solidFill>
                      <a:schemeClr val="tx1"/>
                    </a:solidFill>
                    <a:latin typeface="Cambria Math" panose="02040503050406030204" pitchFamily="18" charset="0"/>
                  </a:rPr>
                  <a:t>𝑴^</a:t>
                </a:r>
                <a:r>
                  <a:rPr lang="en-US" altLang="zh-CN" sz="1200" b="0" i="0">
                    <a:solidFill>
                      <a:schemeClr val="tx1"/>
                    </a:solidFill>
                    <a:latin typeface="Cambria Math" panose="02040503050406030204" pitchFamily="18" charset="0"/>
                  </a:rPr>
                  <a:t>𝑎</a:t>
                </a:r>
                <a:r>
                  <a:rPr lang="zh-CN" altLang="en-US" sz="1200" dirty="0"/>
                  <a:t>与</a:t>
                </a:r>
                <a:r>
                  <a:rPr lang="en-US" altLang="zh-CN" sz="1200" b="1" i="0">
                    <a:latin typeface="Cambria Math" panose="02040503050406030204" pitchFamily="18" charset="0"/>
                  </a:rPr>
                  <a:t>𝑴^</a:t>
                </a:r>
                <a:r>
                  <a:rPr lang="en-US" altLang="zh-CN" sz="1200" b="0" i="0">
                    <a:latin typeface="Cambria Math" panose="02040503050406030204" pitchFamily="18" charset="0"/>
                  </a:rPr>
                  <a:t>𝑏</a:t>
                </a:r>
                <a:r>
                  <a:rPr lang="zh-CN" altLang="en-US" sz="1200" dirty="0"/>
                  <a:t>的转换间不会产生显著的影响。因此我们可以把式</a:t>
                </a:r>
                <a:r>
                  <a:rPr lang="en-US" altLang="zh-CN" sz="1200" dirty="0"/>
                  <a:t>(2)</a:t>
                </a:r>
                <a:r>
                  <a:rPr lang="zh-CN" altLang="en-US" sz="1200" dirty="0"/>
                  <a:t>写为式</a:t>
                </a:r>
                <a:r>
                  <a:rPr lang="en-US" altLang="zh-CN" sz="1200" dirty="0"/>
                  <a:t>(3)</a:t>
                </a:r>
                <a:r>
                  <a:rPr lang="zh-CN" altLang="en-US" sz="1200" dirty="0"/>
                  <a:t>。</a:t>
                </a: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en-US" altLang="zh-CN" sz="1200" dirty="0"/>
              </a:p>
              <a:p>
                <a:pPr>
                  <a:lnSpc>
                    <a:spcPct val="120000"/>
                  </a:lnSpc>
                </a:pPr>
                <a:endParaRPr lang="zh-CN" altLang="en-US" sz="1200"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algn="just">
                  <a:lnSpc>
                    <a:spcPct val="150000"/>
                  </a:lnSpc>
                </a:pP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4138496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以上就是我的第一部分工作的内容。其实该部分工作还有很多可以扩展的地方，这些也将作为我攻博计划的一部分内容，为了趁热打铁，我选择在这里阐述我的后续研究思路。</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在先前的工作中，我们选择从场景语义的角度来推断低级统计量</a:t>
                </a:r>
                <a:r>
                  <a:rPr lang="en-US" altLang="zh-CN" dirty="0"/>
                  <a:t>M</a:t>
                </a:r>
                <a:r>
                  <a:rPr lang="zh-CN" altLang="en-US" dirty="0"/>
                  <a:t>，这主要是出于可解释性的考虑。但事实上，场景语义并不是推断</a:t>
                </a:r>
                <a:r>
                  <a:rPr lang="en-US" altLang="zh-CN" dirty="0"/>
                  <a:t>M</a:t>
                </a:r>
                <a:r>
                  <a:rPr lang="zh-CN" altLang="en-US" dirty="0"/>
                  <a:t>的唯一途径。</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在早期工作中我们还尝试了使用</a:t>
                </a:r>
                <a:r>
                  <a:rPr lang="en-US" altLang="zh-CN" dirty="0"/>
                  <a:t>CNN</a:t>
                </a:r>
                <a:r>
                  <a:rPr lang="zh-CN" altLang="en-US" dirty="0"/>
                  <a:t>来推断</a:t>
                </a:r>
                <a:r>
                  <a:rPr lang="en-US" altLang="zh-CN" dirty="0"/>
                  <a:t>M</a:t>
                </a:r>
                <a:r>
                  <a:rPr lang="zh-CN" altLang="en-US" dirty="0"/>
                  <a:t>。我们尝试输入了原始的偏色图像，以及灰度化图像，基于我们前面所设计的光源不变的局部色彩描述子</a:t>
                </a:r>
                <a:r>
                  <a:rPr lang="en-US" altLang="zh-CN" dirty="0"/>
                  <a:t>IM</a:t>
                </a:r>
                <a:r>
                  <a:rPr lang="zh-CN" altLang="en-US" dirty="0"/>
                  <a:t>生成的图像，但并没有取得很好的一个结果。我们猜测这可能是由于原始的偏色图像中光源的不断改变影响了网络的训练，此外，使用的灰度化图像基于</a:t>
                </a:r>
                <a:r>
                  <a:rPr lang="en-US" altLang="zh-CN" dirty="0"/>
                  <a:t>IM</a:t>
                </a:r>
                <a:r>
                  <a:rPr lang="zh-CN" altLang="en-US" dirty="0"/>
                  <a:t>生成图像则可能是丢失了图像最原始的色彩信息，这些重要信息的丢失也影响了网络对低级统计量</a:t>
                </a:r>
                <a:r>
                  <a:rPr lang="en-US" altLang="zh-CN" dirty="0"/>
                  <a:t>M</a:t>
                </a:r>
                <a:r>
                  <a:rPr lang="zh-CN" altLang="en-US" dirty="0"/>
                  <a:t>的推断。</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事实上，针对上面的问题，我们目前已经取得一定研究进展，通过对输入图像的简单变化，我们将</a:t>
                </a:r>
                <a:r>
                  <a:rPr lang="en-US" altLang="zh-CN" sz="1200" i="0">
                    <a:latin typeface="Cambria Math" panose="02040503050406030204" pitchFamily="18" charset="0"/>
                  </a:rPr>
                  <a:t>𝒇/𝒇 ̅ </a:t>
                </a:r>
                <a:r>
                  <a:rPr lang="zh-CN" altLang="en-US" dirty="0"/>
                  <a:t>作为图像的输入，则可以在保留图像真实色彩的前提下，将网络的推断目标转换为</a:t>
                </a:r>
                <a:r>
                  <a:rPr lang="en-US" altLang="zh-CN" sz="1200" i="0">
                    <a:solidFill>
                      <a:srgbClr val="C00000"/>
                    </a:solidFill>
                    <a:latin typeface="Cambria Math" panose="02040503050406030204" pitchFamily="18" charset="0"/>
                  </a:rPr>
                  <a:t>1/</a:t>
                </a:r>
                <a:r>
                  <a:rPr lang="en-US" altLang="zh-CN" sz="1200" b="1" i="0">
                    <a:solidFill>
                      <a:srgbClr val="C00000"/>
                    </a:solidFill>
                    <a:latin typeface="Cambria Math" panose="02040503050406030204" pitchFamily="18" charset="0"/>
                  </a:rPr>
                  <a:t>𝑴</a:t>
                </a:r>
                <a:r>
                  <a:rPr lang="zh-CN" altLang="en-US" sz="1200" b="1" i="0">
                    <a:solidFill>
                      <a:srgbClr val="C00000"/>
                    </a:solidFill>
                    <a:latin typeface="Cambria Math" panose="02040503050406030204" pitchFamily="18" charset="0"/>
                  </a:rPr>
                  <a:t> 。</a:t>
                </a:r>
                <a:r>
                  <a:rPr lang="zh-CN" altLang="en-US" dirty="0"/>
                  <a:t>我们参考先前的工作，使用全卷积神经网络作为我们的网络架构，并使用</a:t>
                </a:r>
                <a:r>
                  <a:rPr lang="en-US" altLang="zh-CN" dirty="0"/>
                  <a:t>squeeze net</a:t>
                </a:r>
                <a:r>
                  <a:rPr lang="zh-CN" altLang="en-US" dirty="0"/>
                  <a:t>作为特征提取网络。我们最后实现的结果可以在无需任何附加图像微调模型的前提下超越目前最新提出的传感器独立的学习类色彩恒常算法，即使是那些需要额外图像进行微调的准传感器独立的学习类算法。</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我们下一步的计划是细化在理论方面的推导，另外尝试设计更为准确的神经网络来提升对低级统计量</a:t>
                </a:r>
                <a:r>
                  <a:rPr lang="en-US" altLang="zh-CN" dirty="0"/>
                  <a:t>M</a:t>
                </a:r>
                <a:r>
                  <a:rPr lang="zh-CN" altLang="en-US" dirty="0"/>
                  <a:t>的推断精度。</a:t>
                </a: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dirty="0"/>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t>事实上，针对上述问题的研究我们现在已经取得了一定进展，我们仅需要对输入</a:t>
                </a:r>
                <a:r>
                  <a:rPr lang="en-US" altLang="zh-CN" dirty="0"/>
                  <a:t>CNN</a:t>
                </a:r>
                <a:r>
                  <a:rPr lang="zh-CN" altLang="en-US" dirty="0"/>
                  <a:t>的图像稍作修改，即可以准确地计算统计量。</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73336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strike="sngStrike"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406680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62199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227892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307286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464DB0-CCE3-4363-801A-A01AADC639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1036327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745EF9-78E6-4A26-BCB9-12BC1713C2C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45EF9-78E6-4A26-BCB9-12BC1713C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emf"/><Relationship Id="rId11" Type="http://schemas.openxmlformats.org/officeDocument/2006/relationships/image" Target="../media/image26.pn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emf"/><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image" Target="../media/image45.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jpe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76.emf"/><Relationship Id="rId12"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75.emf"/><Relationship Id="rId11" Type="http://schemas.openxmlformats.org/officeDocument/2006/relationships/image" Target="../media/image84.png"/><Relationship Id="rId5" Type="http://schemas.openxmlformats.org/officeDocument/2006/relationships/image" Target="../media/image71.emf"/><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78.emf"/></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82.emf"/><Relationship Id="rId5" Type="http://schemas.openxmlformats.org/officeDocument/2006/relationships/image" Target="../media/image82.png"/><Relationship Id="rId4" Type="http://schemas.openxmlformats.org/officeDocument/2006/relationships/image" Target="../media/image81.emf"/></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01.png"/><Relationship Id="rId4" Type="http://schemas.openxmlformats.org/officeDocument/2006/relationships/image" Target="../media/image10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06.jpe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jpe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111.jpe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15.emf"/></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0.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0.png"/><Relationship Id="rId10" Type="http://schemas.openxmlformats.org/officeDocument/2006/relationships/image" Target="../media/image122.png"/><Relationship Id="rId4" Type="http://schemas.openxmlformats.org/officeDocument/2006/relationships/image" Target="../media/image1160.png"/><Relationship Id="rId9"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256740"/>
            <a:ext cx="12192000" cy="922481"/>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7" name="矩形 6"/>
          <p:cNvSpPr/>
          <p:nvPr/>
        </p:nvSpPr>
        <p:spPr>
          <a:xfrm>
            <a:off x="0" y="3179221"/>
            <a:ext cx="12192000" cy="1185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8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endParaRPr>
          </a:p>
        </p:txBody>
      </p:sp>
      <p:sp>
        <p:nvSpPr>
          <p:cNvPr id="12" name="文本框 11"/>
          <p:cNvSpPr txBox="1"/>
          <p:nvPr/>
        </p:nvSpPr>
        <p:spPr>
          <a:xfrm>
            <a:off x="8151978" y="5128032"/>
            <a:ext cx="3587262" cy="82509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53D3A"/>
                </a:solidFill>
                <a:effectLst/>
                <a:uLnTx/>
                <a:uFillTx/>
                <a:latin typeface="Verdana" panose="020B0604030504040204"/>
                <a:ea typeface="微软雅黑" panose="020B0503020204020204" pitchFamily="34" charset="-122"/>
                <a:cs typeface="+mn-cs"/>
              </a:rPr>
              <a:t>汇报人：</a:t>
            </a:r>
            <a:r>
              <a:rPr lang="zh-CN" altLang="en-US" sz="2000" b="1" noProof="0" dirty="0">
                <a:solidFill>
                  <a:srgbClr val="453D3A"/>
                </a:solidFill>
                <a:latin typeface="Verdana" panose="020B0604030504040204"/>
                <a:ea typeface="微软雅黑" panose="020B0503020204020204" pitchFamily="34" charset="-122"/>
              </a:rPr>
              <a:t>解梦达</a:t>
            </a:r>
            <a:endParaRPr lang="en-US" altLang="zh-CN" sz="2000" b="1" noProof="0" dirty="0">
              <a:solidFill>
                <a:srgbClr val="453D3A"/>
              </a:solidFill>
              <a:latin typeface="Verdana" panose="020B0604030504040204"/>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defRPr/>
            </a:pPr>
            <a:r>
              <a:rPr lang="zh-CN" altLang="en-US" sz="2000" b="1" dirty="0">
                <a:solidFill>
                  <a:srgbClr val="453D3A"/>
                </a:solidFill>
                <a:latin typeface="Verdana" panose="020B0604030504040204"/>
                <a:ea typeface="微软雅黑" panose="020B0503020204020204" pitchFamily="34" charset="-122"/>
              </a:rPr>
              <a:t>报考导师：方美娥教授</a:t>
            </a:r>
            <a:endParaRPr lang="en-US" altLang="zh-CN" sz="2000" b="1" dirty="0">
              <a:solidFill>
                <a:srgbClr val="453D3A"/>
              </a:solidFill>
              <a:latin typeface="Verdana" panose="020B0604030504040204"/>
              <a:ea typeface="微软雅黑" panose="020B0503020204020204" pitchFamily="34" charset="-122"/>
            </a:endParaRPr>
          </a:p>
        </p:txBody>
      </p:sp>
      <p:sp>
        <p:nvSpPr>
          <p:cNvPr id="15" name="矩形 14"/>
          <p:cNvSpPr/>
          <p:nvPr/>
        </p:nvSpPr>
        <p:spPr>
          <a:xfrm>
            <a:off x="11172674" y="2091458"/>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6" name="矩形 15"/>
          <p:cNvSpPr/>
          <p:nvPr/>
        </p:nvSpPr>
        <p:spPr>
          <a:xfrm>
            <a:off x="10920674" y="1839458"/>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2" name="文本框 1"/>
          <p:cNvSpPr txBox="1"/>
          <p:nvPr/>
        </p:nvSpPr>
        <p:spPr>
          <a:xfrm>
            <a:off x="4938567" y="2420047"/>
            <a:ext cx="7072742" cy="584775"/>
          </a:xfrm>
          <a:prstGeom prst="rect">
            <a:avLst/>
          </a:prstGeom>
          <a:noFill/>
        </p:spPr>
        <p:txBody>
          <a:bodyPr wrap="square" rtlCol="0">
            <a:spAutoFit/>
          </a:bodyPr>
          <a:lstStyle/>
          <a:p>
            <a:pPr lvl="0"/>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博士复试汇报</a:t>
            </a:r>
            <a:endParaRPr kumimoji="0" lang="zh-CN" altLang="en-US" sz="3200" b="0"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DD4F80F7-3E10-4C0D-B106-6111F8C95C91}"/>
              </a:ext>
            </a:extLst>
          </p:cNvPr>
          <p:cNvSpPr txBox="1"/>
          <p:nvPr/>
        </p:nvSpPr>
        <p:spPr>
          <a:xfrm>
            <a:off x="3695304" y="3344503"/>
            <a:ext cx="5397896" cy="769441"/>
          </a:xfrm>
          <a:prstGeom prst="rect">
            <a:avLst/>
          </a:prstGeom>
          <a:noFill/>
        </p:spPr>
        <p:txBody>
          <a:bodyPr wrap="square" rtlCol="0">
            <a:spAutoFit/>
          </a:bodyPr>
          <a:lstStyle/>
          <a:p>
            <a:pPr lvl="0" algn="ctr"/>
            <a:r>
              <a:rPr lang="zh-CN" altLang="en-US"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计算性色彩恒常研究</a:t>
            </a:r>
            <a:endParaRPr kumimoji="0" lang="zh-CN" altLang="en-US" sz="4400" b="0"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8" name="Picture 4">
            <a:extLst>
              <a:ext uri="{FF2B5EF4-FFF2-40B4-BE49-F238E27FC236}">
                <a16:creationId xmlns:a16="http://schemas.microsoft.com/office/drawing/2014/main" id="{FBCFF5BF-0D2F-4441-9AE4-DA1796B29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65" t="36979" r="29712" b="35348"/>
          <a:stretch/>
        </p:blipFill>
        <p:spPr bwMode="auto">
          <a:xfrm>
            <a:off x="1423297" y="249886"/>
            <a:ext cx="2082175" cy="92105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a:extLst>
              <a:ext uri="{FF2B5EF4-FFF2-40B4-BE49-F238E27FC236}">
                <a16:creationId xmlns:a16="http://schemas.microsoft.com/office/drawing/2014/main" id="{E9E82A7A-8B0B-4FF2-833A-A9BBB95673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9" name="图片 28">
            <a:extLst>
              <a:ext uri="{FF2B5EF4-FFF2-40B4-BE49-F238E27FC236}">
                <a16:creationId xmlns:a16="http://schemas.microsoft.com/office/drawing/2014/main" id="{1056962E-F177-421A-95FA-659026FE31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246" y="249886"/>
            <a:ext cx="921051" cy="9210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25416" y="249496"/>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Background-</a:t>
            </a:r>
            <a:r>
              <a:rPr lang="zh-CN" altLang="en-US" sz="2800" b="1" dirty="0">
                <a:solidFill>
                  <a:prstClr val="black"/>
                </a:solidFill>
                <a:latin typeface="微软雅黑" panose="020B0503020204020204" pitchFamily="34" charset="-122"/>
                <a:ea typeface="微软雅黑" panose="020B0503020204020204" pitchFamily="34" charset="-122"/>
              </a:rPr>
              <a:t>现有色彩恒常算法分类</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灯片编号占位符 46">
            <a:extLst>
              <a:ext uri="{FF2B5EF4-FFF2-40B4-BE49-F238E27FC236}">
                <a16:creationId xmlns:a16="http://schemas.microsoft.com/office/drawing/2014/main" id="{BBFE3064-D3F2-4335-97D5-D81B2EC4BF37}"/>
              </a:ext>
            </a:extLst>
          </p:cNvPr>
          <p:cNvSpPr>
            <a:spLocks noGrp="1"/>
          </p:cNvSpPr>
          <p:nvPr>
            <p:ph type="sldNum" sz="quarter" idx="12"/>
          </p:nvPr>
        </p:nvSpPr>
        <p:spPr/>
        <p:txBody>
          <a:bodyPr/>
          <a:lstStyle/>
          <a:p>
            <a:fld id="{51D91E7F-84B6-4064-9D4E-CC7D244BCA04}" type="slidenum">
              <a:rPr lang="zh-CN" altLang="en-US" smtClean="0"/>
              <a:t>10</a:t>
            </a:fld>
            <a:endParaRPr lang="zh-CN" altLang="en-US" dirty="0"/>
          </a:p>
        </p:txBody>
      </p:sp>
      <p:pic>
        <p:nvPicPr>
          <p:cNvPr id="3" name="图片 2">
            <a:extLst>
              <a:ext uri="{FF2B5EF4-FFF2-40B4-BE49-F238E27FC236}">
                <a16:creationId xmlns:a16="http://schemas.microsoft.com/office/drawing/2014/main" id="{F6419D30-F4FF-4364-BB22-094CE9E3408C}"/>
              </a:ext>
            </a:extLst>
          </p:cNvPr>
          <p:cNvPicPr>
            <a:picLocks noChangeAspect="1"/>
          </p:cNvPicPr>
          <p:nvPr/>
        </p:nvPicPr>
        <p:blipFill>
          <a:blip r:embed="rId3"/>
          <a:stretch>
            <a:fillRect/>
          </a:stretch>
        </p:blipFill>
        <p:spPr>
          <a:xfrm>
            <a:off x="384254" y="1772920"/>
            <a:ext cx="2101483" cy="1407160"/>
          </a:xfrm>
          <a:prstGeom prst="rect">
            <a:avLst/>
          </a:prstGeom>
        </p:spPr>
      </p:pic>
      <p:pic>
        <p:nvPicPr>
          <p:cNvPr id="8" name="图片 7">
            <a:extLst>
              <a:ext uri="{FF2B5EF4-FFF2-40B4-BE49-F238E27FC236}">
                <a16:creationId xmlns:a16="http://schemas.microsoft.com/office/drawing/2014/main" id="{63882155-7956-4B9E-B051-9B4F66A471FB}"/>
              </a:ext>
            </a:extLst>
          </p:cNvPr>
          <p:cNvPicPr>
            <a:picLocks noChangeAspect="1"/>
          </p:cNvPicPr>
          <p:nvPr/>
        </p:nvPicPr>
        <p:blipFill>
          <a:blip r:embed="rId4"/>
          <a:stretch>
            <a:fillRect/>
          </a:stretch>
        </p:blipFill>
        <p:spPr>
          <a:xfrm>
            <a:off x="384254" y="3494809"/>
            <a:ext cx="2101482" cy="1399483"/>
          </a:xfrm>
          <a:prstGeom prst="rect">
            <a:avLst/>
          </a:prstGeom>
        </p:spPr>
      </p:pic>
      <p:pic>
        <p:nvPicPr>
          <p:cNvPr id="10" name="图片 9">
            <a:extLst>
              <a:ext uri="{FF2B5EF4-FFF2-40B4-BE49-F238E27FC236}">
                <a16:creationId xmlns:a16="http://schemas.microsoft.com/office/drawing/2014/main" id="{F89784A2-BD1E-4413-8AAB-FED2A0D4F068}"/>
              </a:ext>
            </a:extLst>
          </p:cNvPr>
          <p:cNvPicPr>
            <a:picLocks noChangeAspect="1"/>
          </p:cNvPicPr>
          <p:nvPr/>
        </p:nvPicPr>
        <p:blipFill>
          <a:blip r:embed="rId5"/>
          <a:stretch>
            <a:fillRect/>
          </a:stretch>
        </p:blipFill>
        <p:spPr>
          <a:xfrm>
            <a:off x="384254" y="5209021"/>
            <a:ext cx="2099224" cy="1399483"/>
          </a:xfrm>
          <a:prstGeom prst="rect">
            <a:avLst/>
          </a:prstGeom>
        </p:spPr>
      </p:pic>
      <p:sp>
        <p:nvSpPr>
          <p:cNvPr id="27" name="矩形 26">
            <a:extLst>
              <a:ext uri="{FF2B5EF4-FFF2-40B4-BE49-F238E27FC236}">
                <a16:creationId xmlns:a16="http://schemas.microsoft.com/office/drawing/2014/main" id="{D7DE3E63-F7E4-47AF-BC5C-A848438F8407}"/>
              </a:ext>
            </a:extLst>
          </p:cNvPr>
          <p:cNvSpPr/>
          <p:nvPr/>
        </p:nvSpPr>
        <p:spPr>
          <a:xfrm>
            <a:off x="1912354" y="828045"/>
            <a:ext cx="2236510" cy="400110"/>
          </a:xfrm>
          <a:prstGeom prst="rect">
            <a:avLst/>
          </a:prstGeom>
          <a:solidFill>
            <a:schemeClr val="accent1"/>
          </a:solidFill>
        </p:spPr>
        <p:txBody>
          <a:bodyPr wrap="none">
            <a:spAutoFit/>
          </a:bodyPr>
          <a:lstStyle/>
          <a:p>
            <a:pPr lvl="0">
              <a:defRPr/>
            </a:pPr>
            <a:r>
              <a:rPr lang="zh-CN" altLang="en-US" sz="2000" b="1" dirty="0">
                <a:solidFill>
                  <a:prstClr val="white"/>
                </a:solidFill>
              </a:rPr>
              <a:t>以光照条件为导向</a:t>
            </a:r>
          </a:p>
        </p:txBody>
      </p:sp>
      <p:sp>
        <p:nvSpPr>
          <p:cNvPr id="28" name="Right Arrow 7">
            <a:extLst>
              <a:ext uri="{FF2B5EF4-FFF2-40B4-BE49-F238E27FC236}">
                <a16:creationId xmlns:a16="http://schemas.microsoft.com/office/drawing/2014/main" id="{872CE884-0BFB-4BF2-B0E0-996A0802AD50}"/>
              </a:ext>
            </a:extLst>
          </p:cNvPr>
          <p:cNvSpPr/>
          <p:nvPr/>
        </p:nvSpPr>
        <p:spPr>
          <a:xfrm rot="5400000">
            <a:off x="1271642" y="3193544"/>
            <a:ext cx="325119" cy="2774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3" name="图片 12">
            <a:extLst>
              <a:ext uri="{FF2B5EF4-FFF2-40B4-BE49-F238E27FC236}">
                <a16:creationId xmlns:a16="http://schemas.microsoft.com/office/drawing/2014/main" id="{98123764-FDF0-4A4D-A8A7-8680743FB5BF}"/>
              </a:ext>
            </a:extLst>
          </p:cNvPr>
          <p:cNvPicPr>
            <a:picLocks noChangeAspect="1"/>
          </p:cNvPicPr>
          <p:nvPr/>
        </p:nvPicPr>
        <p:blipFill>
          <a:blip r:embed="rId6"/>
          <a:stretch>
            <a:fillRect/>
          </a:stretch>
        </p:blipFill>
        <p:spPr>
          <a:xfrm>
            <a:off x="3503024" y="1771390"/>
            <a:ext cx="2099224" cy="1408690"/>
          </a:xfrm>
          <a:prstGeom prst="rect">
            <a:avLst/>
          </a:prstGeom>
        </p:spPr>
      </p:pic>
      <p:sp>
        <p:nvSpPr>
          <p:cNvPr id="31" name="TextBox 24">
            <a:extLst>
              <a:ext uri="{FF2B5EF4-FFF2-40B4-BE49-F238E27FC236}">
                <a16:creationId xmlns:a16="http://schemas.microsoft.com/office/drawing/2014/main" id="{3ADA7FE3-42B3-4183-83CD-C0FD88A97295}"/>
              </a:ext>
            </a:extLst>
          </p:cNvPr>
          <p:cNvSpPr txBox="1"/>
          <p:nvPr/>
        </p:nvSpPr>
        <p:spPr>
          <a:xfrm>
            <a:off x="-543379" y="1338750"/>
            <a:ext cx="3954489" cy="369332"/>
          </a:xfrm>
          <a:prstGeom prst="rect">
            <a:avLst/>
          </a:prstGeom>
          <a:noFill/>
        </p:spPr>
        <p:txBody>
          <a:bodyPr wrap="square" rtlCol="0">
            <a:spAutoFit/>
          </a:bodyPr>
          <a:lstStyle/>
          <a:p>
            <a:pPr algn="ctr"/>
            <a:r>
              <a:rPr lang="zh-CN" altLang="en-US" dirty="0">
                <a:latin typeface="+mn-ea"/>
              </a:rPr>
              <a:t>单光源色彩恒常算法</a:t>
            </a:r>
            <a:endParaRPr lang="en-CA" dirty="0">
              <a:latin typeface="+mn-ea"/>
            </a:endParaRPr>
          </a:p>
        </p:txBody>
      </p:sp>
      <p:sp>
        <p:nvSpPr>
          <p:cNvPr id="33" name="TextBox 24">
            <a:extLst>
              <a:ext uri="{FF2B5EF4-FFF2-40B4-BE49-F238E27FC236}">
                <a16:creationId xmlns:a16="http://schemas.microsoft.com/office/drawing/2014/main" id="{5BE6EC3F-9001-4A9B-9CAF-F02554697589}"/>
              </a:ext>
            </a:extLst>
          </p:cNvPr>
          <p:cNvSpPr txBox="1"/>
          <p:nvPr/>
        </p:nvSpPr>
        <p:spPr>
          <a:xfrm>
            <a:off x="2575391" y="1338750"/>
            <a:ext cx="3954489" cy="369332"/>
          </a:xfrm>
          <a:prstGeom prst="rect">
            <a:avLst/>
          </a:prstGeom>
          <a:noFill/>
        </p:spPr>
        <p:txBody>
          <a:bodyPr wrap="square" rtlCol="0">
            <a:spAutoFit/>
          </a:bodyPr>
          <a:lstStyle/>
          <a:p>
            <a:pPr algn="ctr"/>
            <a:r>
              <a:rPr lang="zh-CN" altLang="en-US" dirty="0">
                <a:latin typeface="+mn-ea"/>
              </a:rPr>
              <a:t>多光源色彩恒常算法</a:t>
            </a:r>
            <a:endParaRPr lang="en-CA" dirty="0">
              <a:latin typeface="+mn-ea"/>
            </a:endParaRPr>
          </a:p>
        </p:txBody>
      </p:sp>
      <p:pic>
        <p:nvPicPr>
          <p:cNvPr id="15" name="图片 14">
            <a:extLst>
              <a:ext uri="{FF2B5EF4-FFF2-40B4-BE49-F238E27FC236}">
                <a16:creationId xmlns:a16="http://schemas.microsoft.com/office/drawing/2014/main" id="{9A908E56-572A-437B-A379-4CA166DA608C}"/>
              </a:ext>
            </a:extLst>
          </p:cNvPr>
          <p:cNvPicPr>
            <a:picLocks noChangeAspect="1"/>
          </p:cNvPicPr>
          <p:nvPr/>
        </p:nvPicPr>
        <p:blipFill>
          <a:blip r:embed="rId7"/>
          <a:stretch>
            <a:fillRect/>
          </a:stretch>
        </p:blipFill>
        <p:spPr>
          <a:xfrm>
            <a:off x="3516744" y="3494809"/>
            <a:ext cx="2085504" cy="1399483"/>
          </a:xfrm>
          <a:prstGeom prst="rect">
            <a:avLst/>
          </a:prstGeom>
        </p:spPr>
      </p:pic>
      <p:pic>
        <p:nvPicPr>
          <p:cNvPr id="17" name="图片 16">
            <a:extLst>
              <a:ext uri="{FF2B5EF4-FFF2-40B4-BE49-F238E27FC236}">
                <a16:creationId xmlns:a16="http://schemas.microsoft.com/office/drawing/2014/main" id="{13F5E245-681F-4BD5-90FC-75DD7A92AF9E}"/>
              </a:ext>
            </a:extLst>
          </p:cNvPr>
          <p:cNvPicPr>
            <a:picLocks noChangeAspect="1"/>
          </p:cNvPicPr>
          <p:nvPr/>
        </p:nvPicPr>
        <p:blipFill>
          <a:blip r:embed="rId8"/>
          <a:stretch>
            <a:fillRect/>
          </a:stretch>
        </p:blipFill>
        <p:spPr>
          <a:xfrm>
            <a:off x="3503024" y="5197950"/>
            <a:ext cx="2108894" cy="1410554"/>
          </a:xfrm>
          <a:prstGeom prst="rect">
            <a:avLst/>
          </a:prstGeom>
        </p:spPr>
      </p:pic>
      <p:sp>
        <p:nvSpPr>
          <p:cNvPr id="36" name="Right Arrow 7">
            <a:extLst>
              <a:ext uri="{FF2B5EF4-FFF2-40B4-BE49-F238E27FC236}">
                <a16:creationId xmlns:a16="http://schemas.microsoft.com/office/drawing/2014/main" id="{7EFCB7E1-5E6D-44AF-8FF0-41FA04DAEBBF}"/>
              </a:ext>
            </a:extLst>
          </p:cNvPr>
          <p:cNvSpPr/>
          <p:nvPr/>
        </p:nvSpPr>
        <p:spPr>
          <a:xfrm rot="5400000">
            <a:off x="1275646" y="4914752"/>
            <a:ext cx="325119" cy="2774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ight Arrow 7">
            <a:extLst>
              <a:ext uri="{FF2B5EF4-FFF2-40B4-BE49-F238E27FC236}">
                <a16:creationId xmlns:a16="http://schemas.microsoft.com/office/drawing/2014/main" id="{B261CCF2-A5B0-4DD7-BED4-6D3A667BB43F}"/>
              </a:ext>
            </a:extLst>
          </p:cNvPr>
          <p:cNvSpPr/>
          <p:nvPr/>
        </p:nvSpPr>
        <p:spPr>
          <a:xfrm rot="5400000">
            <a:off x="4386473" y="3184618"/>
            <a:ext cx="325119" cy="2774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3" name="Right Arrow 7">
            <a:extLst>
              <a:ext uri="{FF2B5EF4-FFF2-40B4-BE49-F238E27FC236}">
                <a16:creationId xmlns:a16="http://schemas.microsoft.com/office/drawing/2014/main" id="{7F09A9BA-7851-4131-B3B7-5EB7387D0701}"/>
              </a:ext>
            </a:extLst>
          </p:cNvPr>
          <p:cNvSpPr/>
          <p:nvPr/>
        </p:nvSpPr>
        <p:spPr>
          <a:xfrm rot="5400000">
            <a:off x="4387995" y="4881523"/>
            <a:ext cx="325119" cy="2774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19" name="直接连接符 18">
            <a:extLst>
              <a:ext uri="{FF2B5EF4-FFF2-40B4-BE49-F238E27FC236}">
                <a16:creationId xmlns:a16="http://schemas.microsoft.com/office/drawing/2014/main" id="{EDFAEF20-93E4-4E0B-8669-467CF7D2B9C3}"/>
              </a:ext>
            </a:extLst>
          </p:cNvPr>
          <p:cNvCxnSpPr/>
          <p:nvPr/>
        </p:nvCxnSpPr>
        <p:spPr>
          <a:xfrm>
            <a:off x="6096000" y="858823"/>
            <a:ext cx="0" cy="574968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7E21C5D-88DE-42E2-B37F-1DEDBFD0B8E7}"/>
              </a:ext>
            </a:extLst>
          </p:cNvPr>
          <p:cNvSpPr/>
          <p:nvPr/>
        </p:nvSpPr>
        <p:spPr>
          <a:xfrm>
            <a:off x="8217380" y="821146"/>
            <a:ext cx="1723549" cy="400110"/>
          </a:xfrm>
          <a:prstGeom prst="rect">
            <a:avLst/>
          </a:prstGeom>
          <a:solidFill>
            <a:schemeClr val="accent1"/>
          </a:solidFill>
        </p:spPr>
        <p:txBody>
          <a:bodyPr wrap="none">
            <a:spAutoFit/>
          </a:bodyPr>
          <a:lstStyle/>
          <a:p>
            <a:pPr lvl="0">
              <a:defRPr/>
            </a:pPr>
            <a:r>
              <a:rPr lang="zh-CN" altLang="en-US" sz="2000" b="1" dirty="0">
                <a:solidFill>
                  <a:prstClr val="white"/>
                </a:solidFill>
              </a:rPr>
              <a:t>以算法为导向</a:t>
            </a:r>
          </a:p>
        </p:txBody>
      </p:sp>
      <p:pic>
        <p:nvPicPr>
          <p:cNvPr id="53" name="Google Shape;169;p19">
            <a:extLst>
              <a:ext uri="{FF2B5EF4-FFF2-40B4-BE49-F238E27FC236}">
                <a16:creationId xmlns:a16="http://schemas.microsoft.com/office/drawing/2014/main" id="{7755507B-ECB7-4F40-AE92-6CB9A1C8D4C8}"/>
              </a:ext>
            </a:extLst>
          </p:cNvPr>
          <p:cNvPicPr preferRelativeResize="0"/>
          <p:nvPr/>
        </p:nvPicPr>
        <p:blipFill>
          <a:blip r:embed="rId9">
            <a:alphaModFix/>
          </a:blip>
          <a:stretch>
            <a:fillRect/>
          </a:stretch>
        </p:blipFill>
        <p:spPr>
          <a:xfrm>
            <a:off x="10279647" y="2955524"/>
            <a:ext cx="845180" cy="835785"/>
          </a:xfrm>
          <a:prstGeom prst="rect">
            <a:avLst/>
          </a:prstGeom>
          <a:noFill/>
          <a:ln>
            <a:noFill/>
          </a:ln>
        </p:spPr>
      </p:pic>
      <p:pic>
        <p:nvPicPr>
          <p:cNvPr id="54" name="Google Shape;170;p19">
            <a:extLst>
              <a:ext uri="{FF2B5EF4-FFF2-40B4-BE49-F238E27FC236}">
                <a16:creationId xmlns:a16="http://schemas.microsoft.com/office/drawing/2014/main" id="{F8D656CD-BF17-41DB-A4AA-D76EBDA3FC95}"/>
              </a:ext>
            </a:extLst>
          </p:cNvPr>
          <p:cNvPicPr preferRelativeResize="0"/>
          <p:nvPr/>
        </p:nvPicPr>
        <p:blipFill>
          <a:blip r:embed="rId10">
            <a:alphaModFix/>
          </a:blip>
          <a:stretch>
            <a:fillRect/>
          </a:stretch>
        </p:blipFill>
        <p:spPr>
          <a:xfrm>
            <a:off x="7027373" y="2960803"/>
            <a:ext cx="946178" cy="835784"/>
          </a:xfrm>
          <a:prstGeom prst="rect">
            <a:avLst/>
          </a:prstGeom>
          <a:noFill/>
          <a:ln>
            <a:noFill/>
          </a:ln>
        </p:spPr>
      </p:pic>
      <p:sp>
        <p:nvSpPr>
          <p:cNvPr id="55" name="Google Shape;171;p19">
            <a:extLst>
              <a:ext uri="{FF2B5EF4-FFF2-40B4-BE49-F238E27FC236}">
                <a16:creationId xmlns:a16="http://schemas.microsoft.com/office/drawing/2014/main" id="{517661E1-7DB5-4E74-83D8-ECDEA656EE8C}"/>
              </a:ext>
            </a:extLst>
          </p:cNvPr>
          <p:cNvSpPr txBox="1"/>
          <p:nvPr/>
        </p:nvSpPr>
        <p:spPr>
          <a:xfrm>
            <a:off x="9042754" y="4019519"/>
            <a:ext cx="3149246" cy="417892"/>
          </a:xfrm>
          <a:prstGeom prst="rect">
            <a:avLst/>
          </a:prstGeom>
          <a:noFill/>
          <a:ln>
            <a:noFill/>
          </a:ln>
        </p:spPr>
        <p:txBody>
          <a:bodyPr spcFirstLastPara="1" wrap="square" lIns="29027" tIns="29027" rIns="29027" bIns="29027" anchor="t" anchorCtr="0">
            <a:noAutofit/>
          </a:bodyPr>
          <a:lstStyle/>
          <a:p>
            <a:pPr algn="ctr"/>
            <a:r>
              <a:rPr lang="zh-CN" altLang="en-US" sz="2286" dirty="0">
                <a:latin typeface="Century Gothic" panose="020B0502020202020204" pitchFamily="34" charset="0"/>
              </a:rPr>
              <a:t>学习类算法</a:t>
            </a:r>
            <a:endParaRPr sz="5271" dirty="0">
              <a:latin typeface="Century Gothic" panose="020B0502020202020204" pitchFamily="34" charset="0"/>
            </a:endParaRPr>
          </a:p>
        </p:txBody>
      </p:sp>
      <p:sp>
        <p:nvSpPr>
          <p:cNvPr id="56" name="Google Shape;172;p19">
            <a:extLst>
              <a:ext uri="{FF2B5EF4-FFF2-40B4-BE49-F238E27FC236}">
                <a16:creationId xmlns:a16="http://schemas.microsoft.com/office/drawing/2014/main" id="{4A42DA96-A053-43FA-9A39-08B597F1FE8F}"/>
              </a:ext>
            </a:extLst>
          </p:cNvPr>
          <p:cNvSpPr txBox="1"/>
          <p:nvPr/>
        </p:nvSpPr>
        <p:spPr>
          <a:xfrm>
            <a:off x="5796227" y="4000334"/>
            <a:ext cx="3408470" cy="835784"/>
          </a:xfrm>
          <a:prstGeom prst="rect">
            <a:avLst/>
          </a:prstGeom>
          <a:noFill/>
          <a:ln>
            <a:noFill/>
          </a:ln>
        </p:spPr>
        <p:txBody>
          <a:bodyPr spcFirstLastPara="1" wrap="square" lIns="29027" tIns="29027" rIns="29027" bIns="29027" anchor="t" anchorCtr="0">
            <a:noAutofit/>
          </a:bodyPr>
          <a:lstStyle/>
          <a:p>
            <a:pPr algn="ctr"/>
            <a:r>
              <a:rPr lang="zh-CN" altLang="en-US" sz="2286" dirty="0">
                <a:latin typeface="Century Gothic" panose="020B0502020202020204" pitchFamily="34" charset="0"/>
              </a:rPr>
              <a:t>非学习类算法</a:t>
            </a:r>
            <a:endParaRPr lang="en-US" altLang="zh-CN" sz="2286" dirty="0">
              <a:latin typeface="Century Gothic" panose="020B0502020202020204" pitchFamily="34" charset="0"/>
            </a:endParaRPr>
          </a:p>
          <a:p>
            <a:pPr algn="ctr"/>
            <a:r>
              <a:rPr lang="en-US" altLang="zh-CN" sz="2286" dirty="0">
                <a:latin typeface="Century Gothic" panose="020B0502020202020204" pitchFamily="34" charset="0"/>
              </a:rPr>
              <a:t>(</a:t>
            </a:r>
            <a:r>
              <a:rPr lang="zh-CN" altLang="en-US" sz="2286" dirty="0">
                <a:latin typeface="Century Gothic" panose="020B0502020202020204" pitchFamily="34" charset="0"/>
              </a:rPr>
              <a:t>统计类算法</a:t>
            </a:r>
            <a:r>
              <a:rPr lang="en-US" altLang="zh-CN" sz="2286" dirty="0">
                <a:latin typeface="Century Gothic" panose="020B0502020202020204" pitchFamily="34" charset="0"/>
              </a:rPr>
              <a:t>)</a:t>
            </a:r>
            <a:endParaRPr sz="5271" dirty="0">
              <a:latin typeface="Century Gothic" panose="020B0502020202020204" pitchFamily="34" charset="0"/>
            </a:endParaRPr>
          </a:p>
        </p:txBody>
      </p:sp>
      <p:sp>
        <p:nvSpPr>
          <p:cNvPr id="57" name="Google Shape;174;p19">
            <a:extLst>
              <a:ext uri="{FF2B5EF4-FFF2-40B4-BE49-F238E27FC236}">
                <a16:creationId xmlns:a16="http://schemas.microsoft.com/office/drawing/2014/main" id="{204A25C6-DFDB-4FE5-BF86-83C7E926FCEC}"/>
              </a:ext>
            </a:extLst>
          </p:cNvPr>
          <p:cNvSpPr txBox="1"/>
          <p:nvPr/>
        </p:nvSpPr>
        <p:spPr>
          <a:xfrm>
            <a:off x="9352556" y="5041690"/>
            <a:ext cx="2485768" cy="1160637"/>
          </a:xfrm>
          <a:prstGeom prst="rect">
            <a:avLst/>
          </a:prstGeom>
          <a:noFill/>
          <a:ln>
            <a:noFill/>
          </a:ln>
        </p:spPr>
        <p:txBody>
          <a:bodyPr spcFirstLastPara="1" wrap="square" lIns="29027" tIns="29027" rIns="29027" bIns="29027" anchor="t" anchorCtr="0">
            <a:noAutofit/>
          </a:bodyPr>
          <a:lstStyle/>
          <a:p>
            <a:pPr algn="ctr">
              <a:lnSpc>
                <a:spcPct val="125000"/>
              </a:lnSpc>
            </a:pPr>
            <a:r>
              <a:rPr lang="zh-CN" altLang="en-US" sz="1905" dirty="0">
                <a:latin typeface="Century Gothic" panose="020B0502020202020204" pitchFamily="34" charset="0"/>
              </a:rPr>
              <a:t>更加的准确，</a:t>
            </a:r>
            <a:r>
              <a:rPr lang="zh-CN" altLang="en-US" sz="1905" dirty="0">
                <a:solidFill>
                  <a:srgbClr val="C00000"/>
                </a:solidFill>
                <a:latin typeface="Century Gothic" panose="020B0502020202020204" pitchFamily="34" charset="0"/>
              </a:rPr>
              <a:t>但通常难以在不同传感器相机拍摄的数据集中泛化</a:t>
            </a:r>
            <a:endParaRPr sz="1016" dirty="0">
              <a:solidFill>
                <a:srgbClr val="C00000"/>
              </a:solidFill>
              <a:latin typeface="Century Gothic" panose="020B0502020202020204" pitchFamily="34" charset="0"/>
            </a:endParaRPr>
          </a:p>
        </p:txBody>
      </p:sp>
      <p:pic>
        <p:nvPicPr>
          <p:cNvPr id="59" name="Google Shape;177;p19">
            <a:extLst>
              <a:ext uri="{FF2B5EF4-FFF2-40B4-BE49-F238E27FC236}">
                <a16:creationId xmlns:a16="http://schemas.microsoft.com/office/drawing/2014/main" id="{A4D61EE6-2067-445E-800D-DB627A76DED4}"/>
              </a:ext>
            </a:extLst>
          </p:cNvPr>
          <p:cNvPicPr preferRelativeResize="0"/>
          <p:nvPr/>
        </p:nvPicPr>
        <p:blipFill>
          <a:blip r:embed="rId11">
            <a:alphaModFix/>
          </a:blip>
          <a:stretch>
            <a:fillRect/>
          </a:stretch>
        </p:blipFill>
        <p:spPr>
          <a:xfrm>
            <a:off x="8667165" y="1359123"/>
            <a:ext cx="823980" cy="824533"/>
          </a:xfrm>
          <a:prstGeom prst="rect">
            <a:avLst/>
          </a:prstGeom>
          <a:noFill/>
          <a:ln>
            <a:noFill/>
          </a:ln>
        </p:spPr>
      </p:pic>
      <p:cxnSp>
        <p:nvCxnSpPr>
          <p:cNvPr id="60" name="Elbow Connector 18">
            <a:extLst>
              <a:ext uri="{FF2B5EF4-FFF2-40B4-BE49-F238E27FC236}">
                <a16:creationId xmlns:a16="http://schemas.microsoft.com/office/drawing/2014/main" id="{2571EF62-E1EC-4F37-B806-01840B93EF4A}"/>
              </a:ext>
            </a:extLst>
          </p:cNvPr>
          <p:cNvCxnSpPr>
            <a:cxnSpLocks/>
            <a:stCxn id="59" idx="2"/>
            <a:endCxn id="53" idx="0"/>
          </p:cNvCxnSpPr>
          <p:nvPr/>
        </p:nvCxnSpPr>
        <p:spPr>
          <a:xfrm rot="16200000" flipH="1">
            <a:off x="9504762" y="1758049"/>
            <a:ext cx="771868" cy="1623082"/>
          </a:xfrm>
          <a:prstGeom prst="bentConnector3">
            <a:avLst>
              <a:gd name="adj1" fmla="val 50000"/>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19">
            <a:extLst>
              <a:ext uri="{FF2B5EF4-FFF2-40B4-BE49-F238E27FC236}">
                <a16:creationId xmlns:a16="http://schemas.microsoft.com/office/drawing/2014/main" id="{BF05C2AB-B1F6-4EBA-82F4-45CC0E45DC14}"/>
              </a:ext>
            </a:extLst>
          </p:cNvPr>
          <p:cNvCxnSpPr>
            <a:cxnSpLocks/>
            <a:stCxn id="59" idx="2"/>
            <a:endCxn id="54" idx="0"/>
          </p:cNvCxnSpPr>
          <p:nvPr/>
        </p:nvCxnSpPr>
        <p:spPr>
          <a:xfrm rot="5400000">
            <a:off x="7901236" y="1782883"/>
            <a:ext cx="777147" cy="1578693"/>
          </a:xfrm>
          <a:prstGeom prst="bentConnector3">
            <a:avLst>
              <a:gd name="adj1" fmla="val 50000"/>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174;p19">
            <a:extLst>
              <a:ext uri="{FF2B5EF4-FFF2-40B4-BE49-F238E27FC236}">
                <a16:creationId xmlns:a16="http://schemas.microsoft.com/office/drawing/2014/main" id="{D3C0A699-8103-4222-ABA6-678757061273}"/>
              </a:ext>
            </a:extLst>
          </p:cNvPr>
          <p:cNvSpPr txBox="1"/>
          <p:nvPr/>
        </p:nvSpPr>
        <p:spPr>
          <a:xfrm>
            <a:off x="6370498" y="5053457"/>
            <a:ext cx="2485766" cy="1555047"/>
          </a:xfrm>
          <a:prstGeom prst="rect">
            <a:avLst/>
          </a:prstGeom>
          <a:noFill/>
          <a:ln>
            <a:noFill/>
          </a:ln>
        </p:spPr>
        <p:txBody>
          <a:bodyPr spcFirstLastPara="1" wrap="square" lIns="29027" tIns="29027" rIns="29027" bIns="29027" anchor="t" anchorCtr="0">
            <a:noAutofit/>
          </a:bodyPr>
          <a:lstStyle/>
          <a:p>
            <a:pPr algn="ctr">
              <a:lnSpc>
                <a:spcPct val="125000"/>
              </a:lnSpc>
            </a:pPr>
            <a:r>
              <a:rPr lang="zh-CN" altLang="en-US" sz="1905" dirty="0">
                <a:latin typeface="Century Gothic" panose="020B0502020202020204" pitchFamily="34" charset="0"/>
              </a:rPr>
              <a:t>简单，节省计算资源，且具备相机传感器独立的天然优势，</a:t>
            </a:r>
            <a:r>
              <a:rPr lang="zh-CN" altLang="en-US" sz="1905" dirty="0">
                <a:solidFill>
                  <a:srgbClr val="C00000"/>
                </a:solidFill>
                <a:latin typeface="Century Gothic" panose="020B0502020202020204" pitchFamily="34" charset="0"/>
              </a:rPr>
              <a:t>但通常光源估计准确性较差。</a:t>
            </a:r>
            <a:endParaRPr sz="1905"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382187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Motivation-</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非学习类算法光源估计的不</a:t>
            </a:r>
            <a:r>
              <a:rPr lang="zh-CN" altLang="en-US" sz="2800" b="1" dirty="0">
                <a:solidFill>
                  <a:prstClr val="black"/>
                </a:solidFill>
                <a:latin typeface="微软雅黑" panose="020B0503020204020204" pitchFamily="34" charset="-122"/>
                <a:ea typeface="微软雅黑" panose="020B0503020204020204" pitchFamily="34" charset="-122"/>
              </a:rPr>
              <a:t>准确性</a:t>
            </a: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1200"/>
          </a:p>
        </p:txBody>
      </p:sp>
      <p:sp>
        <p:nvSpPr>
          <p:cNvPr id="54" name="灯片编号占位符 53">
            <a:extLst>
              <a:ext uri="{FF2B5EF4-FFF2-40B4-BE49-F238E27FC236}">
                <a16:creationId xmlns:a16="http://schemas.microsoft.com/office/drawing/2014/main" id="{C9557CB8-20A4-430B-BF2F-6A09EB019993}"/>
              </a:ext>
            </a:extLst>
          </p:cNvPr>
          <p:cNvSpPr>
            <a:spLocks noGrp="1"/>
          </p:cNvSpPr>
          <p:nvPr>
            <p:ph type="sldNum" sz="quarter" idx="12"/>
          </p:nvPr>
        </p:nvSpPr>
        <p:spPr/>
        <p:txBody>
          <a:bodyPr/>
          <a:lstStyle/>
          <a:p>
            <a:fld id="{51D91E7F-84B6-4064-9D4E-CC7D244BCA04}" type="slidenum">
              <a:rPr lang="zh-CN" altLang="en-US" smtClean="0"/>
              <a:t>11</a:t>
            </a:fld>
            <a:endParaRPr lang="zh-CN" altLang="en-US" sz="1400" dirty="0"/>
          </a:p>
        </p:txBody>
      </p:sp>
      <p:pic>
        <p:nvPicPr>
          <p:cNvPr id="6" name="图片 5">
            <a:extLst>
              <a:ext uri="{FF2B5EF4-FFF2-40B4-BE49-F238E27FC236}">
                <a16:creationId xmlns:a16="http://schemas.microsoft.com/office/drawing/2014/main" id="{FB8A0DCF-FE1E-4ECD-86D1-FD05A496C4FF}"/>
              </a:ext>
            </a:extLst>
          </p:cNvPr>
          <p:cNvPicPr>
            <a:picLocks noChangeAspect="1"/>
          </p:cNvPicPr>
          <p:nvPr/>
        </p:nvPicPr>
        <p:blipFill>
          <a:blip r:embed="rId3"/>
          <a:stretch>
            <a:fillRect/>
          </a:stretch>
        </p:blipFill>
        <p:spPr>
          <a:xfrm>
            <a:off x="1094495" y="2805736"/>
            <a:ext cx="3531080" cy="2212608"/>
          </a:xfrm>
          <a:prstGeom prst="rect">
            <a:avLst/>
          </a:prstGeom>
        </p:spPr>
      </p:pic>
      <p:pic>
        <p:nvPicPr>
          <p:cNvPr id="19" name="图片 18">
            <a:extLst>
              <a:ext uri="{FF2B5EF4-FFF2-40B4-BE49-F238E27FC236}">
                <a16:creationId xmlns:a16="http://schemas.microsoft.com/office/drawing/2014/main" id="{B012ECBB-D8D8-4AD8-A20A-2B1DD694C82E}"/>
              </a:ext>
            </a:extLst>
          </p:cNvPr>
          <p:cNvPicPr>
            <a:picLocks noChangeAspect="1"/>
          </p:cNvPicPr>
          <p:nvPr/>
        </p:nvPicPr>
        <p:blipFill rotWithShape="1">
          <a:blip r:embed="rId4">
            <a:extLst>
              <a:ext uri="{28A0092B-C50C-407E-A947-70E740481C1C}">
                <a14:useLocalDpi xmlns:a14="http://schemas.microsoft.com/office/drawing/2010/main" val="0"/>
              </a:ext>
            </a:extLst>
          </a:blip>
          <a:srcRect l="8917" t="5282" r="60750"/>
          <a:stretch/>
        </p:blipFill>
        <p:spPr>
          <a:xfrm>
            <a:off x="7512915" y="2350727"/>
            <a:ext cx="2683049" cy="2552674"/>
          </a:xfrm>
          <a:prstGeom prst="rect">
            <a:avLst/>
          </a:prstGeom>
        </p:spPr>
      </p:pic>
      <p:sp>
        <p:nvSpPr>
          <p:cNvPr id="45" name="文本框 44">
            <a:extLst>
              <a:ext uri="{FF2B5EF4-FFF2-40B4-BE49-F238E27FC236}">
                <a16:creationId xmlns:a16="http://schemas.microsoft.com/office/drawing/2014/main" id="{2260EB32-16B0-408F-B8D1-D7462C5B74D8}"/>
              </a:ext>
            </a:extLst>
          </p:cNvPr>
          <p:cNvSpPr txBox="1"/>
          <p:nvPr/>
        </p:nvSpPr>
        <p:spPr>
          <a:xfrm>
            <a:off x="703478" y="783990"/>
            <a:ext cx="10327195" cy="905889"/>
          </a:xfrm>
          <a:prstGeom prst="rect">
            <a:avLst/>
          </a:prstGeom>
          <a:noFill/>
        </p:spPr>
        <p:txBody>
          <a:bodyPr wrap="square" rtlCol="0">
            <a:spAutoFit/>
          </a:bodyPr>
          <a:lstStyle/>
          <a:p>
            <a:pPr>
              <a:lnSpc>
                <a:spcPct val="140000"/>
              </a:lnSpc>
            </a:pPr>
            <a:r>
              <a:rPr lang="zh-CN" altLang="en-US" sz="2000" dirty="0"/>
              <a:t>本质原因：现有非学习类算法均依赖于某些统计性假设作为约束进行光源估计，而这些统计性假设存在不准确性。</a:t>
            </a:r>
            <a:endParaRPr lang="en-US" altLang="zh-CN" sz="2000" dirty="0"/>
          </a:p>
        </p:txBody>
      </p:sp>
      <p:sp>
        <p:nvSpPr>
          <p:cNvPr id="46" name="文本框 45">
            <a:extLst>
              <a:ext uri="{FF2B5EF4-FFF2-40B4-BE49-F238E27FC236}">
                <a16:creationId xmlns:a16="http://schemas.microsoft.com/office/drawing/2014/main" id="{D3704BCF-BE99-4C15-9078-615228119B88}"/>
              </a:ext>
            </a:extLst>
          </p:cNvPr>
          <p:cNvSpPr txBox="1"/>
          <p:nvPr/>
        </p:nvSpPr>
        <p:spPr>
          <a:xfrm>
            <a:off x="703478" y="1602638"/>
            <a:ext cx="5687776" cy="905889"/>
          </a:xfrm>
          <a:prstGeom prst="rect">
            <a:avLst/>
          </a:prstGeom>
          <a:noFill/>
        </p:spPr>
        <p:txBody>
          <a:bodyPr wrap="none" rtlCol="0">
            <a:spAutoFit/>
          </a:bodyPr>
          <a:lstStyle/>
          <a:p>
            <a:pPr>
              <a:lnSpc>
                <a:spcPct val="140000"/>
              </a:lnSpc>
            </a:pPr>
            <a:r>
              <a:rPr lang="en-US" altLang="zh-CN" sz="2000" b="1" dirty="0">
                <a:solidFill>
                  <a:srgbClr val="0070C0"/>
                </a:solidFill>
              </a:rPr>
              <a:t>Example</a:t>
            </a:r>
            <a:r>
              <a:rPr lang="zh-CN" altLang="en-US" sz="2000" b="1" dirty="0">
                <a:solidFill>
                  <a:srgbClr val="0070C0"/>
                </a:solidFill>
              </a:rPr>
              <a:t>：</a:t>
            </a:r>
            <a:endParaRPr lang="en-US" altLang="zh-CN" sz="2000" b="1" dirty="0">
              <a:solidFill>
                <a:srgbClr val="0070C0"/>
              </a:solidFill>
            </a:endParaRPr>
          </a:p>
          <a:p>
            <a:pPr>
              <a:lnSpc>
                <a:spcPct val="140000"/>
              </a:lnSpc>
            </a:pPr>
            <a:r>
              <a:rPr lang="zh-CN" altLang="en-US" sz="2000" dirty="0"/>
              <a:t>灰度世界算法假设无偏色图像的像素平均值灰色</a:t>
            </a:r>
            <a:endParaRPr lang="en-US" altLang="zh-CN" sz="2000" dirty="0"/>
          </a:p>
        </p:txBody>
      </p:sp>
      <p:sp>
        <p:nvSpPr>
          <p:cNvPr id="20" name="等腰三角形 19">
            <a:extLst>
              <a:ext uri="{FF2B5EF4-FFF2-40B4-BE49-F238E27FC236}">
                <a16:creationId xmlns:a16="http://schemas.microsoft.com/office/drawing/2014/main" id="{BDABA6E2-6319-4413-854C-9C441D9E18F8}"/>
              </a:ext>
            </a:extLst>
          </p:cNvPr>
          <p:cNvSpPr/>
          <p:nvPr/>
        </p:nvSpPr>
        <p:spPr>
          <a:xfrm>
            <a:off x="8732521" y="3535098"/>
            <a:ext cx="213360" cy="18393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97924BF2-BB64-4BCC-B485-C3E8D2276AD1}"/>
              </a:ext>
            </a:extLst>
          </p:cNvPr>
          <p:cNvCxnSpPr>
            <a:cxnSpLocks/>
          </p:cNvCxnSpPr>
          <p:nvPr/>
        </p:nvCxnSpPr>
        <p:spPr>
          <a:xfrm>
            <a:off x="6391254" y="2296393"/>
            <a:ext cx="2466996" cy="129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8660FA6-4D50-47CA-BD6D-F282E03E01C0}"/>
              </a:ext>
            </a:extLst>
          </p:cNvPr>
          <p:cNvCxnSpPr>
            <a:cxnSpLocks/>
          </p:cNvCxnSpPr>
          <p:nvPr/>
        </p:nvCxnSpPr>
        <p:spPr>
          <a:xfrm>
            <a:off x="8839201" y="2297960"/>
            <a:ext cx="0" cy="1138592"/>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ight Arrow 7">
            <a:extLst>
              <a:ext uri="{FF2B5EF4-FFF2-40B4-BE49-F238E27FC236}">
                <a16:creationId xmlns:a16="http://schemas.microsoft.com/office/drawing/2014/main" id="{7D9AD890-A268-437F-B7E2-46F621CDB6CD}"/>
              </a:ext>
            </a:extLst>
          </p:cNvPr>
          <p:cNvSpPr/>
          <p:nvPr/>
        </p:nvSpPr>
        <p:spPr>
          <a:xfrm>
            <a:off x="5289630" y="3672634"/>
            <a:ext cx="1747427" cy="4788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2052" name="Picture 4" descr="白色感叹号第1页_ 驾考预约大全">
            <a:extLst>
              <a:ext uri="{FF2B5EF4-FFF2-40B4-BE49-F238E27FC236}">
                <a16:creationId xmlns:a16="http://schemas.microsoft.com/office/drawing/2014/main" id="{6F56A414-CC62-49CE-96A5-B7C9D99730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003" y="5520987"/>
            <a:ext cx="870539" cy="87053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1074">
            <a:extLst>
              <a:ext uri="{FF2B5EF4-FFF2-40B4-BE49-F238E27FC236}">
                <a16:creationId xmlns:a16="http://schemas.microsoft.com/office/drawing/2014/main" id="{6AFA8BCF-F271-4263-B5A0-61A961CB9315}"/>
              </a:ext>
            </a:extLst>
          </p:cNvPr>
          <p:cNvSpPr txBox="1"/>
          <p:nvPr/>
        </p:nvSpPr>
        <p:spPr>
          <a:xfrm>
            <a:off x="448799" y="5653567"/>
            <a:ext cx="6795923" cy="707886"/>
          </a:xfrm>
          <a:prstGeom prst="rect">
            <a:avLst/>
          </a:prstGeom>
          <a:noFill/>
        </p:spPr>
        <p:txBody>
          <a:bodyPr wrap="square" rtlCol="0">
            <a:spAutoFit/>
          </a:bodyPr>
          <a:lstStyle/>
          <a:p>
            <a:pPr algn="ctr"/>
            <a:r>
              <a:rPr lang="zh-CN" altLang="en-US" sz="2000" dirty="0">
                <a:latin typeface="Century Gothic" panose="020B0502020202020204" pitchFamily="34" charset="0"/>
                <a:cs typeface="Arial" panose="020B0604020202020204" pitchFamily="34" charset="0"/>
              </a:rPr>
              <a:t>灰度世界假设相关的统计量</a:t>
            </a:r>
            <a:r>
              <a:rPr lang="en-US" altLang="zh-CN" sz="2000" i="1" dirty="0">
                <a:latin typeface="Century Gothic" panose="020B0502020202020204" pitchFamily="34" charset="0"/>
                <a:cs typeface="Arial" panose="020B0604020202020204" pitchFamily="34" charset="0"/>
              </a:rPr>
              <a:t>rg</a:t>
            </a:r>
            <a:r>
              <a:rPr lang="zh-CN" altLang="en-US" sz="2000" dirty="0">
                <a:latin typeface="Century Gothic" panose="020B0502020202020204" pitchFamily="34" charset="0"/>
                <a:cs typeface="Arial" panose="020B0604020202020204" pitchFamily="34" charset="0"/>
              </a:rPr>
              <a:t>色度分布</a:t>
            </a:r>
            <a:endParaRPr lang="en-US" altLang="zh-CN" sz="2000" dirty="0">
              <a:latin typeface="Century Gothic" panose="020B0502020202020204" pitchFamily="34" charset="0"/>
              <a:cs typeface="Arial" panose="020B0604020202020204" pitchFamily="34" charset="0"/>
            </a:endParaRPr>
          </a:p>
          <a:p>
            <a:pPr algn="ctr"/>
            <a:r>
              <a:rPr lang="en-US" altLang="zh-CN" sz="2000" dirty="0">
                <a:latin typeface="Century Gothic" panose="020B0502020202020204" pitchFamily="34" charset="0"/>
                <a:cs typeface="Arial" panose="020B0604020202020204" pitchFamily="34" charset="0"/>
              </a:rPr>
              <a:t>(    </a:t>
            </a:r>
            <a:r>
              <a:rPr lang="zh-CN" altLang="en-US" sz="2000" dirty="0">
                <a:latin typeface="Century Gothic" panose="020B0502020202020204" pitchFamily="34" charset="0"/>
                <a:cs typeface="Arial" panose="020B0604020202020204" pitchFamily="34" charset="0"/>
              </a:rPr>
              <a:t>标注</a:t>
            </a:r>
            <a:r>
              <a:rPr lang="en-US" altLang="zh-CN" sz="2000" dirty="0">
                <a:latin typeface="Century Gothic" panose="020B0502020202020204" pitchFamily="34" charset="0"/>
                <a:cs typeface="Arial" panose="020B0604020202020204" pitchFamily="34" charset="0"/>
              </a:rPr>
              <a:t>)</a:t>
            </a:r>
            <a:r>
              <a:rPr lang="zh-CN" altLang="en-US" sz="2000" dirty="0">
                <a:latin typeface="Century Gothic" panose="020B0502020202020204" pitchFamily="34" charset="0"/>
                <a:cs typeface="Arial" panose="020B0604020202020204" pitchFamily="34" charset="0"/>
              </a:rPr>
              <a:t>并非准确呈现灰色</a:t>
            </a:r>
            <a:r>
              <a:rPr lang="en-US" altLang="zh-CN" sz="2000" dirty="0">
                <a:latin typeface="Century Gothic" panose="020B0502020202020204" pitchFamily="34" charset="0"/>
                <a:cs typeface="Arial" panose="020B0604020202020204" pitchFamily="34" charset="0"/>
              </a:rPr>
              <a:t>(</a:t>
            </a:r>
            <a:r>
              <a:rPr lang="zh-CN" altLang="en-US" sz="2000" dirty="0">
                <a:latin typeface="Century Gothic" panose="020B0502020202020204" pitchFamily="34" charset="0"/>
                <a:cs typeface="Arial" panose="020B0604020202020204" pitchFamily="34" charset="0"/>
              </a:rPr>
              <a:t>    标注</a:t>
            </a:r>
            <a:r>
              <a:rPr lang="en-US" altLang="zh-CN" sz="2000" dirty="0">
                <a:latin typeface="Century Gothic" panose="020B0502020202020204" pitchFamily="34" charset="0"/>
                <a:cs typeface="Arial" panose="020B0604020202020204" pitchFamily="34" charset="0"/>
              </a:rPr>
              <a:t>)</a:t>
            </a:r>
          </a:p>
        </p:txBody>
      </p:sp>
      <p:sp>
        <p:nvSpPr>
          <p:cNvPr id="58" name="等腰三角形 57">
            <a:extLst>
              <a:ext uri="{FF2B5EF4-FFF2-40B4-BE49-F238E27FC236}">
                <a16:creationId xmlns:a16="http://schemas.microsoft.com/office/drawing/2014/main" id="{999829ED-3DEF-4413-8E4C-DC4B5C2FD5C9}"/>
              </a:ext>
            </a:extLst>
          </p:cNvPr>
          <p:cNvSpPr/>
          <p:nvPr/>
        </p:nvSpPr>
        <p:spPr>
          <a:xfrm>
            <a:off x="4976309" y="6058933"/>
            <a:ext cx="213360" cy="18393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1074">
            <a:extLst>
              <a:ext uri="{FF2B5EF4-FFF2-40B4-BE49-F238E27FC236}">
                <a16:creationId xmlns:a16="http://schemas.microsoft.com/office/drawing/2014/main" id="{7E35A39B-6AC7-4597-98DE-AB7D539CE0DD}"/>
              </a:ext>
            </a:extLst>
          </p:cNvPr>
          <p:cNvSpPr txBox="1"/>
          <p:nvPr/>
        </p:nvSpPr>
        <p:spPr>
          <a:xfrm>
            <a:off x="6233260" y="4962688"/>
            <a:ext cx="5455719" cy="369332"/>
          </a:xfrm>
          <a:prstGeom prst="rect">
            <a:avLst/>
          </a:prstGeom>
          <a:noFill/>
        </p:spPr>
        <p:txBody>
          <a:bodyPr wrap="square" rtlCol="0">
            <a:spAutoFit/>
          </a:bodyPr>
          <a:lstStyle/>
          <a:p>
            <a:pPr algn="ctr"/>
            <a:r>
              <a:rPr lang="zh-CN" altLang="en-US" dirty="0">
                <a:latin typeface="Century Gothic" panose="020B0502020202020204" pitchFamily="34" charset="0"/>
                <a:cs typeface="Arial" panose="020B0604020202020204" pitchFamily="34" charset="0"/>
              </a:rPr>
              <a:t> </a:t>
            </a:r>
            <a:r>
              <a:rPr lang="zh-CN" altLang="en-US" b="1" dirty="0">
                <a:solidFill>
                  <a:srgbClr val="0070C0"/>
                </a:solidFill>
                <a:latin typeface="Century Gothic" panose="020B0502020202020204" pitchFamily="34" charset="0"/>
                <a:cs typeface="Arial" panose="020B0604020202020204" pitchFamily="34" charset="0"/>
              </a:rPr>
              <a:t> 图</a:t>
            </a:r>
            <a:r>
              <a:rPr lang="en-US" altLang="zh-CN" b="1" dirty="0">
                <a:solidFill>
                  <a:srgbClr val="0070C0"/>
                </a:solidFill>
                <a:latin typeface="Century Gothic" panose="020B0502020202020204" pitchFamily="34" charset="0"/>
                <a:cs typeface="Arial" panose="020B0604020202020204" pitchFamily="34" charset="0"/>
              </a:rPr>
              <a:t>1 </a:t>
            </a:r>
            <a:r>
              <a:rPr lang="zh-CN" altLang="en-US" dirty="0">
                <a:latin typeface="Century Gothic" panose="020B0502020202020204" pitchFamily="34" charset="0"/>
                <a:cs typeface="Arial" panose="020B0604020202020204" pitchFamily="34" charset="0"/>
              </a:rPr>
              <a:t>灰度世界相关假设的统计量</a:t>
            </a:r>
            <a:r>
              <a:rPr lang="en-US" altLang="zh-CN" dirty="0">
                <a:latin typeface="Century Gothic" panose="020B0502020202020204" pitchFamily="34" charset="0"/>
                <a:cs typeface="Arial" panose="020B0604020202020204" pitchFamily="34" charset="0"/>
              </a:rPr>
              <a:t>rg</a:t>
            </a:r>
            <a:r>
              <a:rPr lang="zh-CN" altLang="en-US" dirty="0">
                <a:latin typeface="Century Gothic" panose="020B0502020202020204" pitchFamily="34" charset="0"/>
                <a:cs typeface="Arial" panose="020B0604020202020204" pitchFamily="34" charset="0"/>
              </a:rPr>
              <a:t>色度分布</a:t>
            </a:r>
            <a:endParaRPr lang="en-US" dirty="0">
              <a:latin typeface="Century Gothic" panose="020B0502020202020204" pitchFamily="34" charset="0"/>
              <a:cs typeface="Arial" panose="020B0604020202020204" pitchFamily="34" charset="0"/>
            </a:endParaRPr>
          </a:p>
        </p:txBody>
      </p:sp>
      <p:sp>
        <p:nvSpPr>
          <p:cNvPr id="63" name="矩形: 圆角 62">
            <a:extLst>
              <a:ext uri="{FF2B5EF4-FFF2-40B4-BE49-F238E27FC236}">
                <a16:creationId xmlns:a16="http://schemas.microsoft.com/office/drawing/2014/main" id="{70C3C593-B18D-4387-BF9F-CCBFDB3E6796}"/>
              </a:ext>
            </a:extLst>
          </p:cNvPr>
          <p:cNvSpPr/>
          <p:nvPr/>
        </p:nvSpPr>
        <p:spPr>
          <a:xfrm>
            <a:off x="659225" y="5366260"/>
            <a:ext cx="5687776" cy="1179991"/>
          </a:xfrm>
          <a:prstGeom prst="roundRect">
            <a:avLst/>
          </a:prstGeom>
          <a:noFill/>
          <a:ln w="381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22297915-6163-42F5-9849-1B3908F083BB}"/>
              </a:ext>
            </a:extLst>
          </p:cNvPr>
          <p:cNvSpPr/>
          <p:nvPr/>
        </p:nvSpPr>
        <p:spPr>
          <a:xfrm>
            <a:off x="2026920" y="6135127"/>
            <a:ext cx="99060" cy="9803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1074">
            <a:extLst>
              <a:ext uri="{FF2B5EF4-FFF2-40B4-BE49-F238E27FC236}">
                <a16:creationId xmlns:a16="http://schemas.microsoft.com/office/drawing/2014/main" id="{4B9E5079-84B7-4569-9D3E-31CE3787E46D}"/>
              </a:ext>
            </a:extLst>
          </p:cNvPr>
          <p:cNvSpPr txBox="1"/>
          <p:nvPr/>
        </p:nvSpPr>
        <p:spPr>
          <a:xfrm>
            <a:off x="7141388" y="5727415"/>
            <a:ext cx="3426101" cy="707886"/>
          </a:xfrm>
          <a:prstGeom prst="rect">
            <a:avLst/>
          </a:prstGeom>
          <a:noFill/>
        </p:spPr>
        <p:txBody>
          <a:bodyPr wrap="square" rtlCol="0">
            <a:spAutoFit/>
          </a:bodyPr>
          <a:lstStyle/>
          <a:p>
            <a:pPr algn="ctr"/>
            <a:r>
              <a:rPr lang="zh-CN" altLang="en-US" sz="2000" dirty="0">
                <a:solidFill>
                  <a:srgbClr val="C00000"/>
                </a:solidFill>
                <a:latin typeface="Century Gothic" panose="020B0502020202020204" pitchFamily="34" charset="0"/>
                <a:cs typeface="Arial" panose="020B0604020202020204" pitchFamily="34" charset="0"/>
              </a:rPr>
              <a:t>非学习类算法的统计性假设并不完全准确</a:t>
            </a:r>
            <a:endParaRPr lang="en-US" altLang="zh-CN" sz="2000" dirty="0">
              <a:solidFill>
                <a:srgbClr val="C00000"/>
              </a:solidFill>
              <a:latin typeface="Century Gothic" panose="020B0502020202020204" pitchFamily="34" charset="0"/>
              <a:cs typeface="Arial" panose="020B0604020202020204" pitchFamily="34" charset="0"/>
            </a:endParaRPr>
          </a:p>
        </p:txBody>
      </p:sp>
      <p:sp>
        <p:nvSpPr>
          <p:cNvPr id="75" name="Right Arrow 7">
            <a:extLst>
              <a:ext uri="{FF2B5EF4-FFF2-40B4-BE49-F238E27FC236}">
                <a16:creationId xmlns:a16="http://schemas.microsoft.com/office/drawing/2014/main" id="{746059BE-295D-47FD-873F-8ABF086BDDB6}"/>
              </a:ext>
            </a:extLst>
          </p:cNvPr>
          <p:cNvSpPr/>
          <p:nvPr/>
        </p:nvSpPr>
        <p:spPr>
          <a:xfrm>
            <a:off x="6233260" y="5837723"/>
            <a:ext cx="803798" cy="2212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26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1323956"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Motivation-</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学习类算法</a:t>
            </a:r>
            <a:r>
              <a:rPr lang="zh-CN" altLang="en-US" sz="2800" b="1" dirty="0">
                <a:solidFill>
                  <a:prstClr val="black"/>
                </a:solidFill>
                <a:latin typeface="微软雅黑" panose="020B0503020204020204" pitchFamily="34" charset="-122"/>
                <a:ea typeface="微软雅黑" panose="020B0503020204020204" pitchFamily="34" charset="-122"/>
              </a:rPr>
              <a:t>面向不同传感器相机拍摄图像时泛化性不足</a:t>
            </a: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1200"/>
          </a:p>
        </p:txBody>
      </p:sp>
      <p:sp>
        <p:nvSpPr>
          <p:cNvPr id="54" name="灯片编号占位符 53">
            <a:extLst>
              <a:ext uri="{FF2B5EF4-FFF2-40B4-BE49-F238E27FC236}">
                <a16:creationId xmlns:a16="http://schemas.microsoft.com/office/drawing/2014/main" id="{C9557CB8-20A4-430B-BF2F-6A09EB019993}"/>
              </a:ext>
            </a:extLst>
          </p:cNvPr>
          <p:cNvSpPr>
            <a:spLocks noGrp="1"/>
          </p:cNvSpPr>
          <p:nvPr>
            <p:ph type="sldNum" sz="quarter" idx="12"/>
          </p:nvPr>
        </p:nvSpPr>
        <p:spPr/>
        <p:txBody>
          <a:bodyPr/>
          <a:lstStyle/>
          <a:p>
            <a:fld id="{51D91E7F-84B6-4064-9D4E-CC7D244BCA04}" type="slidenum">
              <a:rPr lang="zh-CN" altLang="en-US" smtClean="0"/>
              <a:t>12</a:t>
            </a:fld>
            <a:endParaRPr lang="zh-CN" altLang="en-US" sz="1400" dirty="0"/>
          </a:p>
        </p:txBody>
      </p:sp>
      <p:sp>
        <p:nvSpPr>
          <p:cNvPr id="2" name="矩形 1">
            <a:extLst>
              <a:ext uri="{FF2B5EF4-FFF2-40B4-BE49-F238E27FC236}">
                <a16:creationId xmlns:a16="http://schemas.microsoft.com/office/drawing/2014/main" id="{0808E45E-867C-4B8C-B156-8C1582C2EDF9}"/>
              </a:ext>
            </a:extLst>
          </p:cNvPr>
          <p:cNvSpPr/>
          <p:nvPr/>
        </p:nvSpPr>
        <p:spPr>
          <a:xfrm>
            <a:off x="366728" y="742372"/>
            <a:ext cx="4945380" cy="5854858"/>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FBE901E-FCFE-4FA3-B464-22343118C538}"/>
                  </a:ext>
                </a:extLst>
              </p:cNvPr>
              <p:cNvSpPr txBox="1"/>
              <p:nvPr/>
            </p:nvSpPr>
            <p:spPr>
              <a:xfrm>
                <a:off x="398583" y="983803"/>
                <a:ext cx="4411994" cy="770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altLang="zh-CN" sz="1800" b="0" i="1" smtClean="0">
                              <a:solidFill>
                                <a:srgbClr val="FFFF00"/>
                              </a:solidFill>
                              <a:latin typeface="Cambria Math" panose="02040503050406030204" pitchFamily="18" charset="0"/>
                            </a:rPr>
                          </m:ctrlPr>
                        </m:sSubPr>
                        <m:e>
                          <m:d>
                            <m:dPr>
                              <m:ctrlPr>
                                <a:rPr lang="en-US" altLang="zh-CN" sz="1800" b="0" i="1" smtClean="0">
                                  <a:solidFill>
                                    <a:srgbClr val="FFFF00"/>
                                  </a:solidFill>
                                  <a:latin typeface="Cambria Math" panose="02040503050406030204" pitchFamily="18" charset="0"/>
                                </a:rPr>
                              </m:ctrlPr>
                            </m:dPr>
                            <m:e>
                              <m:r>
                                <a:rPr lang="en-US" altLang="zh-CN" sz="1800" b="0" i="1" smtClean="0">
                                  <a:solidFill>
                                    <a:srgbClr val="FFFF00"/>
                                  </a:solidFill>
                                  <a:latin typeface="Cambria Math" panose="02040503050406030204" pitchFamily="18" charset="0"/>
                                </a:rPr>
                                <m:t>1</m:t>
                              </m:r>
                            </m:e>
                          </m:d>
                          <m:r>
                            <a:rPr lang="en-US" altLang="zh-CN" sz="1800" b="0" i="1" smtClean="0">
                              <a:solidFill>
                                <a:srgbClr val="FFFF00"/>
                              </a:solidFill>
                              <a:latin typeface="Cambria Math" panose="02040503050406030204" pitchFamily="18" charset="0"/>
                            </a:rPr>
                            <m:t>    </m:t>
                          </m:r>
                          <m:r>
                            <a:rPr lang="en-US" altLang="zh-CN" sz="1800" b="0" i="1" smtClean="0">
                              <a:solidFill>
                                <a:srgbClr val="FFFF00"/>
                              </a:solidFill>
                              <a:latin typeface="Cambria Math" panose="02040503050406030204" pitchFamily="18" charset="0"/>
                            </a:rPr>
                            <m:t>𝑓</m:t>
                          </m:r>
                        </m:e>
                        <m:sub>
                          <m:r>
                            <a:rPr lang="en-CA" altLang="zh-CN" sz="1800" b="0" i="1" smtClean="0">
                              <a:solidFill>
                                <a:srgbClr val="FFFF00"/>
                              </a:solidFill>
                              <a:latin typeface="Cambria Math" panose="02040503050406030204" pitchFamily="18" charset="0"/>
                            </a:rPr>
                            <m:t>𝑐</m:t>
                          </m:r>
                        </m:sub>
                      </m:sSub>
                      <m:r>
                        <a:rPr lang="en-US" altLang="zh-CN" sz="1800" b="0" i="1" smtClean="0">
                          <a:solidFill>
                            <a:srgbClr val="FFFF00"/>
                          </a:solidFill>
                          <a:latin typeface="Cambria Math" panose="02040503050406030204" pitchFamily="18" charset="0"/>
                        </a:rPr>
                        <m:t>(</m:t>
                      </m:r>
                      <m:r>
                        <a:rPr lang="en-US" altLang="zh-CN" sz="1800" b="0" i="1" smtClean="0">
                          <a:solidFill>
                            <a:srgbClr val="FFFF00"/>
                          </a:solidFill>
                          <a:latin typeface="Cambria Math" panose="02040503050406030204" pitchFamily="18" charset="0"/>
                        </a:rPr>
                        <m:t>𝑥</m:t>
                      </m:r>
                      <m:r>
                        <a:rPr lang="en-US" altLang="zh-CN" sz="1800" b="0" i="1" smtClean="0">
                          <a:solidFill>
                            <a:srgbClr val="FFFF00"/>
                          </a:solidFill>
                          <a:latin typeface="Cambria Math" panose="02040503050406030204" pitchFamily="18" charset="0"/>
                        </a:rPr>
                        <m:t>)= </m:t>
                      </m:r>
                      <m:nary>
                        <m:naryPr>
                          <m:ctrlPr>
                            <a:rPr lang="en-CA" altLang="zh-CN" sz="1800" b="0" i="1" smtClean="0">
                              <a:solidFill>
                                <a:srgbClr val="FFFF00"/>
                              </a:solidFill>
                              <a:latin typeface="Cambria Math" panose="02040503050406030204" pitchFamily="18" charset="0"/>
                            </a:rPr>
                          </m:ctrlPr>
                        </m:naryPr>
                        <m:sub>
                          <m:r>
                            <m:rPr>
                              <m:brk m:alnAt="23"/>
                            </m:rPr>
                            <a:rPr lang="en-CA" altLang="zh-CN" sz="1800" b="0" i="1" smtClean="0">
                              <a:solidFill>
                                <a:srgbClr val="FFFF00"/>
                              </a:solidFill>
                              <a:latin typeface="Cambria Math" panose="02040503050406030204" pitchFamily="18" charset="0"/>
                              <a:ea typeface="Cambria Math" panose="02040503050406030204" pitchFamily="18" charset="0"/>
                            </a:rPr>
                            <m:t>𝛾</m:t>
                          </m:r>
                        </m:sub>
                        <m:sup/>
                        <m:e>
                          <m:r>
                            <a:rPr lang="en-US" altLang="zh-CN" sz="1800" b="0" i="1" smtClean="0">
                              <a:solidFill>
                                <a:srgbClr val="FFFF00"/>
                              </a:solidFill>
                              <a:latin typeface="Cambria Math" panose="02040503050406030204" pitchFamily="18" charset="0"/>
                              <a:ea typeface="Cambria Math" panose="02040503050406030204" pitchFamily="18" charset="0"/>
                            </a:rPr>
                            <m:t>𝑆</m:t>
                          </m:r>
                          <m:d>
                            <m:dPr>
                              <m:ctrlPr>
                                <a:rPr lang="en-CA" altLang="zh-CN" sz="1800" b="0" i="1" smtClean="0">
                                  <a:solidFill>
                                    <a:srgbClr val="FFFF00"/>
                                  </a:solidFill>
                                  <a:latin typeface="Cambria Math" panose="02040503050406030204" pitchFamily="18" charset="0"/>
                                  <a:ea typeface="Cambria Math" panose="02040503050406030204" pitchFamily="18" charset="0"/>
                                </a:rPr>
                              </m:ctrlPr>
                            </m:dPr>
                            <m:e>
                              <m:r>
                                <a:rPr lang="en-CA" altLang="zh-CN" sz="1800" b="0" i="1" smtClean="0">
                                  <a:solidFill>
                                    <a:srgbClr val="FFFF00"/>
                                  </a:solidFill>
                                  <a:latin typeface="Cambria Math" panose="02040503050406030204" pitchFamily="18" charset="0"/>
                                  <a:ea typeface="Cambria Math" panose="02040503050406030204" pitchFamily="18" charset="0"/>
                                </a:rPr>
                                <m:t>𝑥</m:t>
                              </m:r>
                              <m:r>
                                <a:rPr lang="en-CA" altLang="zh-CN" sz="1800" b="0" i="1" smtClean="0">
                                  <a:solidFill>
                                    <a:srgbClr val="FFFF00"/>
                                  </a:solidFill>
                                  <a:latin typeface="Cambria Math" panose="02040503050406030204" pitchFamily="18" charset="0"/>
                                  <a:ea typeface="Cambria Math" panose="02040503050406030204" pitchFamily="18" charset="0"/>
                                </a:rPr>
                                <m:t>,</m:t>
                              </m:r>
                              <m:r>
                                <m:rPr>
                                  <m:nor/>
                                </m:rPr>
                                <a:rPr lang="el-GR" altLang="zh-CN" sz="1800">
                                  <a:solidFill>
                                    <a:srgbClr val="FFFF00"/>
                                  </a:solidFill>
                                </a:rPr>
                                <m:t>λ</m:t>
                              </m:r>
                            </m:e>
                          </m:d>
                          <m:r>
                            <a:rPr lang="en-US" altLang="zh-CN" sz="1800" b="0" i="1" smtClean="0">
                              <a:solidFill>
                                <a:srgbClr val="FFFF00"/>
                              </a:solidFill>
                              <a:latin typeface="Cambria Math" panose="02040503050406030204" pitchFamily="18" charset="0"/>
                            </a:rPr>
                            <m:t>𝐼</m:t>
                          </m:r>
                          <m:r>
                            <a:rPr lang="en-CA" altLang="zh-CN" sz="1800" i="1">
                              <a:solidFill>
                                <a:srgbClr val="FFFF00"/>
                              </a:solidFill>
                              <a:latin typeface="Cambria Math" panose="02040503050406030204" pitchFamily="18" charset="0"/>
                              <a:ea typeface="Cambria Math" panose="02040503050406030204" pitchFamily="18" charset="0"/>
                            </a:rPr>
                            <m:t>(</m:t>
                          </m:r>
                          <m:r>
                            <a:rPr lang="en-CA" altLang="zh-CN" sz="1800" i="1">
                              <a:solidFill>
                                <a:srgbClr val="FFFF00"/>
                              </a:solidFill>
                              <a:latin typeface="Cambria Math" panose="02040503050406030204" pitchFamily="18" charset="0"/>
                              <a:ea typeface="Cambria Math" panose="02040503050406030204" pitchFamily="18" charset="0"/>
                            </a:rPr>
                            <m:t>𝑥</m:t>
                          </m:r>
                          <m:r>
                            <m:rPr>
                              <m:nor/>
                            </m:rPr>
                            <a:rPr lang="en-CA" altLang="zh-CN" sz="1800" b="0" i="0" smtClean="0">
                              <a:solidFill>
                                <a:srgbClr val="FFFF00"/>
                              </a:solidFill>
                            </a:rPr>
                            <m:t>,</m:t>
                          </m:r>
                          <m:r>
                            <m:rPr>
                              <m:nor/>
                            </m:rPr>
                            <a:rPr lang="el-GR" altLang="zh-CN" sz="1800">
                              <a:solidFill>
                                <a:srgbClr val="FFFF00"/>
                              </a:solidFill>
                            </a:rPr>
                            <m:t>λ</m:t>
                          </m:r>
                          <m:r>
                            <a:rPr lang="en-CA" altLang="zh-CN" sz="1800" i="1">
                              <a:solidFill>
                                <a:srgbClr val="FFFF00"/>
                              </a:solidFill>
                              <a:latin typeface="Cambria Math" panose="02040503050406030204" pitchFamily="18" charset="0"/>
                            </a:rPr>
                            <m:t>)</m:t>
                          </m:r>
                          <m:sSub>
                            <m:sSubPr>
                              <m:ctrlPr>
                                <a:rPr lang="en-CA" altLang="zh-CN" sz="1800" b="0" i="1" smtClean="0">
                                  <a:solidFill>
                                    <a:srgbClr val="C00000"/>
                                  </a:solidFill>
                                  <a:latin typeface="Cambria Math" panose="02040503050406030204" pitchFamily="18" charset="0"/>
                                </a:rPr>
                              </m:ctrlPr>
                            </m:sSubPr>
                            <m:e>
                              <m:r>
                                <a:rPr lang="en-US" altLang="zh-CN" sz="1800" b="0" i="1" smtClean="0">
                                  <a:solidFill>
                                    <a:srgbClr val="C00000"/>
                                  </a:solidFill>
                                  <a:latin typeface="Cambria Math" panose="02040503050406030204" pitchFamily="18" charset="0"/>
                                </a:rPr>
                                <m:t>𝑃</m:t>
                              </m:r>
                            </m:e>
                            <m:sub>
                              <m:r>
                                <a:rPr lang="en-CA" altLang="zh-CN" sz="1800" b="0" i="1" smtClean="0">
                                  <a:solidFill>
                                    <a:srgbClr val="C00000"/>
                                  </a:solidFill>
                                  <a:latin typeface="Cambria Math" panose="02040503050406030204" pitchFamily="18" charset="0"/>
                                </a:rPr>
                                <m:t>𝑐</m:t>
                              </m:r>
                            </m:sub>
                          </m:sSub>
                          <m:r>
                            <a:rPr lang="en-CA" altLang="zh-CN" sz="1800" b="0" i="1" smtClean="0">
                              <a:solidFill>
                                <a:srgbClr val="C00000"/>
                              </a:solidFill>
                              <a:latin typeface="Cambria Math" panose="02040503050406030204" pitchFamily="18" charset="0"/>
                            </a:rPr>
                            <m:t>(</m:t>
                          </m:r>
                          <m:r>
                            <m:rPr>
                              <m:nor/>
                            </m:rPr>
                            <a:rPr lang="el-GR" altLang="zh-CN" sz="1800">
                              <a:solidFill>
                                <a:srgbClr val="C00000"/>
                              </a:solidFill>
                            </a:rPr>
                            <m:t>λ</m:t>
                          </m:r>
                          <m:r>
                            <a:rPr lang="en-CA" altLang="zh-CN" sz="1800" i="1">
                              <a:solidFill>
                                <a:srgbClr val="C00000"/>
                              </a:solidFill>
                              <a:latin typeface="Cambria Math" panose="02040503050406030204" pitchFamily="18" charset="0"/>
                            </a:rPr>
                            <m:t>)</m:t>
                          </m:r>
                          <m:r>
                            <a:rPr lang="en-CA" altLang="zh-CN" sz="1800" i="1">
                              <a:solidFill>
                                <a:srgbClr val="FFFF00"/>
                              </a:solidFill>
                              <a:latin typeface="Cambria Math" panose="02040503050406030204" pitchFamily="18" charset="0"/>
                            </a:rPr>
                            <m:t>𝑑</m:t>
                          </m:r>
                          <m:r>
                            <m:rPr>
                              <m:nor/>
                            </m:rPr>
                            <a:rPr lang="el-GR" altLang="zh-CN" sz="1800">
                              <a:solidFill>
                                <a:srgbClr val="FFFF00"/>
                              </a:solidFill>
                            </a:rPr>
                            <m:t>λ</m:t>
                          </m:r>
                        </m:e>
                      </m:nary>
                    </m:oMath>
                  </m:oMathPara>
                </a14:m>
                <a:endParaRPr lang="zh-CN" altLang="en-US" dirty="0">
                  <a:solidFill>
                    <a:srgbClr val="FFFF00"/>
                  </a:solidFill>
                </a:endParaRPr>
              </a:p>
            </p:txBody>
          </p:sp>
        </mc:Choice>
        <mc:Fallback xmlns="">
          <p:sp>
            <p:nvSpPr>
              <p:cNvPr id="3" name="文本框 2">
                <a:extLst>
                  <a:ext uri="{FF2B5EF4-FFF2-40B4-BE49-F238E27FC236}">
                    <a16:creationId xmlns:a16="http://schemas.microsoft.com/office/drawing/2014/main" id="{0FBE901E-FCFE-4FA3-B464-22343118C538}"/>
                  </a:ext>
                </a:extLst>
              </p:cNvPr>
              <p:cNvSpPr txBox="1">
                <a:spLocks noRot="1" noChangeAspect="1" noMove="1" noResize="1" noEditPoints="1" noAdjustHandles="1" noChangeArrowheads="1" noChangeShapeType="1" noTextEdit="1"/>
              </p:cNvSpPr>
              <p:nvPr/>
            </p:nvSpPr>
            <p:spPr>
              <a:xfrm>
                <a:off x="398583" y="983803"/>
                <a:ext cx="4411994" cy="7705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756B5D3-8E33-4988-ACEC-6E494FB700B3}"/>
                  </a:ext>
                </a:extLst>
              </p:cNvPr>
              <p:cNvSpPr txBox="1"/>
              <p:nvPr/>
            </p:nvSpPr>
            <p:spPr>
              <a:xfrm>
                <a:off x="398583" y="3423056"/>
                <a:ext cx="3741420" cy="770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altLang="zh-CN" sz="1800" b="0" i="1" smtClean="0">
                              <a:solidFill>
                                <a:srgbClr val="FFFF00"/>
                              </a:solidFill>
                              <a:latin typeface="Cambria Math" panose="02040503050406030204" pitchFamily="18" charset="0"/>
                            </a:rPr>
                          </m:ctrlPr>
                        </m:sSubPr>
                        <m:e>
                          <m:d>
                            <m:dPr>
                              <m:ctrlPr>
                                <a:rPr lang="en-US" altLang="zh-CN" sz="1800" b="0" i="1" smtClean="0">
                                  <a:solidFill>
                                    <a:srgbClr val="FFFF00"/>
                                  </a:solidFill>
                                  <a:latin typeface="Cambria Math" panose="02040503050406030204" pitchFamily="18" charset="0"/>
                                </a:rPr>
                              </m:ctrlPr>
                            </m:dPr>
                            <m:e>
                              <m:r>
                                <a:rPr lang="en-US" altLang="zh-CN" sz="1800" b="0" i="1" smtClean="0">
                                  <a:solidFill>
                                    <a:srgbClr val="FFFF00"/>
                                  </a:solidFill>
                                  <a:latin typeface="Cambria Math" panose="02040503050406030204" pitchFamily="18" charset="0"/>
                                </a:rPr>
                                <m:t>2</m:t>
                              </m:r>
                            </m:e>
                          </m:d>
                          <m:r>
                            <a:rPr lang="en-US" altLang="zh-CN" sz="1800" b="0" i="1" smtClean="0">
                              <a:solidFill>
                                <a:srgbClr val="FFFF00"/>
                              </a:solidFill>
                              <a:latin typeface="Cambria Math" panose="02040503050406030204" pitchFamily="18" charset="0"/>
                            </a:rPr>
                            <m:t>   </m:t>
                          </m:r>
                          <m:r>
                            <a:rPr lang="en-US" altLang="zh-CN" sz="1800" b="0" i="1" smtClean="0">
                              <a:solidFill>
                                <a:srgbClr val="FFFF00"/>
                              </a:solidFill>
                              <a:latin typeface="Cambria Math" panose="02040503050406030204" pitchFamily="18" charset="0"/>
                            </a:rPr>
                            <m:t>𝐸</m:t>
                          </m:r>
                        </m:e>
                        <m:sub>
                          <m:r>
                            <a:rPr lang="en-CA" altLang="zh-CN" sz="1800" b="0" i="1" smtClean="0">
                              <a:solidFill>
                                <a:srgbClr val="FFFF00"/>
                              </a:solidFill>
                              <a:latin typeface="Cambria Math" panose="02040503050406030204" pitchFamily="18" charset="0"/>
                            </a:rPr>
                            <m:t>𝑐</m:t>
                          </m:r>
                        </m:sub>
                      </m:sSub>
                      <m:r>
                        <a:rPr lang="en-US" altLang="zh-CN" sz="1800" b="0" i="1" smtClean="0">
                          <a:solidFill>
                            <a:srgbClr val="FFFF00"/>
                          </a:solidFill>
                          <a:latin typeface="Cambria Math" panose="02040503050406030204" pitchFamily="18" charset="0"/>
                        </a:rPr>
                        <m:t>(</m:t>
                      </m:r>
                      <m:r>
                        <a:rPr lang="en-US" altLang="zh-CN" sz="1800" b="0" i="1" smtClean="0">
                          <a:solidFill>
                            <a:srgbClr val="FFFF00"/>
                          </a:solidFill>
                          <a:latin typeface="Cambria Math" panose="02040503050406030204" pitchFamily="18" charset="0"/>
                        </a:rPr>
                        <m:t>𝑥</m:t>
                      </m:r>
                      <m:r>
                        <a:rPr lang="en-US" altLang="zh-CN" sz="1800" b="0" i="1" smtClean="0">
                          <a:solidFill>
                            <a:srgbClr val="FFFF00"/>
                          </a:solidFill>
                          <a:latin typeface="Cambria Math" panose="02040503050406030204" pitchFamily="18" charset="0"/>
                        </a:rPr>
                        <m:t>)= </m:t>
                      </m:r>
                      <m:nary>
                        <m:naryPr>
                          <m:ctrlPr>
                            <a:rPr lang="en-CA" altLang="zh-CN" sz="1800" b="0" i="1" smtClean="0">
                              <a:solidFill>
                                <a:srgbClr val="FFFF00"/>
                              </a:solidFill>
                              <a:latin typeface="Cambria Math" panose="02040503050406030204" pitchFamily="18" charset="0"/>
                            </a:rPr>
                          </m:ctrlPr>
                        </m:naryPr>
                        <m:sub>
                          <m:r>
                            <m:rPr>
                              <m:brk m:alnAt="23"/>
                            </m:rPr>
                            <a:rPr lang="en-CA" altLang="zh-CN" sz="1800" b="0" i="1" smtClean="0">
                              <a:solidFill>
                                <a:srgbClr val="FFFF00"/>
                              </a:solidFill>
                              <a:latin typeface="Cambria Math" panose="02040503050406030204" pitchFamily="18" charset="0"/>
                              <a:ea typeface="Cambria Math" panose="02040503050406030204" pitchFamily="18" charset="0"/>
                            </a:rPr>
                            <m:t>𝛾</m:t>
                          </m:r>
                        </m:sub>
                        <m:sup/>
                        <m:e>
                          <m:r>
                            <a:rPr lang="en-US" altLang="zh-CN" sz="1800" b="0" i="1" smtClean="0">
                              <a:solidFill>
                                <a:srgbClr val="FFFF00"/>
                              </a:solidFill>
                              <a:latin typeface="Cambria Math" panose="02040503050406030204" pitchFamily="18" charset="0"/>
                            </a:rPr>
                            <m:t>𝐼</m:t>
                          </m:r>
                          <m:r>
                            <a:rPr lang="en-CA" altLang="zh-CN" sz="1800" i="1">
                              <a:solidFill>
                                <a:srgbClr val="FFFF00"/>
                              </a:solidFill>
                              <a:latin typeface="Cambria Math" panose="02040503050406030204" pitchFamily="18" charset="0"/>
                              <a:ea typeface="Cambria Math" panose="02040503050406030204" pitchFamily="18" charset="0"/>
                            </a:rPr>
                            <m:t>(</m:t>
                          </m:r>
                          <m:r>
                            <a:rPr lang="en-CA" altLang="zh-CN" sz="1800" i="1">
                              <a:solidFill>
                                <a:srgbClr val="FFFF00"/>
                              </a:solidFill>
                              <a:latin typeface="Cambria Math" panose="02040503050406030204" pitchFamily="18" charset="0"/>
                              <a:ea typeface="Cambria Math" panose="02040503050406030204" pitchFamily="18" charset="0"/>
                            </a:rPr>
                            <m:t>𝑥</m:t>
                          </m:r>
                          <m:r>
                            <m:rPr>
                              <m:nor/>
                            </m:rPr>
                            <a:rPr lang="en-CA" altLang="zh-CN" sz="1800" b="0" i="0" smtClean="0">
                              <a:solidFill>
                                <a:srgbClr val="FFFF00"/>
                              </a:solidFill>
                            </a:rPr>
                            <m:t>,</m:t>
                          </m:r>
                          <m:r>
                            <m:rPr>
                              <m:nor/>
                            </m:rPr>
                            <a:rPr lang="el-GR" altLang="zh-CN" sz="1800">
                              <a:solidFill>
                                <a:srgbClr val="FFFF00"/>
                              </a:solidFill>
                            </a:rPr>
                            <m:t>λ</m:t>
                          </m:r>
                          <m:r>
                            <a:rPr lang="en-CA" altLang="zh-CN" sz="1800" i="1">
                              <a:solidFill>
                                <a:srgbClr val="FFFF00"/>
                              </a:solidFill>
                              <a:latin typeface="Cambria Math" panose="02040503050406030204" pitchFamily="18" charset="0"/>
                            </a:rPr>
                            <m:t>)</m:t>
                          </m:r>
                          <m:sSub>
                            <m:sSubPr>
                              <m:ctrlPr>
                                <a:rPr lang="en-CA" altLang="zh-CN" sz="1800" b="0" i="1" smtClean="0">
                                  <a:solidFill>
                                    <a:srgbClr val="C00000"/>
                                  </a:solidFill>
                                  <a:latin typeface="Cambria Math" panose="02040503050406030204" pitchFamily="18" charset="0"/>
                                </a:rPr>
                              </m:ctrlPr>
                            </m:sSubPr>
                            <m:e>
                              <m:r>
                                <a:rPr lang="en-US" altLang="zh-CN" sz="1800" b="0" i="1" smtClean="0">
                                  <a:solidFill>
                                    <a:srgbClr val="C00000"/>
                                  </a:solidFill>
                                  <a:latin typeface="Cambria Math" panose="02040503050406030204" pitchFamily="18" charset="0"/>
                                </a:rPr>
                                <m:t>𝑃</m:t>
                              </m:r>
                            </m:e>
                            <m:sub>
                              <m:r>
                                <a:rPr lang="en-CA" altLang="zh-CN" sz="1800" b="0" i="1" smtClean="0">
                                  <a:solidFill>
                                    <a:srgbClr val="C00000"/>
                                  </a:solidFill>
                                  <a:latin typeface="Cambria Math" panose="02040503050406030204" pitchFamily="18" charset="0"/>
                                </a:rPr>
                                <m:t>𝑐</m:t>
                              </m:r>
                            </m:sub>
                          </m:sSub>
                          <m:r>
                            <a:rPr lang="en-CA" altLang="zh-CN" sz="1800" b="0" i="1" smtClean="0">
                              <a:solidFill>
                                <a:srgbClr val="C00000"/>
                              </a:solidFill>
                              <a:latin typeface="Cambria Math" panose="02040503050406030204" pitchFamily="18" charset="0"/>
                            </a:rPr>
                            <m:t>(</m:t>
                          </m:r>
                          <m:r>
                            <m:rPr>
                              <m:nor/>
                            </m:rPr>
                            <a:rPr lang="el-GR" altLang="zh-CN" sz="1800">
                              <a:solidFill>
                                <a:srgbClr val="C00000"/>
                              </a:solidFill>
                            </a:rPr>
                            <m:t>λ</m:t>
                          </m:r>
                          <m:r>
                            <a:rPr lang="en-CA" altLang="zh-CN" sz="1800" i="1">
                              <a:solidFill>
                                <a:srgbClr val="C00000"/>
                              </a:solidFill>
                              <a:latin typeface="Cambria Math" panose="02040503050406030204" pitchFamily="18" charset="0"/>
                            </a:rPr>
                            <m:t>)</m:t>
                          </m:r>
                          <m:r>
                            <a:rPr lang="en-CA" altLang="zh-CN" sz="1800" i="1">
                              <a:solidFill>
                                <a:srgbClr val="FFFF00"/>
                              </a:solidFill>
                              <a:latin typeface="Cambria Math" panose="02040503050406030204" pitchFamily="18" charset="0"/>
                            </a:rPr>
                            <m:t>𝑑</m:t>
                          </m:r>
                          <m:r>
                            <m:rPr>
                              <m:nor/>
                            </m:rPr>
                            <a:rPr lang="el-GR" altLang="zh-CN" sz="1800">
                              <a:solidFill>
                                <a:srgbClr val="FFFF00"/>
                              </a:solidFill>
                            </a:rPr>
                            <m:t>λ</m:t>
                          </m:r>
                        </m:e>
                      </m:nary>
                    </m:oMath>
                  </m:oMathPara>
                </a14:m>
                <a:endParaRPr lang="zh-CN" altLang="en-US" dirty="0">
                  <a:solidFill>
                    <a:srgbClr val="FFFF00"/>
                  </a:solidFill>
                </a:endParaRPr>
              </a:p>
            </p:txBody>
          </p:sp>
        </mc:Choice>
        <mc:Fallback xmlns="">
          <p:sp>
            <p:nvSpPr>
              <p:cNvPr id="21" name="文本框 20">
                <a:extLst>
                  <a:ext uri="{FF2B5EF4-FFF2-40B4-BE49-F238E27FC236}">
                    <a16:creationId xmlns:a16="http://schemas.microsoft.com/office/drawing/2014/main" id="{D756B5D3-8E33-4988-ACEC-6E494FB700B3}"/>
                  </a:ext>
                </a:extLst>
              </p:cNvPr>
              <p:cNvSpPr txBox="1">
                <a:spLocks noRot="1" noChangeAspect="1" noMove="1" noResize="1" noEditPoints="1" noAdjustHandles="1" noChangeArrowheads="1" noChangeShapeType="1" noTextEdit="1"/>
              </p:cNvSpPr>
              <p:nvPr/>
            </p:nvSpPr>
            <p:spPr>
              <a:xfrm>
                <a:off x="398583" y="3423056"/>
                <a:ext cx="3741420" cy="7705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51886D6-E288-4275-9E72-7847B3D5C9C8}"/>
                  </a:ext>
                </a:extLst>
              </p:cNvPr>
              <p:cNvSpPr txBox="1"/>
              <p:nvPr/>
            </p:nvSpPr>
            <p:spPr>
              <a:xfrm>
                <a:off x="1095911" y="1773364"/>
                <a:ext cx="2903220" cy="1448923"/>
              </a:xfrm>
              <a:prstGeom prst="rect">
                <a:avLst/>
              </a:prstGeom>
              <a:noFill/>
            </p:spPr>
            <p:txBody>
              <a:bodyPr wrap="square" rtlCol="0">
                <a:spAutoFit/>
              </a:bodyPr>
              <a:lstStyle/>
              <a:p>
                <a:pPr>
                  <a:lnSpc>
                    <a:spcPct val="125000"/>
                  </a:lnSpc>
                </a:pPr>
                <a:r>
                  <a:rPr lang="en-US" altLang="zh-CN" b="0" i="1" dirty="0">
                    <a:solidFill>
                      <a:schemeClr val="bg1"/>
                    </a:solidFill>
                    <a:latin typeface="Cambria Math" panose="02040503050406030204" pitchFamily="18" charset="0"/>
                    <a:ea typeface="Cambria Math" panose="02040503050406030204" pitchFamily="18" charset="0"/>
                  </a:rPr>
                  <a:t>c</a:t>
                </a:r>
                <a14:m>
                  <m:oMath xmlns:m="http://schemas.openxmlformats.org/officeDocument/2006/math">
                    <m:r>
                      <a:rPr lang="en-US" altLang="zh-CN" b="0" i="1" smtClean="0">
                        <a:solidFill>
                          <a:schemeClr val="bg1"/>
                        </a:solidFill>
                        <a:latin typeface="Cambria Math" panose="02040503050406030204" pitchFamily="18" charset="0"/>
                        <a:ea typeface="Cambria Math" panose="02040503050406030204" pitchFamily="18" charset="0"/>
                      </a:rPr>
                      <m:t>  ∈</m:t>
                    </m:r>
                    <m:r>
                      <a:rPr lang="en-US" altLang="zh-CN" i="1">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𝑅</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𝐺</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𝐵</m:t>
                    </m:r>
                    <m:r>
                      <a:rPr lang="en-US" altLang="zh-CN" i="1">
                        <a:solidFill>
                          <a:schemeClr val="bg1"/>
                        </a:solidFill>
                        <a:latin typeface="Cambria Math" panose="02040503050406030204" pitchFamily="18" charset="0"/>
                        <a:ea typeface="Cambria Math" panose="02040503050406030204" pitchFamily="18" charset="0"/>
                      </a:rPr>
                      <m:t>}</m:t>
                    </m:r>
                  </m:oMath>
                </a14:m>
                <a:endParaRPr lang="en-US" altLang="zh-CN" b="0" i="1" dirty="0">
                  <a:solidFill>
                    <a:schemeClr val="bg1"/>
                  </a:solidFill>
                  <a:latin typeface="Cambria Math" panose="02040503050406030204" pitchFamily="18" charset="0"/>
                  <a:ea typeface="Cambria Math" panose="02040503050406030204" pitchFamily="18" charset="0"/>
                </a:endParaRPr>
              </a:p>
              <a:p>
                <a:pPr>
                  <a:lnSpc>
                    <a:spcPct val="125000"/>
                  </a:lnSpc>
                </a:pPr>
                <a14:m>
                  <m:oMath xmlns:m="http://schemas.openxmlformats.org/officeDocument/2006/math">
                    <m:r>
                      <a:rPr lang="en-US" altLang="zh-CN" b="0" i="1" smtClean="0">
                        <a:solidFill>
                          <a:schemeClr val="bg1"/>
                        </a:solidFill>
                        <a:latin typeface="Cambria Math" panose="02040503050406030204" pitchFamily="18" charset="0"/>
                        <a:ea typeface="Cambria Math" panose="02040503050406030204" pitchFamily="18" charset="0"/>
                      </a:rPr>
                      <m:t>𝑆</m:t>
                    </m:r>
                    <m:r>
                      <a:rPr lang="en-US" altLang="zh-CN" b="0" i="1" smtClean="0">
                        <a:solidFill>
                          <a:schemeClr val="bg1"/>
                        </a:solidFill>
                        <a:latin typeface="Cambria Math" panose="02040503050406030204" pitchFamily="18" charset="0"/>
                        <a:ea typeface="Cambria Math" panose="02040503050406030204" pitchFamily="18" charset="0"/>
                      </a:rPr>
                      <m:t>  </m:t>
                    </m:r>
                  </m:oMath>
                </a14:m>
                <a:r>
                  <a:rPr lang="en-CA" altLang="zh-CN" dirty="0">
                    <a:solidFill>
                      <a:schemeClr val="bg1"/>
                    </a:solidFill>
                    <a:latin typeface="Calibri (Body)"/>
                    <a:ea typeface="Cambria Math" panose="02040503050406030204" pitchFamily="18" charset="0"/>
                  </a:rPr>
                  <a:t>→  </a:t>
                </a:r>
                <a:r>
                  <a:rPr lang="zh-CN" altLang="en-US" sz="1600" dirty="0">
                    <a:solidFill>
                      <a:schemeClr val="bg1"/>
                    </a:solidFill>
                    <a:latin typeface="+mn-ea"/>
                  </a:rPr>
                  <a:t>物体表面光谱反射率</a:t>
                </a:r>
                <a:endParaRPr lang="en-CA" altLang="zh-CN" dirty="0">
                  <a:solidFill>
                    <a:schemeClr val="bg1"/>
                  </a:solidFill>
                  <a:latin typeface="+mn-ea"/>
                </a:endParaRPr>
              </a:p>
              <a:p>
                <a:pPr>
                  <a:lnSpc>
                    <a:spcPct val="125000"/>
                  </a:lnSpc>
                </a:pPr>
                <a14:m>
                  <m:oMath xmlns:m="http://schemas.openxmlformats.org/officeDocument/2006/math">
                    <m:r>
                      <a:rPr lang="en-US" altLang="zh-CN" b="0" i="1" smtClean="0">
                        <a:solidFill>
                          <a:schemeClr val="bg1"/>
                        </a:solidFill>
                        <a:latin typeface="Cambria Math" panose="02040503050406030204" pitchFamily="18" charset="0"/>
                        <a:ea typeface="Cambria Math" panose="02040503050406030204" pitchFamily="18" charset="0"/>
                      </a:rPr>
                      <m:t>𝐼</m:t>
                    </m:r>
                  </m:oMath>
                </a14:m>
                <a:r>
                  <a:rPr lang="en-CA" altLang="zh-CN" i="1" dirty="0">
                    <a:solidFill>
                      <a:schemeClr val="bg1"/>
                    </a:solidFill>
                    <a:latin typeface="Cambria Math" panose="02040503050406030204" pitchFamily="18" charset="0"/>
                    <a:ea typeface="Cambria Math" panose="02040503050406030204" pitchFamily="18" charset="0"/>
                  </a:rPr>
                  <a:t>   </a:t>
                </a:r>
                <a:r>
                  <a:rPr lang="en-CA" altLang="zh-CN" dirty="0">
                    <a:solidFill>
                      <a:schemeClr val="bg1"/>
                    </a:solidFill>
                    <a:latin typeface="Calibri (Body)"/>
                    <a:ea typeface="Cambria Math" panose="02040503050406030204" pitchFamily="18" charset="0"/>
                  </a:rPr>
                  <a:t>→  </a:t>
                </a:r>
                <a:r>
                  <a:rPr lang="zh-CN" altLang="en-US" sz="1600" dirty="0">
                    <a:solidFill>
                      <a:schemeClr val="bg1"/>
                    </a:solidFill>
                    <a:latin typeface="+mn-ea"/>
                  </a:rPr>
                  <a:t>光源光谱功率分布</a:t>
                </a:r>
                <a:endParaRPr lang="en-CA" altLang="zh-CN" dirty="0">
                  <a:solidFill>
                    <a:schemeClr val="bg1"/>
                  </a:solidFill>
                  <a:latin typeface="+mn-ea"/>
                </a:endParaRPr>
              </a:p>
              <a:p>
                <a:pPr>
                  <a:lnSpc>
                    <a:spcPct val="125000"/>
                  </a:lnSpc>
                </a:pPr>
                <a14:m>
                  <m:oMath xmlns:m="http://schemas.openxmlformats.org/officeDocument/2006/math">
                    <m:sSub>
                      <m:sSubPr>
                        <m:ctrlPr>
                          <a:rPr lang="en-CA" altLang="zh-CN" i="1" smtClean="0">
                            <a:solidFill>
                              <a:srgbClr val="C00000"/>
                            </a:solidFill>
                            <a:latin typeface="Cambria Math" panose="02040503050406030204" pitchFamily="18" charset="0"/>
                            <a:ea typeface="Cambria Math" panose="02040503050406030204" pitchFamily="18" charset="0"/>
                          </a:rPr>
                        </m:ctrlPr>
                      </m:sSubPr>
                      <m:e>
                        <m:r>
                          <a:rPr lang="en-US" altLang="zh-CN" b="0" i="1" smtClean="0">
                            <a:solidFill>
                              <a:srgbClr val="C00000"/>
                            </a:solidFill>
                            <a:latin typeface="Cambria Math" panose="02040503050406030204" pitchFamily="18" charset="0"/>
                            <a:ea typeface="Cambria Math" panose="02040503050406030204" pitchFamily="18" charset="0"/>
                          </a:rPr>
                          <m:t>𝑃</m:t>
                        </m:r>
                      </m:e>
                      <m:sub>
                        <m:r>
                          <a:rPr lang="en-CA" altLang="zh-CN" i="1">
                            <a:solidFill>
                              <a:srgbClr val="C00000"/>
                            </a:solidFill>
                            <a:latin typeface="Cambria Math" panose="02040503050406030204" pitchFamily="18" charset="0"/>
                            <a:ea typeface="Cambria Math" panose="02040503050406030204" pitchFamily="18" charset="0"/>
                          </a:rPr>
                          <m:t>𝑐</m:t>
                        </m:r>
                      </m:sub>
                    </m:sSub>
                    <m:r>
                      <a:rPr lang="en-US" altLang="zh-CN" b="0" i="0" smtClean="0">
                        <a:solidFill>
                          <a:srgbClr val="C00000"/>
                        </a:solidFill>
                        <a:latin typeface="Cambria Math" panose="02040503050406030204" pitchFamily="18" charset="0"/>
                        <a:ea typeface="Cambria Math" panose="02040503050406030204" pitchFamily="18" charset="0"/>
                      </a:rPr>
                      <m:t> </m:t>
                    </m:r>
                  </m:oMath>
                </a14:m>
                <a:r>
                  <a:rPr lang="en-CA" altLang="zh-CN" dirty="0">
                    <a:solidFill>
                      <a:srgbClr val="C00000"/>
                    </a:solidFill>
                    <a:latin typeface="Calibri (Body)"/>
                    <a:ea typeface="Cambria Math" panose="02040503050406030204" pitchFamily="18" charset="0"/>
                  </a:rPr>
                  <a:t>→</a:t>
                </a:r>
                <a:r>
                  <a:rPr lang="en-US" altLang="zh-CN" dirty="0">
                    <a:solidFill>
                      <a:srgbClr val="C00000"/>
                    </a:solidFill>
                  </a:rPr>
                  <a:t> </a:t>
                </a:r>
                <a:r>
                  <a:rPr lang="zh-CN" altLang="en-US" sz="1600" dirty="0">
                    <a:solidFill>
                      <a:srgbClr val="C00000"/>
                    </a:solidFill>
                    <a:latin typeface="+mn-ea"/>
                  </a:rPr>
                  <a:t>相机传感器函数</a:t>
                </a:r>
                <a:endParaRPr lang="en-CA" altLang="zh-CN" dirty="0">
                  <a:solidFill>
                    <a:srgbClr val="C00000"/>
                  </a:solidFill>
                  <a:latin typeface="+mn-ea"/>
                </a:endParaRPr>
              </a:p>
            </p:txBody>
          </p:sp>
        </mc:Choice>
        <mc:Fallback xmlns="">
          <p:sp>
            <p:nvSpPr>
              <p:cNvPr id="5" name="文本框 4">
                <a:extLst>
                  <a:ext uri="{FF2B5EF4-FFF2-40B4-BE49-F238E27FC236}">
                    <a16:creationId xmlns:a16="http://schemas.microsoft.com/office/drawing/2014/main" id="{451886D6-E288-4275-9E72-7847B3D5C9C8}"/>
                  </a:ext>
                </a:extLst>
              </p:cNvPr>
              <p:cNvSpPr txBox="1">
                <a:spLocks noRot="1" noChangeAspect="1" noMove="1" noResize="1" noEditPoints="1" noAdjustHandles="1" noChangeArrowheads="1" noChangeShapeType="1" noTextEdit="1"/>
              </p:cNvSpPr>
              <p:nvPr/>
            </p:nvSpPr>
            <p:spPr>
              <a:xfrm>
                <a:off x="1095911" y="1773364"/>
                <a:ext cx="2903220" cy="1448923"/>
              </a:xfrm>
              <a:prstGeom prst="rect">
                <a:avLst/>
              </a:prstGeom>
              <a:blipFill>
                <a:blip r:embed="rId5"/>
                <a:stretch>
                  <a:fillRect l="-1891" t="-420"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D1FFD26-39FA-4CF6-AEC1-47C3A12FEBBF}"/>
                  </a:ext>
                </a:extLst>
              </p:cNvPr>
              <p:cNvSpPr txBox="1"/>
              <p:nvPr/>
            </p:nvSpPr>
            <p:spPr>
              <a:xfrm>
                <a:off x="-36196" y="5169435"/>
                <a:ext cx="37414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altLang="zh-CN" sz="1800" b="0" i="1" smtClean="0">
                              <a:solidFill>
                                <a:srgbClr val="FFFF00"/>
                              </a:solidFill>
                              <a:latin typeface="Cambria Math" panose="02040503050406030204" pitchFamily="18" charset="0"/>
                            </a:rPr>
                          </m:ctrlPr>
                        </m:sSubPr>
                        <m:e>
                          <m:d>
                            <m:dPr>
                              <m:ctrlPr>
                                <a:rPr lang="en-US" altLang="zh-CN" sz="1800" b="0" i="1" smtClean="0">
                                  <a:solidFill>
                                    <a:srgbClr val="FFFF00"/>
                                  </a:solidFill>
                                  <a:latin typeface="Cambria Math" panose="02040503050406030204" pitchFamily="18" charset="0"/>
                                </a:rPr>
                              </m:ctrlPr>
                            </m:dPr>
                            <m:e>
                              <m:r>
                                <a:rPr lang="en-US" altLang="zh-CN" sz="1800" b="0" i="1" smtClean="0">
                                  <a:solidFill>
                                    <a:srgbClr val="FFFF00"/>
                                  </a:solidFill>
                                  <a:latin typeface="Cambria Math" panose="02040503050406030204" pitchFamily="18" charset="0"/>
                                </a:rPr>
                                <m:t>3</m:t>
                              </m:r>
                            </m:e>
                          </m:d>
                          <m:r>
                            <a:rPr lang="en-US" altLang="zh-CN" sz="1800" b="0" i="1" smtClean="0">
                              <a:solidFill>
                                <a:srgbClr val="FFFF00"/>
                              </a:solidFill>
                              <a:latin typeface="Cambria Math" panose="02040503050406030204" pitchFamily="18" charset="0"/>
                            </a:rPr>
                            <m:t>   </m:t>
                          </m:r>
                          <m:r>
                            <a:rPr lang="en-US" altLang="zh-CN" sz="1800" b="0" i="1" smtClean="0">
                              <a:solidFill>
                                <a:srgbClr val="FFFF00"/>
                              </a:solidFill>
                              <a:latin typeface="Cambria Math" panose="02040503050406030204" pitchFamily="18" charset="0"/>
                            </a:rPr>
                            <m:t>𝐸</m:t>
                          </m:r>
                        </m:e>
                        <m:sub>
                          <m:r>
                            <a:rPr lang="en-CA" altLang="zh-CN" sz="1800" b="0" i="1" smtClean="0">
                              <a:solidFill>
                                <a:srgbClr val="FFFF00"/>
                              </a:solidFill>
                              <a:latin typeface="Cambria Math" panose="02040503050406030204" pitchFamily="18" charset="0"/>
                            </a:rPr>
                            <m:t>𝑐</m:t>
                          </m:r>
                        </m:sub>
                      </m:sSub>
                      <m:r>
                        <a:rPr lang="en-US" altLang="zh-CN" sz="1800" b="0" i="1" smtClean="0">
                          <a:solidFill>
                            <a:srgbClr val="FFFF00"/>
                          </a:solidFill>
                          <a:latin typeface="Cambria Math" panose="02040503050406030204" pitchFamily="18" charset="0"/>
                        </a:rPr>
                        <m:t>(</m:t>
                      </m:r>
                      <m:r>
                        <a:rPr lang="en-US" altLang="zh-CN" sz="1800" b="0" i="1" smtClean="0">
                          <a:solidFill>
                            <a:srgbClr val="FFFF00"/>
                          </a:solidFill>
                          <a:latin typeface="Cambria Math" panose="02040503050406030204" pitchFamily="18" charset="0"/>
                        </a:rPr>
                        <m:t>𝑥</m:t>
                      </m:r>
                      <m:r>
                        <a:rPr lang="en-US" altLang="zh-CN" sz="1800" b="0" i="1" smtClean="0">
                          <a:solidFill>
                            <a:srgbClr val="FFFF00"/>
                          </a:solidFill>
                          <a:latin typeface="Cambria Math" panose="02040503050406030204" pitchFamily="18" charset="0"/>
                        </a:rPr>
                        <m:t>)≈ </m:t>
                      </m:r>
                      <m:r>
                        <a:rPr lang="en-CA" altLang="zh-CN" sz="1800" b="0" i="1" smtClean="0">
                          <a:solidFill>
                            <a:srgbClr val="FFFF00"/>
                          </a:solidFill>
                          <a:latin typeface="Cambria Math" panose="02040503050406030204" pitchFamily="18" charset="0"/>
                        </a:rPr>
                        <m:t>𝛤</m:t>
                      </m:r>
                      <m:r>
                        <a:rPr lang="en-US" altLang="zh-CN" sz="1800" b="0" i="1" smtClean="0">
                          <a:solidFill>
                            <a:srgbClr val="FFFF00"/>
                          </a:solidFill>
                          <a:latin typeface="Cambria Math" panose="02040503050406030204" pitchFamily="18" charset="0"/>
                        </a:rPr>
                        <m:t>{</m:t>
                      </m:r>
                      <m:r>
                        <a:rPr lang="en-US" altLang="zh-CN" sz="1800" b="0" i="1" smtClean="0">
                          <a:solidFill>
                            <a:srgbClr val="FFFF00"/>
                          </a:solidFill>
                          <a:latin typeface="Cambria Math" panose="02040503050406030204" pitchFamily="18" charset="0"/>
                        </a:rPr>
                        <m:t>𝐾</m:t>
                      </m:r>
                      <m:r>
                        <a:rPr lang="en-US" altLang="zh-CN" sz="1800" b="0" i="1" smtClean="0">
                          <a:solidFill>
                            <a:srgbClr val="FFFF00"/>
                          </a:solidFill>
                          <a:latin typeface="Cambria Math" panose="02040503050406030204" pitchFamily="18" charset="0"/>
                        </a:rPr>
                        <m:t>(</m:t>
                      </m:r>
                      <m:sSub>
                        <m:sSubPr>
                          <m:ctrlPr>
                            <a:rPr lang="en-US" altLang="zh-CN" sz="1800" b="0" i="1" smtClean="0">
                              <a:solidFill>
                                <a:srgbClr val="FFFF00"/>
                              </a:solidFill>
                              <a:latin typeface="Cambria Math" panose="02040503050406030204" pitchFamily="18" charset="0"/>
                            </a:rPr>
                          </m:ctrlPr>
                        </m:sSubPr>
                        <m:e>
                          <m:r>
                            <a:rPr lang="en-US" altLang="zh-CN" sz="1800" b="0" i="1" smtClean="0">
                              <a:solidFill>
                                <a:srgbClr val="FFFF00"/>
                              </a:solidFill>
                              <a:latin typeface="Cambria Math" panose="02040503050406030204" pitchFamily="18" charset="0"/>
                            </a:rPr>
                            <m:t>𝑓</m:t>
                          </m:r>
                        </m:e>
                        <m:sub>
                          <m:r>
                            <a:rPr lang="en-US" altLang="zh-CN" sz="1800" b="0" i="1" smtClean="0">
                              <a:solidFill>
                                <a:srgbClr val="FFFF00"/>
                              </a:solidFill>
                              <a:latin typeface="Cambria Math" panose="02040503050406030204" pitchFamily="18" charset="0"/>
                            </a:rPr>
                            <m:t>𝑐</m:t>
                          </m:r>
                        </m:sub>
                      </m:sSub>
                      <m:r>
                        <a:rPr lang="en-US" altLang="zh-CN" sz="1800" b="0" i="1" smtClean="0">
                          <a:solidFill>
                            <a:srgbClr val="FFFF00"/>
                          </a:solidFill>
                          <a:latin typeface="Cambria Math" panose="02040503050406030204" pitchFamily="18" charset="0"/>
                        </a:rPr>
                        <m:t>)}</m:t>
                      </m:r>
                    </m:oMath>
                  </m:oMathPara>
                </a14:m>
                <a:endParaRPr lang="zh-CN" altLang="en-US" dirty="0">
                  <a:solidFill>
                    <a:srgbClr val="FFFF00"/>
                  </a:solidFill>
                </a:endParaRPr>
              </a:p>
            </p:txBody>
          </p:sp>
        </mc:Choice>
        <mc:Fallback xmlns="">
          <p:sp>
            <p:nvSpPr>
              <p:cNvPr id="23" name="文本框 22">
                <a:extLst>
                  <a:ext uri="{FF2B5EF4-FFF2-40B4-BE49-F238E27FC236}">
                    <a16:creationId xmlns:a16="http://schemas.microsoft.com/office/drawing/2014/main" id="{5D1FFD26-39FA-4CF6-AEC1-47C3A12FEBBF}"/>
                  </a:ext>
                </a:extLst>
              </p:cNvPr>
              <p:cNvSpPr txBox="1">
                <a:spLocks noRot="1" noChangeAspect="1" noMove="1" noResize="1" noEditPoints="1" noAdjustHandles="1" noChangeArrowheads="1" noChangeShapeType="1" noTextEdit="1"/>
              </p:cNvSpPr>
              <p:nvPr/>
            </p:nvSpPr>
            <p:spPr>
              <a:xfrm>
                <a:off x="-36196" y="5169435"/>
                <a:ext cx="3741420" cy="369332"/>
              </a:xfrm>
              <a:prstGeom prst="rect">
                <a:avLst/>
              </a:prstGeom>
              <a:blipFill>
                <a:blip r:embed="rId6"/>
                <a:stretch>
                  <a:fillRect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6405A43-5A20-40DC-B852-C991DCBA0CC8}"/>
                  </a:ext>
                </a:extLst>
              </p:cNvPr>
              <p:cNvSpPr txBox="1"/>
              <p:nvPr/>
            </p:nvSpPr>
            <p:spPr>
              <a:xfrm>
                <a:off x="1097724" y="4162680"/>
                <a:ext cx="3382772" cy="718274"/>
              </a:xfrm>
              <a:prstGeom prst="rect">
                <a:avLst/>
              </a:prstGeom>
              <a:noFill/>
            </p:spPr>
            <p:txBody>
              <a:bodyPr wrap="square" rtlCol="0">
                <a:spAutoFit/>
              </a:bodyPr>
              <a:lstStyle/>
              <a:p>
                <a:pPr>
                  <a:lnSpc>
                    <a:spcPct val="125000"/>
                  </a:lnSpc>
                </a:pPr>
                <a14:m>
                  <m:oMath xmlns:m="http://schemas.openxmlformats.org/officeDocument/2006/math">
                    <m:sSub>
                      <m:sSubPr>
                        <m:ctrlPr>
                          <a:rPr lang="en-CA"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𝐸</m:t>
                        </m:r>
                      </m:e>
                      <m:sub>
                        <m:r>
                          <a:rPr lang="en-CA" altLang="zh-CN" i="1">
                            <a:solidFill>
                              <a:schemeClr val="bg1"/>
                            </a:solidFill>
                            <a:latin typeface="Cambria Math" panose="02040503050406030204" pitchFamily="18" charset="0"/>
                          </a:rPr>
                          <m:t>𝑐</m:t>
                        </m:r>
                      </m:sub>
                    </m:sSub>
                  </m:oMath>
                </a14:m>
                <a:r>
                  <a:rPr lang="en-CA" altLang="zh-CN" dirty="0">
                    <a:solidFill>
                      <a:schemeClr val="bg1"/>
                    </a:solidFill>
                    <a:latin typeface="Calibri (Body)"/>
                    <a:ea typeface="Cambria Math" panose="02040503050406030204" pitchFamily="18" charset="0"/>
                  </a:rPr>
                  <a:t> →  </a:t>
                </a:r>
                <a:r>
                  <a:rPr lang="zh-CN" altLang="en-US" sz="1600" dirty="0">
                    <a:solidFill>
                      <a:schemeClr val="bg1"/>
                    </a:solidFill>
                    <a:latin typeface="+mn-ea"/>
                  </a:rPr>
                  <a:t>从图像中观测到的光源色彩</a:t>
                </a:r>
                <a:endParaRPr lang="en-US" altLang="zh-CN" sz="1600" dirty="0">
                  <a:solidFill>
                    <a:schemeClr val="bg1"/>
                  </a:solidFill>
                  <a:latin typeface="+mn-ea"/>
                </a:endParaRPr>
              </a:p>
              <a:p>
                <a:pPr>
                  <a:lnSpc>
                    <a:spcPct val="125000"/>
                  </a:lnSpc>
                </a:pPr>
                <a:r>
                  <a:rPr lang="en-US" altLang="zh-CN" sz="1600" dirty="0">
                    <a:solidFill>
                      <a:schemeClr val="bg1"/>
                    </a:solidFill>
                    <a:latin typeface="+mn-ea"/>
                  </a:rPr>
                  <a:t>         (</a:t>
                </a:r>
                <a:r>
                  <a:rPr lang="zh-CN" altLang="en-US" sz="1600" dirty="0">
                    <a:solidFill>
                      <a:schemeClr val="bg1"/>
                    </a:solidFill>
                    <a:latin typeface="+mn-ea"/>
                  </a:rPr>
                  <a:t>在色彩恒常任务中被作为</a:t>
                </a:r>
                <a:r>
                  <a:rPr lang="en-US" altLang="zh-CN" sz="1600" dirty="0">
                    <a:solidFill>
                      <a:schemeClr val="bg1"/>
                    </a:solidFill>
                    <a:latin typeface="+mn-ea"/>
                  </a:rPr>
                  <a:t>GT)</a:t>
                </a:r>
                <a:endParaRPr lang="en-CA" altLang="zh-CN" dirty="0">
                  <a:solidFill>
                    <a:schemeClr val="bg1"/>
                  </a:solidFill>
                  <a:latin typeface="+mn-ea"/>
                </a:endParaRPr>
              </a:p>
            </p:txBody>
          </p:sp>
        </mc:Choice>
        <mc:Fallback xmlns="">
          <p:sp>
            <p:nvSpPr>
              <p:cNvPr id="24" name="文本框 23">
                <a:extLst>
                  <a:ext uri="{FF2B5EF4-FFF2-40B4-BE49-F238E27FC236}">
                    <a16:creationId xmlns:a16="http://schemas.microsoft.com/office/drawing/2014/main" id="{86405A43-5A20-40DC-B852-C991DCBA0CC8}"/>
                  </a:ext>
                </a:extLst>
              </p:cNvPr>
              <p:cNvSpPr txBox="1">
                <a:spLocks noRot="1" noChangeAspect="1" noMove="1" noResize="1" noEditPoints="1" noAdjustHandles="1" noChangeArrowheads="1" noChangeShapeType="1" noTextEdit="1"/>
              </p:cNvSpPr>
              <p:nvPr/>
            </p:nvSpPr>
            <p:spPr>
              <a:xfrm>
                <a:off x="1097724" y="4162680"/>
                <a:ext cx="3382772" cy="718274"/>
              </a:xfrm>
              <a:prstGeom prst="rect">
                <a:avLst/>
              </a:prstGeom>
              <a:blipFill>
                <a:blip r:embed="rId7"/>
                <a:stretch>
                  <a:fillRect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225C60A-BDDD-488D-983B-84D97ACF0968}"/>
                  </a:ext>
                </a:extLst>
              </p:cNvPr>
              <p:cNvSpPr txBox="1"/>
              <p:nvPr/>
            </p:nvSpPr>
            <p:spPr>
              <a:xfrm>
                <a:off x="1114065" y="5597195"/>
                <a:ext cx="3961336" cy="757900"/>
              </a:xfrm>
              <a:prstGeom prst="rect">
                <a:avLst/>
              </a:prstGeom>
              <a:noFill/>
            </p:spPr>
            <p:txBody>
              <a:bodyPr wrap="square" rtlCol="0">
                <a:spAutoFit/>
              </a:bodyPr>
              <a:lstStyle/>
              <a:p>
                <a:pPr>
                  <a:lnSpc>
                    <a:spcPct val="125000"/>
                  </a:lnSpc>
                </a:pPr>
                <a14:m>
                  <m:oMath xmlns:m="http://schemas.openxmlformats.org/officeDocument/2006/math">
                    <m:r>
                      <a:rPr lang="en-US" altLang="zh-CN" i="1">
                        <a:solidFill>
                          <a:schemeClr val="bg1"/>
                        </a:solidFill>
                        <a:latin typeface="Cambria Math" panose="02040503050406030204" pitchFamily="18" charset="0"/>
                      </a:rPr>
                      <m:t>𝐾</m:t>
                    </m:r>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𝑐</m:t>
                        </m:r>
                      </m:sub>
                    </m:sSub>
                    <m:r>
                      <a:rPr lang="en-US" altLang="zh-CN" i="1">
                        <a:solidFill>
                          <a:schemeClr val="bg1"/>
                        </a:solidFill>
                        <a:latin typeface="Cambria Math" panose="02040503050406030204" pitchFamily="18" charset="0"/>
                      </a:rPr>
                      <m:t>)</m:t>
                    </m:r>
                  </m:oMath>
                </a14:m>
                <a:r>
                  <a:rPr lang="en-CA" altLang="zh-CN" dirty="0">
                    <a:solidFill>
                      <a:schemeClr val="bg1"/>
                    </a:solidFill>
                    <a:latin typeface="Calibri (Body)"/>
                    <a:ea typeface="Cambria Math" panose="02040503050406030204" pitchFamily="18" charset="0"/>
                  </a:rPr>
                  <a:t> →  </a:t>
                </a:r>
                <a:r>
                  <a:rPr lang="zh-CN" altLang="en-US" sz="1600" dirty="0">
                    <a:solidFill>
                      <a:schemeClr val="bg1"/>
                    </a:solidFill>
                    <a:latin typeface="+mn-ea"/>
                  </a:rPr>
                  <a:t>从图像中提取到的特征</a:t>
                </a:r>
                <a:endParaRPr lang="en-US" altLang="zh-CN" sz="1600" dirty="0">
                  <a:solidFill>
                    <a:schemeClr val="bg1"/>
                  </a:solidFill>
                  <a:latin typeface="+mn-ea"/>
                </a:endParaRPr>
              </a:p>
              <a:p>
                <a:pPr>
                  <a:lnSpc>
                    <a:spcPct val="125000"/>
                  </a:lnSpc>
                </a:pPr>
                <a14:m>
                  <m:oMath xmlns:m="http://schemas.openxmlformats.org/officeDocument/2006/math">
                    <m:r>
                      <a:rPr lang="en-CA" altLang="zh-CN" sz="1800" b="0" i="1" smtClean="0">
                        <a:solidFill>
                          <a:schemeClr val="bg1"/>
                        </a:solidFill>
                        <a:latin typeface="Cambria Math" panose="02040503050406030204" pitchFamily="18" charset="0"/>
                      </a:rPr>
                      <m:t>𝛤</m:t>
                    </m:r>
                  </m:oMath>
                </a14:m>
                <a:r>
                  <a:rPr lang="en-CA" altLang="zh-CN" dirty="0">
                    <a:solidFill>
                      <a:schemeClr val="bg1"/>
                    </a:solidFill>
                    <a:latin typeface="Calibri (Body)"/>
                    <a:ea typeface="Cambria Math" panose="02040503050406030204" pitchFamily="18" charset="0"/>
                  </a:rPr>
                  <a:t> → </a:t>
                </a:r>
                <a:r>
                  <a:rPr lang="zh-CN" altLang="en-US" sz="1600" dirty="0">
                    <a:solidFill>
                      <a:schemeClr val="bg1"/>
                    </a:solidFill>
                    <a:latin typeface="+mn-ea"/>
                  </a:rPr>
                  <a:t>由机器学习技术学习到的映射函数</a:t>
                </a:r>
                <a:endParaRPr lang="en-CA" altLang="zh-CN" sz="1600" dirty="0">
                  <a:solidFill>
                    <a:schemeClr val="bg1"/>
                  </a:solidFill>
                  <a:latin typeface="+mn-ea"/>
                </a:endParaRPr>
              </a:p>
            </p:txBody>
          </p:sp>
        </mc:Choice>
        <mc:Fallback xmlns="">
          <p:sp>
            <p:nvSpPr>
              <p:cNvPr id="25" name="文本框 24">
                <a:extLst>
                  <a:ext uri="{FF2B5EF4-FFF2-40B4-BE49-F238E27FC236}">
                    <a16:creationId xmlns:a16="http://schemas.microsoft.com/office/drawing/2014/main" id="{1225C60A-BDDD-488D-983B-84D97ACF0968}"/>
                  </a:ext>
                </a:extLst>
              </p:cNvPr>
              <p:cNvSpPr txBox="1">
                <a:spLocks noRot="1" noChangeAspect="1" noMove="1" noResize="1" noEditPoints="1" noAdjustHandles="1" noChangeArrowheads="1" noChangeShapeType="1" noTextEdit="1"/>
              </p:cNvSpPr>
              <p:nvPr/>
            </p:nvSpPr>
            <p:spPr>
              <a:xfrm>
                <a:off x="1114065" y="5597195"/>
                <a:ext cx="3961336" cy="757900"/>
              </a:xfrm>
              <a:prstGeom prst="rect">
                <a:avLst/>
              </a:prstGeom>
              <a:blipFill>
                <a:blip r:embed="rId8"/>
                <a:stretch>
                  <a:fillRect b="-11200"/>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FEA8C5ED-F9E0-469B-8A16-21E0807C46D4}"/>
              </a:ext>
            </a:extLst>
          </p:cNvPr>
          <p:cNvCxnSpPr/>
          <p:nvPr/>
        </p:nvCxnSpPr>
        <p:spPr>
          <a:xfrm>
            <a:off x="695324" y="3367869"/>
            <a:ext cx="418757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F0769C2-8FA8-4AF5-9564-4045A9B1D207}"/>
              </a:ext>
            </a:extLst>
          </p:cNvPr>
          <p:cNvCxnSpPr/>
          <p:nvPr/>
        </p:nvCxnSpPr>
        <p:spPr>
          <a:xfrm>
            <a:off x="695324" y="5001081"/>
            <a:ext cx="418757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5">
            <a:extLst>
              <a:ext uri="{FF2B5EF4-FFF2-40B4-BE49-F238E27FC236}">
                <a16:creationId xmlns:a16="http://schemas.microsoft.com/office/drawing/2014/main" id="{417D32BB-14F4-41E4-82F9-BB6BA52A583D}"/>
              </a:ext>
            </a:extLst>
          </p:cNvPr>
          <p:cNvGrpSpPr/>
          <p:nvPr/>
        </p:nvGrpSpPr>
        <p:grpSpPr>
          <a:xfrm>
            <a:off x="5715032" y="2186578"/>
            <a:ext cx="6203481" cy="4256764"/>
            <a:chOff x="4080054" y="901927"/>
            <a:chExt cx="8312636" cy="6089259"/>
          </a:xfrm>
        </p:grpSpPr>
        <p:pic>
          <p:nvPicPr>
            <p:cNvPr id="30" name="Google Shape;287;p27">
              <a:extLst>
                <a:ext uri="{FF2B5EF4-FFF2-40B4-BE49-F238E27FC236}">
                  <a16:creationId xmlns:a16="http://schemas.microsoft.com/office/drawing/2014/main" id="{BD42C07E-D633-4AAD-80FC-727D8B127C8C}"/>
                </a:ext>
              </a:extLst>
            </p:cNvPr>
            <p:cNvPicPr preferRelativeResize="0"/>
            <p:nvPr/>
          </p:nvPicPr>
          <p:blipFill>
            <a:blip r:embed="rId9">
              <a:alphaModFix/>
            </a:blip>
            <a:stretch>
              <a:fillRect/>
            </a:stretch>
          </p:blipFill>
          <p:spPr>
            <a:xfrm>
              <a:off x="4111110" y="901927"/>
              <a:ext cx="8281580" cy="5478833"/>
            </a:xfrm>
            <a:prstGeom prst="rect">
              <a:avLst/>
            </a:prstGeom>
            <a:noFill/>
            <a:ln>
              <a:noFill/>
            </a:ln>
          </p:spPr>
        </p:pic>
        <mc:AlternateContent xmlns:mc="http://schemas.openxmlformats.org/markup-compatibility/2006" xmlns:a14="http://schemas.microsoft.com/office/drawing/2010/main">
          <mc:Choice Requires="a14">
            <p:sp>
              <p:nvSpPr>
                <p:cNvPr id="31" name="TextBox 1074">
                  <a:extLst>
                    <a:ext uri="{FF2B5EF4-FFF2-40B4-BE49-F238E27FC236}">
                      <a16:creationId xmlns:a16="http://schemas.microsoft.com/office/drawing/2014/main" id="{21506FFA-A52E-45A3-930A-AA997C7F94CF}"/>
                    </a:ext>
                  </a:extLst>
                </p:cNvPr>
                <p:cNvSpPr txBox="1"/>
                <p:nvPr/>
              </p:nvSpPr>
              <p:spPr>
                <a:xfrm>
                  <a:off x="4080054" y="6462860"/>
                  <a:ext cx="7310638" cy="528326"/>
                </a:xfrm>
                <a:prstGeom prst="rect">
                  <a:avLst/>
                </a:prstGeom>
                <a:noFill/>
              </p:spPr>
              <p:txBody>
                <a:bodyPr wrap="square" rtlCol="0">
                  <a:spAutoFit/>
                </a:bodyPr>
                <a:lstStyle/>
                <a:p>
                  <a:pPr algn="ctr"/>
                  <a:r>
                    <a:rPr lang="zh-CN" altLang="en-US" dirty="0">
                      <a:latin typeface="Century Gothic" panose="020B0502020202020204" pitchFamily="34" charset="0"/>
                      <a:cs typeface="Arial" panose="020B0604020202020204" pitchFamily="34" charset="0"/>
                    </a:rPr>
                    <a:t> </a:t>
                  </a:r>
                  <a:r>
                    <a:rPr lang="zh-CN" altLang="en-US" b="1" dirty="0">
                      <a:solidFill>
                        <a:srgbClr val="0070C0"/>
                      </a:solidFill>
                      <a:latin typeface="Century Gothic" panose="020B0502020202020204" pitchFamily="34" charset="0"/>
                      <a:cs typeface="Arial" panose="020B0604020202020204" pitchFamily="34" charset="0"/>
                    </a:rPr>
                    <a:t> 图</a:t>
                  </a:r>
                  <a:r>
                    <a:rPr lang="en-US" altLang="zh-CN" b="1" dirty="0">
                      <a:solidFill>
                        <a:srgbClr val="0070C0"/>
                      </a:solidFill>
                      <a:latin typeface="Century Gothic" panose="020B0502020202020204" pitchFamily="34" charset="0"/>
                      <a:cs typeface="Arial" panose="020B0604020202020204" pitchFamily="34" charset="0"/>
                    </a:rPr>
                    <a:t>1 </a:t>
                  </a:r>
                  <a:r>
                    <a:rPr lang="zh-CN" altLang="en-US" dirty="0">
                      <a:latin typeface="Century Gothic" panose="020B0502020202020204" pitchFamily="34" charset="0"/>
                      <a:cs typeface="Arial" panose="020B0604020202020204" pitchFamily="34" charset="0"/>
                    </a:rPr>
                    <a:t>不同传感器相机下捕获到的光源</a:t>
                  </a:r>
                  <a14:m>
                    <m:oMath xmlns:m="http://schemas.openxmlformats.org/officeDocument/2006/math">
                      <m:sSub>
                        <m:sSubPr>
                          <m:ctrlPr>
                            <a:rPr lang="en-CA"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𝐸</m:t>
                          </m:r>
                        </m:e>
                        <m:sub>
                          <m:r>
                            <a:rPr lang="en-CA" altLang="zh-CN" i="1">
                              <a:solidFill>
                                <a:schemeClr val="tx1"/>
                              </a:solidFill>
                              <a:latin typeface="Cambria Math" panose="02040503050406030204" pitchFamily="18" charset="0"/>
                            </a:rPr>
                            <m:t>𝑐</m:t>
                          </m:r>
                        </m:sub>
                      </m:sSub>
                    </m:oMath>
                  </a14:m>
                  <a:r>
                    <a:rPr lang="zh-CN" altLang="en-US" dirty="0">
                      <a:solidFill>
                        <a:schemeClr val="tx1"/>
                      </a:solidFill>
                      <a:latin typeface="Century Gothic" panose="020B0502020202020204" pitchFamily="34" charset="0"/>
                      <a:cs typeface="Arial" panose="020B0604020202020204" pitchFamily="34" charset="0"/>
                    </a:rPr>
                    <a:t>  </a:t>
                  </a:r>
                  <a:r>
                    <a:rPr lang="en-US" altLang="zh-CN" i="1" dirty="0">
                      <a:latin typeface="Times New Roman" panose="02020603050405020304" pitchFamily="18" charset="0"/>
                      <a:cs typeface="Times New Roman" panose="02020603050405020304" pitchFamily="18" charset="0"/>
                    </a:rPr>
                    <a:t>rg </a:t>
                  </a:r>
                  <a:r>
                    <a:rPr lang="zh-CN" altLang="en-US" dirty="0">
                      <a:latin typeface="Century Gothic" panose="020B0502020202020204" pitchFamily="34" charset="0"/>
                      <a:cs typeface="Arial" panose="020B0604020202020204" pitchFamily="34" charset="0"/>
                    </a:rPr>
                    <a:t>色度分布</a:t>
                  </a:r>
                  <a:endParaRPr lang="en-US" dirty="0">
                    <a:latin typeface="Century Gothic" panose="020B0502020202020204" pitchFamily="34" charset="0"/>
                    <a:cs typeface="Arial" panose="020B0604020202020204" pitchFamily="34" charset="0"/>
                  </a:endParaRPr>
                </a:p>
              </p:txBody>
            </p:sp>
          </mc:Choice>
          <mc:Fallback xmlns="">
            <p:sp>
              <p:nvSpPr>
                <p:cNvPr id="31" name="TextBox 1074">
                  <a:extLst>
                    <a:ext uri="{FF2B5EF4-FFF2-40B4-BE49-F238E27FC236}">
                      <a16:creationId xmlns:a16="http://schemas.microsoft.com/office/drawing/2014/main" id="{21506FFA-A52E-45A3-930A-AA997C7F94CF}"/>
                    </a:ext>
                  </a:extLst>
                </p:cNvPr>
                <p:cNvSpPr txBox="1">
                  <a:spLocks noRot="1" noChangeAspect="1" noMove="1" noResize="1" noEditPoints="1" noAdjustHandles="1" noChangeArrowheads="1" noChangeShapeType="1" noTextEdit="1"/>
                </p:cNvSpPr>
                <p:nvPr/>
              </p:nvSpPr>
              <p:spPr>
                <a:xfrm>
                  <a:off x="4080054" y="6462860"/>
                  <a:ext cx="7310638" cy="528326"/>
                </a:xfrm>
                <a:prstGeom prst="rect">
                  <a:avLst/>
                </a:prstGeom>
                <a:blipFill>
                  <a:blip r:embed="rId10"/>
                  <a:stretch>
                    <a:fillRect t="-9836" r="-1007" b="-24590"/>
                  </a:stretch>
                </a:blipFill>
              </p:spPr>
              <p:txBody>
                <a:bodyPr/>
                <a:lstStyle/>
                <a:p>
                  <a:r>
                    <a:rPr lang="zh-CN" altLang="en-US">
                      <a:noFill/>
                    </a:rPr>
                    <a:t> </a:t>
                  </a:r>
                </a:p>
              </p:txBody>
            </p:sp>
          </mc:Fallback>
        </mc:AlternateContent>
      </p:grpSp>
      <p:grpSp>
        <p:nvGrpSpPr>
          <p:cNvPr id="32" name="Group 1076">
            <a:extLst>
              <a:ext uri="{FF2B5EF4-FFF2-40B4-BE49-F238E27FC236}">
                <a16:creationId xmlns:a16="http://schemas.microsoft.com/office/drawing/2014/main" id="{5ED63249-1D88-44FF-AF47-95E5616B0B54}"/>
              </a:ext>
            </a:extLst>
          </p:cNvPr>
          <p:cNvGrpSpPr/>
          <p:nvPr/>
        </p:nvGrpSpPr>
        <p:grpSpPr>
          <a:xfrm>
            <a:off x="6095999" y="783990"/>
            <a:ext cx="4507467" cy="1421686"/>
            <a:chOff x="1931782" y="-3014990"/>
            <a:chExt cx="10344105" cy="2823482"/>
          </a:xfrm>
        </p:grpSpPr>
        <mc:AlternateContent xmlns:mc="http://schemas.openxmlformats.org/markup-compatibility/2006" xmlns:a14="http://schemas.microsoft.com/office/drawing/2010/main">
          <mc:Choice Requires="a14">
            <p:sp>
              <p:nvSpPr>
                <p:cNvPr id="33" name="TextBox 1077">
                  <a:extLst>
                    <a:ext uri="{FF2B5EF4-FFF2-40B4-BE49-F238E27FC236}">
                      <a16:creationId xmlns:a16="http://schemas.microsoft.com/office/drawing/2014/main" id="{817EFA42-AB23-4B22-AE29-DEFD809B463D}"/>
                    </a:ext>
                  </a:extLst>
                </p:cNvPr>
                <p:cNvSpPr txBox="1"/>
                <p:nvPr/>
              </p:nvSpPr>
              <p:spPr>
                <a:xfrm>
                  <a:off x="4704096" y="-1349812"/>
                  <a:ext cx="453822" cy="51956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1050" i="1" dirty="0" smtClean="0">
                            <a:latin typeface="Cambria Math" panose="02040503050406030204" pitchFamily="18" charset="0"/>
                            <a:ea typeface="Cambria Math" panose="02040503050406030204" pitchFamily="18" charset="0"/>
                          </a:rPr>
                          <m:t>×</m:t>
                        </m:r>
                      </m:oMath>
                    </m:oMathPara>
                  </a14:m>
                  <a:endParaRPr lang="en-CA" sz="1050" dirty="0"/>
                </a:p>
              </p:txBody>
            </p:sp>
          </mc:Choice>
          <mc:Fallback xmlns="">
            <p:sp>
              <p:nvSpPr>
                <p:cNvPr id="33" name="TextBox 1077">
                  <a:extLst>
                    <a:ext uri="{FF2B5EF4-FFF2-40B4-BE49-F238E27FC236}">
                      <a16:creationId xmlns:a16="http://schemas.microsoft.com/office/drawing/2014/main" id="{817EFA42-AB23-4B22-AE29-DEFD809B463D}"/>
                    </a:ext>
                  </a:extLst>
                </p:cNvPr>
                <p:cNvSpPr txBox="1">
                  <a:spLocks noRot="1" noChangeAspect="1" noMove="1" noResize="1" noEditPoints="1" noAdjustHandles="1" noChangeArrowheads="1" noChangeShapeType="1" noTextEdit="1"/>
                </p:cNvSpPr>
                <p:nvPr/>
              </p:nvSpPr>
              <p:spPr>
                <a:xfrm>
                  <a:off x="4704096" y="-1349812"/>
                  <a:ext cx="453822" cy="519560"/>
                </a:xfrm>
                <a:prstGeom prst="rect">
                  <a:avLst/>
                </a:prstGeom>
                <a:blipFill>
                  <a:blip r:embed="rId11"/>
                  <a:stretch>
                    <a:fillRect r="-15625"/>
                  </a:stretch>
                </a:blipFill>
              </p:spPr>
              <p:txBody>
                <a:bodyPr/>
                <a:lstStyle/>
                <a:p>
                  <a:r>
                    <a:rPr lang="zh-CN" altLang="en-US">
                      <a:noFill/>
                    </a:rPr>
                    <a:t> </a:t>
                  </a:r>
                </a:p>
              </p:txBody>
            </p:sp>
          </mc:Fallback>
        </mc:AlternateContent>
        <p:grpSp>
          <p:nvGrpSpPr>
            <p:cNvPr id="34" name="Group 1078">
              <a:extLst>
                <a:ext uri="{FF2B5EF4-FFF2-40B4-BE49-F238E27FC236}">
                  <a16:creationId xmlns:a16="http://schemas.microsoft.com/office/drawing/2014/main" id="{7103DD47-B8F3-47A0-AF81-F7F95E937CF5}"/>
                </a:ext>
              </a:extLst>
            </p:cNvPr>
            <p:cNvGrpSpPr/>
            <p:nvPr/>
          </p:nvGrpSpPr>
          <p:grpSpPr>
            <a:xfrm>
              <a:off x="5257750" y="-2903373"/>
              <a:ext cx="2956059" cy="2711865"/>
              <a:chOff x="4291209" y="229235"/>
              <a:chExt cx="2956059" cy="2711865"/>
            </a:xfrm>
          </p:grpSpPr>
          <p:pic>
            <p:nvPicPr>
              <p:cNvPr id="43" name="Picture 1086">
                <a:extLst>
                  <a:ext uri="{FF2B5EF4-FFF2-40B4-BE49-F238E27FC236}">
                    <a16:creationId xmlns:a16="http://schemas.microsoft.com/office/drawing/2014/main" id="{F7914586-0DDB-422C-B443-0C7B64C3927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209" y="1088246"/>
                <a:ext cx="2956059" cy="1852854"/>
              </a:xfrm>
              <a:prstGeom prst="rect">
                <a:avLst/>
              </a:prstGeom>
            </p:spPr>
          </p:pic>
          <p:pic>
            <p:nvPicPr>
              <p:cNvPr id="44" name="Picture 1087">
                <a:extLst>
                  <a:ext uri="{FF2B5EF4-FFF2-40B4-BE49-F238E27FC236}">
                    <a16:creationId xmlns:a16="http://schemas.microsoft.com/office/drawing/2014/main" id="{D022242B-1DB7-44CD-BC52-C4C930AD50D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40709" y="229235"/>
                <a:ext cx="1037681" cy="905895"/>
              </a:xfrm>
              <a:prstGeom prst="rect">
                <a:avLst/>
              </a:prstGeom>
            </p:spPr>
          </p:pic>
        </p:grpSp>
        <p:grpSp>
          <p:nvGrpSpPr>
            <p:cNvPr id="35" name="Group 1079">
              <a:extLst>
                <a:ext uri="{FF2B5EF4-FFF2-40B4-BE49-F238E27FC236}">
                  <a16:creationId xmlns:a16="http://schemas.microsoft.com/office/drawing/2014/main" id="{EDC07F46-2372-4A27-9CB5-0F0C08086ED6}"/>
                </a:ext>
              </a:extLst>
            </p:cNvPr>
            <p:cNvGrpSpPr/>
            <p:nvPr/>
          </p:nvGrpSpPr>
          <p:grpSpPr>
            <a:xfrm>
              <a:off x="1931782" y="-2825005"/>
              <a:ext cx="2956060" cy="2627798"/>
              <a:chOff x="965241" y="307603"/>
              <a:chExt cx="2956060" cy="2627798"/>
            </a:xfrm>
          </p:grpSpPr>
          <p:pic>
            <p:nvPicPr>
              <p:cNvPr id="40" name="Picture 1084">
                <a:extLst>
                  <a:ext uri="{FF2B5EF4-FFF2-40B4-BE49-F238E27FC236}">
                    <a16:creationId xmlns:a16="http://schemas.microsoft.com/office/drawing/2014/main" id="{4053C551-15AF-419E-9337-5F5A166842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5241" y="1093941"/>
                <a:ext cx="2956060" cy="1841460"/>
              </a:xfrm>
              <a:prstGeom prst="rect">
                <a:avLst/>
              </a:prstGeom>
            </p:spPr>
          </p:pic>
          <p:pic>
            <p:nvPicPr>
              <p:cNvPr id="42" name="Picture 1085">
                <a:extLst>
                  <a:ext uri="{FF2B5EF4-FFF2-40B4-BE49-F238E27FC236}">
                    <a16:creationId xmlns:a16="http://schemas.microsoft.com/office/drawing/2014/main" id="{512DCBDA-D319-4A08-A47A-0C235CBDA28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91159" y="307603"/>
                <a:ext cx="780642" cy="780642"/>
              </a:xfrm>
              <a:prstGeom prst="rect">
                <a:avLst/>
              </a:prstGeom>
            </p:spPr>
          </p:pic>
        </p:grpSp>
        <p:grpSp>
          <p:nvGrpSpPr>
            <p:cNvPr id="36" name="Group 1080">
              <a:extLst>
                <a:ext uri="{FF2B5EF4-FFF2-40B4-BE49-F238E27FC236}">
                  <a16:creationId xmlns:a16="http://schemas.microsoft.com/office/drawing/2014/main" id="{22E60E89-3FA3-4024-86DE-B7F257A3E8E9}"/>
                </a:ext>
              </a:extLst>
            </p:cNvPr>
            <p:cNvGrpSpPr/>
            <p:nvPr/>
          </p:nvGrpSpPr>
          <p:grpSpPr>
            <a:xfrm>
              <a:off x="8615570" y="-3014990"/>
              <a:ext cx="3660317" cy="2814046"/>
              <a:chOff x="7649029" y="117618"/>
              <a:chExt cx="3660317" cy="2814046"/>
            </a:xfrm>
          </p:grpSpPr>
          <p:pic>
            <p:nvPicPr>
              <p:cNvPr id="38" name="Picture 1082">
                <a:extLst>
                  <a:ext uri="{FF2B5EF4-FFF2-40B4-BE49-F238E27FC236}">
                    <a16:creationId xmlns:a16="http://schemas.microsoft.com/office/drawing/2014/main" id="{D1F54653-378C-489E-AF2C-C99C506EC63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r="1695"/>
              <a:stretch/>
            </p:blipFill>
            <p:spPr>
              <a:xfrm>
                <a:off x="7649029" y="1103086"/>
                <a:ext cx="3660317" cy="1828578"/>
              </a:xfrm>
              <a:prstGeom prst="rect">
                <a:avLst/>
              </a:prstGeom>
            </p:spPr>
          </p:pic>
          <p:pic>
            <p:nvPicPr>
              <p:cNvPr id="39" name="Picture 1083">
                <a:extLst>
                  <a:ext uri="{FF2B5EF4-FFF2-40B4-BE49-F238E27FC236}">
                    <a16:creationId xmlns:a16="http://schemas.microsoft.com/office/drawing/2014/main" id="{F71F92C7-5C5D-40EA-B154-525AF00C96A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39131" y="117618"/>
                <a:ext cx="1202028" cy="900452"/>
              </a:xfrm>
              <a:prstGeom prst="rect">
                <a:avLst/>
              </a:prstGeom>
            </p:spPr>
          </p:pic>
        </p:grpSp>
        <mc:AlternateContent xmlns:mc="http://schemas.openxmlformats.org/markup-compatibility/2006" xmlns:a14="http://schemas.microsoft.com/office/drawing/2010/main">
          <mc:Choice Requires="a14">
            <p:sp>
              <p:nvSpPr>
                <p:cNvPr id="37" name="TextBox 1081">
                  <a:extLst>
                    <a:ext uri="{FF2B5EF4-FFF2-40B4-BE49-F238E27FC236}">
                      <a16:creationId xmlns:a16="http://schemas.microsoft.com/office/drawing/2014/main" id="{B2F2CDCE-4DDC-4246-8606-3B6765D05B74}"/>
                    </a:ext>
                  </a:extLst>
                </p:cNvPr>
                <p:cNvSpPr txBox="1"/>
                <p:nvPr/>
              </p:nvSpPr>
              <p:spPr>
                <a:xfrm>
                  <a:off x="8118414" y="-1349812"/>
                  <a:ext cx="453822" cy="504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1050" i="1" dirty="0" smtClean="0">
                            <a:latin typeface="Cambria Math" panose="02040503050406030204" pitchFamily="18" charset="0"/>
                            <a:ea typeface="Cambria Math" panose="02040503050406030204" pitchFamily="18" charset="0"/>
                          </a:rPr>
                          <m:t>×</m:t>
                        </m:r>
                      </m:oMath>
                    </m:oMathPara>
                  </a14:m>
                  <a:endParaRPr lang="en-CA" sz="1050" dirty="0"/>
                </a:p>
              </p:txBody>
            </p:sp>
          </mc:Choice>
          <mc:Fallback xmlns="">
            <p:sp>
              <p:nvSpPr>
                <p:cNvPr id="37" name="TextBox 1081">
                  <a:extLst>
                    <a:ext uri="{FF2B5EF4-FFF2-40B4-BE49-F238E27FC236}">
                      <a16:creationId xmlns:a16="http://schemas.microsoft.com/office/drawing/2014/main" id="{B2F2CDCE-4DDC-4246-8606-3B6765D05B74}"/>
                    </a:ext>
                  </a:extLst>
                </p:cNvPr>
                <p:cNvSpPr txBox="1">
                  <a:spLocks noRot="1" noChangeAspect="1" noMove="1" noResize="1" noEditPoints="1" noAdjustHandles="1" noChangeArrowheads="1" noChangeShapeType="1" noTextEdit="1"/>
                </p:cNvSpPr>
                <p:nvPr/>
              </p:nvSpPr>
              <p:spPr>
                <a:xfrm>
                  <a:off x="8118414" y="-1349812"/>
                  <a:ext cx="453822" cy="504280"/>
                </a:xfrm>
                <a:prstGeom prst="rect">
                  <a:avLst/>
                </a:prstGeom>
                <a:blipFill>
                  <a:blip r:embed="rId18"/>
                  <a:stretch>
                    <a:fillRect r="-15625"/>
                  </a:stretch>
                </a:blipFill>
              </p:spPr>
              <p:txBody>
                <a:bodyPr/>
                <a:lstStyle/>
                <a:p>
                  <a:r>
                    <a:rPr lang="zh-CN" altLang="en-US">
                      <a:noFill/>
                    </a:rPr>
                    <a:t> </a:t>
                  </a:r>
                </a:p>
              </p:txBody>
            </p:sp>
          </mc:Fallback>
        </mc:AlternateContent>
      </p:grpSp>
      <p:sp>
        <p:nvSpPr>
          <p:cNvPr id="51" name="Right Arrow 7">
            <a:extLst>
              <a:ext uri="{FF2B5EF4-FFF2-40B4-BE49-F238E27FC236}">
                <a16:creationId xmlns:a16="http://schemas.microsoft.com/office/drawing/2014/main" id="{4866FBD7-8F93-4698-927C-136B88B9CDCC}"/>
              </a:ext>
            </a:extLst>
          </p:cNvPr>
          <p:cNvSpPr/>
          <p:nvPr/>
        </p:nvSpPr>
        <p:spPr>
          <a:xfrm>
            <a:off x="4194048" y="3626180"/>
            <a:ext cx="1482484" cy="3693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714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523220"/>
          </a:xfrm>
          <a:prstGeom prst="rect">
            <a:avLst/>
          </a:prstGeom>
          <a:noFill/>
        </p:spPr>
        <p:txBody>
          <a:bodyPr wrap="square" rtlCol="0">
            <a:spAutoFit/>
          </a:bodyPr>
          <a:lstStyle/>
          <a:p>
            <a:pPr>
              <a:defRPr/>
            </a:pPr>
            <a:r>
              <a:rPr lang="en-US" altLang="zh-CN" sz="2800" b="1" dirty="0">
                <a:latin typeface="+mn-ea"/>
              </a:rPr>
              <a:t>Our Methods</a:t>
            </a:r>
            <a:endParaRPr lang="zh-CN" altLang="en-US" sz="2800" b="1" dirty="0"/>
          </a:p>
        </p:txBody>
      </p:sp>
      <p:sp>
        <p:nvSpPr>
          <p:cNvPr id="10" name="灯片编号占位符 9">
            <a:extLst>
              <a:ext uri="{FF2B5EF4-FFF2-40B4-BE49-F238E27FC236}">
                <a16:creationId xmlns:a16="http://schemas.microsoft.com/office/drawing/2014/main" id="{B35FB7E0-505D-49CC-B485-823223464415}"/>
              </a:ext>
            </a:extLst>
          </p:cNvPr>
          <p:cNvSpPr>
            <a:spLocks noGrp="1"/>
          </p:cNvSpPr>
          <p:nvPr>
            <p:ph type="sldNum" sz="quarter" idx="12"/>
          </p:nvPr>
        </p:nvSpPr>
        <p:spPr/>
        <p:txBody>
          <a:bodyPr/>
          <a:lstStyle/>
          <a:p>
            <a:fld id="{51D91E7F-84B6-4064-9D4E-CC7D244BCA04}" type="slidenum">
              <a:rPr lang="zh-CN" altLang="en-US" smtClean="0"/>
              <a:t>13</a:t>
            </a:fld>
            <a:endParaRPr lang="zh-CN" altLang="en-US" dirty="0"/>
          </a:p>
        </p:txBody>
      </p:sp>
      <p:pic>
        <p:nvPicPr>
          <p:cNvPr id="9" name="Google Shape;169;p19">
            <a:extLst>
              <a:ext uri="{FF2B5EF4-FFF2-40B4-BE49-F238E27FC236}">
                <a16:creationId xmlns:a16="http://schemas.microsoft.com/office/drawing/2014/main" id="{2F0F5808-D32B-4694-9FF0-4B73B691D862}"/>
              </a:ext>
            </a:extLst>
          </p:cNvPr>
          <p:cNvPicPr preferRelativeResize="0"/>
          <p:nvPr/>
        </p:nvPicPr>
        <p:blipFill>
          <a:blip r:embed="rId3">
            <a:alphaModFix/>
          </a:blip>
          <a:stretch>
            <a:fillRect/>
          </a:stretch>
        </p:blipFill>
        <p:spPr>
          <a:xfrm>
            <a:off x="8130134" y="3006587"/>
            <a:ext cx="1202311" cy="1203148"/>
          </a:xfrm>
          <a:prstGeom prst="rect">
            <a:avLst/>
          </a:prstGeom>
          <a:noFill/>
          <a:ln>
            <a:noFill/>
          </a:ln>
        </p:spPr>
      </p:pic>
      <p:pic>
        <p:nvPicPr>
          <p:cNvPr id="12" name="Google Shape;170;p19">
            <a:extLst>
              <a:ext uri="{FF2B5EF4-FFF2-40B4-BE49-F238E27FC236}">
                <a16:creationId xmlns:a16="http://schemas.microsoft.com/office/drawing/2014/main" id="{9D9709CC-09A0-48FD-A1D7-2ADED704EBE5}"/>
              </a:ext>
            </a:extLst>
          </p:cNvPr>
          <p:cNvPicPr preferRelativeResize="0"/>
          <p:nvPr/>
        </p:nvPicPr>
        <p:blipFill>
          <a:blip r:embed="rId4">
            <a:alphaModFix/>
          </a:blip>
          <a:stretch>
            <a:fillRect/>
          </a:stretch>
        </p:blipFill>
        <p:spPr>
          <a:xfrm>
            <a:off x="2604434" y="3006587"/>
            <a:ext cx="1202311" cy="1203148"/>
          </a:xfrm>
          <a:prstGeom prst="rect">
            <a:avLst/>
          </a:prstGeom>
          <a:noFill/>
          <a:ln>
            <a:noFill/>
          </a:ln>
        </p:spPr>
      </p:pic>
      <p:sp>
        <p:nvSpPr>
          <p:cNvPr id="13" name="Google Shape;171;p19">
            <a:extLst>
              <a:ext uri="{FF2B5EF4-FFF2-40B4-BE49-F238E27FC236}">
                <a16:creationId xmlns:a16="http://schemas.microsoft.com/office/drawing/2014/main" id="{BC0F3AEF-F7B3-47B5-99BA-7360FF96EC2D}"/>
              </a:ext>
            </a:extLst>
          </p:cNvPr>
          <p:cNvSpPr txBox="1"/>
          <p:nvPr/>
        </p:nvSpPr>
        <p:spPr>
          <a:xfrm>
            <a:off x="7014614" y="4441297"/>
            <a:ext cx="3887066" cy="835784"/>
          </a:xfrm>
          <a:prstGeom prst="rect">
            <a:avLst/>
          </a:prstGeom>
          <a:noFill/>
          <a:ln>
            <a:noFill/>
          </a:ln>
        </p:spPr>
        <p:txBody>
          <a:bodyPr spcFirstLastPara="1" wrap="square" lIns="29027" tIns="29027" rIns="29027" bIns="29027" anchor="t" anchorCtr="0">
            <a:noAutofit/>
          </a:bodyPr>
          <a:lstStyle/>
          <a:p>
            <a:pPr algn="ctr"/>
            <a:r>
              <a:rPr lang="zh-CN" altLang="en-US" sz="2286" dirty="0">
                <a:latin typeface="Century Gothic" panose="020B0502020202020204" pitchFamily="34" charset="0"/>
              </a:rPr>
              <a:t>提升</a:t>
            </a:r>
            <a:r>
              <a:rPr lang="zh-CN" altLang="en-US" sz="2286" dirty="0">
                <a:solidFill>
                  <a:srgbClr val="C00000"/>
                </a:solidFill>
                <a:latin typeface="Century Gothic" panose="020B0502020202020204" pitchFamily="34" charset="0"/>
              </a:rPr>
              <a:t>学习类</a:t>
            </a:r>
            <a:r>
              <a:rPr lang="zh-CN" altLang="en-US" sz="2286" dirty="0">
                <a:latin typeface="Century Gothic" panose="020B0502020202020204" pitchFamily="34" charset="0"/>
              </a:rPr>
              <a:t>算法在多传感器</a:t>
            </a:r>
            <a:endParaRPr lang="en-US" altLang="zh-CN" sz="2286" dirty="0">
              <a:latin typeface="Century Gothic" panose="020B0502020202020204" pitchFamily="34" charset="0"/>
            </a:endParaRPr>
          </a:p>
          <a:p>
            <a:pPr algn="ctr"/>
            <a:r>
              <a:rPr lang="zh-CN" altLang="en-US" sz="2286" dirty="0">
                <a:latin typeface="Century Gothic" panose="020B0502020202020204" pitchFamily="34" charset="0"/>
              </a:rPr>
              <a:t>色彩恒常任务中的泛化性</a:t>
            </a:r>
            <a:endParaRPr sz="5271" dirty="0">
              <a:latin typeface="Century Gothic" panose="020B0502020202020204" pitchFamily="34" charset="0"/>
            </a:endParaRPr>
          </a:p>
        </p:txBody>
      </p:sp>
      <p:sp>
        <p:nvSpPr>
          <p:cNvPr id="15" name="Google Shape;172;p19">
            <a:extLst>
              <a:ext uri="{FF2B5EF4-FFF2-40B4-BE49-F238E27FC236}">
                <a16:creationId xmlns:a16="http://schemas.microsoft.com/office/drawing/2014/main" id="{68248548-3BC1-416A-B02B-38802D95B473}"/>
              </a:ext>
            </a:extLst>
          </p:cNvPr>
          <p:cNvSpPr txBox="1"/>
          <p:nvPr/>
        </p:nvSpPr>
        <p:spPr>
          <a:xfrm>
            <a:off x="1774175" y="4441297"/>
            <a:ext cx="2862828" cy="523220"/>
          </a:xfrm>
          <a:prstGeom prst="rect">
            <a:avLst/>
          </a:prstGeom>
          <a:noFill/>
          <a:ln>
            <a:noFill/>
          </a:ln>
        </p:spPr>
        <p:txBody>
          <a:bodyPr spcFirstLastPara="1" wrap="square" lIns="29027" tIns="29027" rIns="29027" bIns="29027" anchor="t" anchorCtr="0">
            <a:noAutofit/>
          </a:bodyPr>
          <a:lstStyle/>
          <a:p>
            <a:pPr algn="ctr"/>
            <a:r>
              <a:rPr lang="zh-CN" altLang="en-US" sz="2286" dirty="0">
                <a:latin typeface="Century Gothic" panose="020B0502020202020204" pitchFamily="34" charset="0"/>
              </a:rPr>
              <a:t>提升</a:t>
            </a:r>
            <a:r>
              <a:rPr lang="zh-CN" altLang="en-US" sz="2286" dirty="0">
                <a:solidFill>
                  <a:srgbClr val="C00000"/>
                </a:solidFill>
                <a:latin typeface="Century Gothic" panose="020B0502020202020204" pitchFamily="34" charset="0"/>
              </a:rPr>
              <a:t>非学习类</a:t>
            </a:r>
            <a:r>
              <a:rPr lang="zh-CN" altLang="en-US" sz="2286" dirty="0">
                <a:latin typeface="Century Gothic" panose="020B0502020202020204" pitchFamily="34" charset="0"/>
              </a:rPr>
              <a:t>算法</a:t>
            </a:r>
            <a:endParaRPr lang="en-US" altLang="zh-CN" sz="2286" dirty="0">
              <a:latin typeface="Century Gothic" panose="020B0502020202020204" pitchFamily="34" charset="0"/>
            </a:endParaRPr>
          </a:p>
          <a:p>
            <a:pPr algn="ctr"/>
            <a:r>
              <a:rPr lang="zh-CN" altLang="en-US" sz="2286" dirty="0">
                <a:latin typeface="Century Gothic" panose="020B0502020202020204" pitchFamily="34" charset="0"/>
              </a:rPr>
              <a:t>的假设准确性</a:t>
            </a:r>
            <a:endParaRPr sz="5271" dirty="0">
              <a:latin typeface="Century Gothic" panose="020B0502020202020204" pitchFamily="34" charset="0"/>
            </a:endParaRPr>
          </a:p>
        </p:txBody>
      </p:sp>
      <p:pic>
        <p:nvPicPr>
          <p:cNvPr id="19" name="Google Shape;177;p19">
            <a:extLst>
              <a:ext uri="{FF2B5EF4-FFF2-40B4-BE49-F238E27FC236}">
                <a16:creationId xmlns:a16="http://schemas.microsoft.com/office/drawing/2014/main" id="{D1AA49C9-48BE-41FE-A0B9-87C3717B6AF3}"/>
              </a:ext>
            </a:extLst>
          </p:cNvPr>
          <p:cNvPicPr preferRelativeResize="0"/>
          <p:nvPr/>
        </p:nvPicPr>
        <p:blipFill>
          <a:blip r:embed="rId5">
            <a:alphaModFix/>
          </a:blip>
          <a:stretch>
            <a:fillRect/>
          </a:stretch>
        </p:blipFill>
        <p:spPr>
          <a:xfrm>
            <a:off x="5452228" y="810886"/>
            <a:ext cx="823980" cy="824533"/>
          </a:xfrm>
          <a:prstGeom prst="rect">
            <a:avLst/>
          </a:prstGeom>
          <a:noFill/>
          <a:ln>
            <a:noFill/>
          </a:ln>
        </p:spPr>
      </p:pic>
      <p:cxnSp>
        <p:nvCxnSpPr>
          <p:cNvPr id="22" name="Elbow Connector 18">
            <a:extLst>
              <a:ext uri="{FF2B5EF4-FFF2-40B4-BE49-F238E27FC236}">
                <a16:creationId xmlns:a16="http://schemas.microsoft.com/office/drawing/2014/main" id="{EB30004A-00CF-4A4C-B111-863E93E9B9FB}"/>
              </a:ext>
            </a:extLst>
          </p:cNvPr>
          <p:cNvCxnSpPr>
            <a:cxnSpLocks/>
            <a:stCxn id="19" idx="2"/>
            <a:endCxn id="9" idx="0"/>
          </p:cNvCxnSpPr>
          <p:nvPr/>
        </p:nvCxnSpPr>
        <p:spPr>
          <a:xfrm rot="16200000" flipH="1">
            <a:off x="6612170" y="887467"/>
            <a:ext cx="1371168" cy="2867072"/>
          </a:xfrm>
          <a:prstGeom prst="bentConnector3">
            <a:avLst>
              <a:gd name="adj1" fmla="val 50000"/>
            </a:avLst>
          </a:prstGeom>
          <a:ln w="1587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19">
            <a:extLst>
              <a:ext uri="{FF2B5EF4-FFF2-40B4-BE49-F238E27FC236}">
                <a16:creationId xmlns:a16="http://schemas.microsoft.com/office/drawing/2014/main" id="{9754C811-928A-44FB-A34F-F7B95CE89D78}"/>
              </a:ext>
            </a:extLst>
          </p:cNvPr>
          <p:cNvCxnSpPr>
            <a:cxnSpLocks/>
            <a:stCxn id="19" idx="2"/>
            <a:endCxn id="12" idx="0"/>
          </p:cNvCxnSpPr>
          <p:nvPr/>
        </p:nvCxnSpPr>
        <p:spPr>
          <a:xfrm rot="5400000">
            <a:off x="3849320" y="991689"/>
            <a:ext cx="1371168" cy="2658628"/>
          </a:xfrm>
          <a:prstGeom prst="bentConnector3">
            <a:avLst>
              <a:gd name="adj1" fmla="val 50000"/>
            </a:avLst>
          </a:prstGeom>
          <a:ln w="1587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172;p19">
            <a:extLst>
              <a:ext uri="{FF2B5EF4-FFF2-40B4-BE49-F238E27FC236}">
                <a16:creationId xmlns:a16="http://schemas.microsoft.com/office/drawing/2014/main" id="{C84CE48C-8DC9-4C24-9345-F81016D77E59}"/>
              </a:ext>
            </a:extLst>
          </p:cNvPr>
          <p:cNvSpPr txBox="1"/>
          <p:nvPr/>
        </p:nvSpPr>
        <p:spPr>
          <a:xfrm>
            <a:off x="1501354" y="5369762"/>
            <a:ext cx="3408470" cy="835784"/>
          </a:xfrm>
          <a:prstGeom prst="rect">
            <a:avLst/>
          </a:prstGeom>
          <a:noFill/>
          <a:ln>
            <a:noFill/>
          </a:ln>
        </p:spPr>
        <p:txBody>
          <a:bodyPr spcFirstLastPara="1" wrap="square" lIns="29027" tIns="29027" rIns="29027" bIns="29027" anchor="t" anchorCtr="0">
            <a:noAutofit/>
          </a:bodyPr>
          <a:lstStyle/>
          <a:p>
            <a:pPr algn="ctr"/>
            <a:r>
              <a:rPr lang="zh-CN" altLang="en-US" sz="2400" dirty="0">
                <a:solidFill>
                  <a:srgbClr val="7030A0"/>
                </a:solidFill>
                <a:latin typeface="Century Gothic" panose="020B0502020202020204" pitchFamily="34" charset="0"/>
              </a:rPr>
              <a:t>灰色像素判定</a:t>
            </a:r>
            <a:endParaRPr sz="2400" dirty="0">
              <a:solidFill>
                <a:srgbClr val="7030A0"/>
              </a:solidFill>
              <a:latin typeface="Century Gothic" panose="020B0502020202020204" pitchFamily="34" charset="0"/>
            </a:endParaRPr>
          </a:p>
        </p:txBody>
      </p:sp>
      <p:sp>
        <p:nvSpPr>
          <p:cNvPr id="34" name="Google Shape;172;p19">
            <a:extLst>
              <a:ext uri="{FF2B5EF4-FFF2-40B4-BE49-F238E27FC236}">
                <a16:creationId xmlns:a16="http://schemas.microsoft.com/office/drawing/2014/main" id="{A6B08F73-3850-4D33-9D72-50641EFBA117}"/>
              </a:ext>
            </a:extLst>
          </p:cNvPr>
          <p:cNvSpPr txBox="1"/>
          <p:nvPr/>
        </p:nvSpPr>
        <p:spPr>
          <a:xfrm>
            <a:off x="7143228" y="5423367"/>
            <a:ext cx="3547418" cy="835784"/>
          </a:xfrm>
          <a:prstGeom prst="rect">
            <a:avLst/>
          </a:prstGeom>
          <a:noFill/>
          <a:ln>
            <a:noFill/>
          </a:ln>
        </p:spPr>
        <p:txBody>
          <a:bodyPr spcFirstLastPara="1" wrap="square" lIns="29027" tIns="29027" rIns="29027" bIns="29027" anchor="t" anchorCtr="0">
            <a:noAutofit/>
          </a:bodyPr>
          <a:lstStyle/>
          <a:p>
            <a:pPr algn="ctr"/>
            <a:r>
              <a:rPr lang="zh-CN" altLang="en-US" sz="2400" dirty="0">
                <a:solidFill>
                  <a:srgbClr val="7030A0"/>
                </a:solidFill>
                <a:latin typeface="Century Gothic" panose="020B0502020202020204" pitchFamily="34" charset="0"/>
              </a:rPr>
              <a:t>寻找并推断传感器独立的低级统计量</a:t>
            </a:r>
            <a:endParaRPr sz="2400" dirty="0">
              <a:solidFill>
                <a:srgbClr val="7030A0"/>
              </a:solidFill>
              <a:latin typeface="Century Gothic" panose="020B0502020202020204" pitchFamily="34" charset="0"/>
            </a:endParaRPr>
          </a:p>
        </p:txBody>
      </p:sp>
    </p:spTree>
    <p:extLst>
      <p:ext uri="{BB962C8B-B14F-4D97-AF65-F5344CB8AC3E}">
        <p14:creationId xmlns:p14="http://schemas.microsoft.com/office/powerpoint/2010/main" val="253193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9EA7842B-1771-4404-94F1-72EBFDBAABB2}"/>
              </a:ext>
            </a:extLst>
          </p:cNvPr>
          <p:cNvSpPr/>
          <p:nvPr/>
        </p:nvSpPr>
        <p:spPr>
          <a:xfrm>
            <a:off x="-1" y="3106592"/>
            <a:ext cx="12192000" cy="134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8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endParaRPr>
          </a:p>
        </p:txBody>
      </p:sp>
      <p:sp>
        <p:nvSpPr>
          <p:cNvPr id="10" name="灯片编号占位符 9">
            <a:extLst>
              <a:ext uri="{FF2B5EF4-FFF2-40B4-BE49-F238E27FC236}">
                <a16:creationId xmlns:a16="http://schemas.microsoft.com/office/drawing/2014/main" id="{B35FB7E0-505D-49CC-B485-823223464415}"/>
              </a:ext>
            </a:extLst>
          </p:cNvPr>
          <p:cNvSpPr>
            <a:spLocks noGrp="1"/>
          </p:cNvSpPr>
          <p:nvPr>
            <p:ph type="sldNum" sz="quarter" idx="12"/>
          </p:nvPr>
        </p:nvSpPr>
        <p:spPr/>
        <p:txBody>
          <a:bodyPr/>
          <a:lstStyle/>
          <a:p>
            <a:fld id="{51D91E7F-84B6-4064-9D4E-CC7D244BCA04}" type="slidenum">
              <a:rPr lang="zh-CN" altLang="en-US" smtClean="0"/>
              <a:t>14</a:t>
            </a:fld>
            <a:endParaRPr lang="zh-CN" altLang="en-US" dirty="0"/>
          </a:p>
        </p:txBody>
      </p:sp>
      <p:pic>
        <p:nvPicPr>
          <p:cNvPr id="9" name="Google Shape;169;p19">
            <a:extLst>
              <a:ext uri="{FF2B5EF4-FFF2-40B4-BE49-F238E27FC236}">
                <a16:creationId xmlns:a16="http://schemas.microsoft.com/office/drawing/2014/main" id="{2F0F5808-D32B-4694-9FF0-4B73B691D862}"/>
              </a:ext>
            </a:extLst>
          </p:cNvPr>
          <p:cNvPicPr preferRelativeResize="0"/>
          <p:nvPr/>
        </p:nvPicPr>
        <p:blipFill>
          <a:blip r:embed="rId3">
            <a:alphaModFix/>
          </a:blip>
          <a:stretch>
            <a:fillRect/>
          </a:stretch>
        </p:blipFill>
        <p:spPr>
          <a:xfrm>
            <a:off x="4259612" y="1559830"/>
            <a:ext cx="1184223" cy="1185048"/>
          </a:xfrm>
          <a:prstGeom prst="rect">
            <a:avLst/>
          </a:prstGeom>
          <a:noFill/>
          <a:ln>
            <a:noFill/>
          </a:ln>
        </p:spPr>
      </p:pic>
      <p:sp>
        <p:nvSpPr>
          <p:cNvPr id="13" name="Google Shape;171;p19">
            <a:extLst>
              <a:ext uri="{FF2B5EF4-FFF2-40B4-BE49-F238E27FC236}">
                <a16:creationId xmlns:a16="http://schemas.microsoft.com/office/drawing/2014/main" id="{BC0F3AEF-F7B3-47B5-99BA-7360FF96EC2D}"/>
              </a:ext>
            </a:extLst>
          </p:cNvPr>
          <p:cNvSpPr txBox="1"/>
          <p:nvPr/>
        </p:nvSpPr>
        <p:spPr>
          <a:xfrm>
            <a:off x="5084901" y="1839639"/>
            <a:ext cx="3149246" cy="835784"/>
          </a:xfrm>
          <a:prstGeom prst="rect">
            <a:avLst/>
          </a:prstGeom>
          <a:noFill/>
          <a:ln>
            <a:noFill/>
          </a:ln>
        </p:spPr>
        <p:txBody>
          <a:bodyPr spcFirstLastPara="1" wrap="square" lIns="29027" tIns="29027" rIns="29027" bIns="29027" anchor="t" anchorCtr="0">
            <a:noAutofit/>
          </a:bodyPr>
          <a:lstStyle/>
          <a:p>
            <a:pPr algn="ctr"/>
            <a:r>
              <a:rPr lang="zh-CN" altLang="en-US" sz="4000" b="1" dirty="0">
                <a:latin typeface="Century Gothic" panose="020B0502020202020204" pitchFamily="34" charset="0"/>
              </a:rPr>
              <a:t>工作一</a:t>
            </a:r>
            <a:endParaRPr sz="8000" b="1" dirty="0">
              <a:latin typeface="Century Gothic" panose="020B0502020202020204" pitchFamily="34" charset="0"/>
            </a:endParaRPr>
          </a:p>
        </p:txBody>
      </p:sp>
      <p:sp>
        <p:nvSpPr>
          <p:cNvPr id="34" name="Google Shape;172;p19">
            <a:extLst>
              <a:ext uri="{FF2B5EF4-FFF2-40B4-BE49-F238E27FC236}">
                <a16:creationId xmlns:a16="http://schemas.microsoft.com/office/drawing/2014/main" id="{A6B08F73-3850-4D33-9D72-50641EFBA117}"/>
              </a:ext>
            </a:extLst>
          </p:cNvPr>
          <p:cNvSpPr txBox="1"/>
          <p:nvPr/>
        </p:nvSpPr>
        <p:spPr>
          <a:xfrm>
            <a:off x="2374728" y="3196669"/>
            <a:ext cx="7462861" cy="660733"/>
          </a:xfrm>
          <a:prstGeom prst="rect">
            <a:avLst/>
          </a:prstGeom>
          <a:noFill/>
          <a:ln>
            <a:noFill/>
          </a:ln>
        </p:spPr>
        <p:txBody>
          <a:bodyPr spcFirstLastPara="1" wrap="square" lIns="29027" tIns="29027" rIns="29027" bIns="29027" anchor="t" anchorCtr="0">
            <a:noAutofit/>
          </a:bodyPr>
          <a:lstStyle/>
          <a:p>
            <a:pPr algn="ctr">
              <a:lnSpc>
                <a:spcPct val="130000"/>
              </a:lnSpc>
            </a:pPr>
            <a:r>
              <a:rPr lang="zh-CN" altLang="en-US" sz="2800" dirty="0">
                <a:solidFill>
                  <a:schemeClr val="bg1"/>
                </a:solidFill>
                <a:latin typeface="Century Gothic" panose="020B0502020202020204" pitchFamily="34" charset="0"/>
              </a:rPr>
              <a:t>传感器独立学习类算法设计</a:t>
            </a:r>
            <a:endParaRPr lang="en-US" altLang="zh-CN" sz="2800" dirty="0">
              <a:solidFill>
                <a:schemeClr val="bg1"/>
              </a:solidFill>
              <a:latin typeface="Century Gothic" panose="020B0502020202020204" pitchFamily="34" charset="0"/>
            </a:endParaRPr>
          </a:p>
          <a:p>
            <a:pPr algn="ctr">
              <a:lnSpc>
                <a:spcPct val="130000"/>
              </a:lnSpc>
            </a:pPr>
            <a:r>
              <a:rPr lang="en-US" altLang="zh-CN" sz="2800" dirty="0">
                <a:solidFill>
                  <a:schemeClr val="bg1"/>
                </a:solidFill>
                <a:latin typeface="Century Gothic" panose="020B0502020202020204" pitchFamily="34" charset="0"/>
              </a:rPr>
              <a:t>-</a:t>
            </a:r>
            <a:r>
              <a:rPr lang="zh-CN" altLang="en-US" sz="2800" dirty="0">
                <a:solidFill>
                  <a:schemeClr val="bg1"/>
                </a:solidFill>
                <a:latin typeface="Century Gothic" panose="020B0502020202020204" pitchFamily="34" charset="0"/>
              </a:rPr>
              <a:t>基于场景语义的传感器独立低级统计量推断</a:t>
            </a:r>
          </a:p>
        </p:txBody>
      </p:sp>
      <p:sp>
        <p:nvSpPr>
          <p:cNvPr id="8" name="文本框 7">
            <a:extLst>
              <a:ext uri="{FF2B5EF4-FFF2-40B4-BE49-F238E27FC236}">
                <a16:creationId xmlns:a16="http://schemas.microsoft.com/office/drawing/2014/main" id="{70C7A15B-9702-4D52-8A63-14D8403E6FC6}"/>
              </a:ext>
            </a:extLst>
          </p:cNvPr>
          <p:cNvSpPr txBox="1"/>
          <p:nvPr/>
        </p:nvSpPr>
        <p:spPr>
          <a:xfrm>
            <a:off x="695324" y="287665"/>
            <a:ext cx="10801351" cy="523220"/>
          </a:xfrm>
          <a:prstGeom prst="rect">
            <a:avLst/>
          </a:prstGeom>
          <a:noFill/>
        </p:spPr>
        <p:txBody>
          <a:bodyPr wrap="square" rtlCol="0">
            <a:spAutoFit/>
          </a:bodyPr>
          <a:lstStyle/>
          <a:p>
            <a:pPr>
              <a:defRPr/>
            </a:pPr>
            <a:r>
              <a:rPr lang="zh-CN" altLang="en-US" sz="2800" b="1" dirty="0">
                <a:solidFill>
                  <a:prstClr val="black"/>
                </a:solidFill>
                <a:latin typeface="+mn-ea"/>
              </a:rPr>
              <a:t>硕士期间研究成果</a:t>
            </a:r>
            <a:endParaRPr kumimoji="0" lang="zh-CN" altLang="en-US" sz="2800" b="1" i="0" u="none" strike="noStrike" kern="1200" cap="none" spc="0" normalizeH="0" baseline="0" noProof="0" dirty="0">
              <a:ln>
                <a:noFill/>
              </a:ln>
              <a:solidFill>
                <a:prstClr val="black"/>
              </a:solidFill>
              <a:effectLst/>
              <a:uLnTx/>
              <a:uFillTx/>
              <a:latin typeface="+mn-ea"/>
            </a:endParaRPr>
          </a:p>
        </p:txBody>
      </p:sp>
    </p:spTree>
    <p:extLst>
      <p:ext uri="{BB962C8B-B14F-4D97-AF65-F5344CB8AC3E}">
        <p14:creationId xmlns:p14="http://schemas.microsoft.com/office/powerpoint/2010/main" val="2856441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9A12EA02-AA19-478A-AC21-293A796257EB}"/>
              </a:ext>
            </a:extLst>
          </p:cNvPr>
          <p:cNvSpPr/>
          <p:nvPr/>
        </p:nvSpPr>
        <p:spPr>
          <a:xfrm>
            <a:off x="579120" y="5464774"/>
            <a:ext cx="10708639" cy="1305787"/>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en-US" altLang="zh-CN" sz="2800" b="1" dirty="0">
                <a:latin typeface="微软雅黑" panose="020B0503020204020204" pitchFamily="34" charset="-122"/>
                <a:ea typeface="微软雅黑" panose="020B0503020204020204" pitchFamily="34" charset="-122"/>
              </a:rPr>
              <a:t>Prior</a:t>
            </a:r>
            <a:r>
              <a:rPr lang="en-CA" altLang="zh-CN" sz="2800" b="1" dirty="0">
                <a:latin typeface="微软雅黑" panose="020B0503020204020204" pitchFamily="34" charset="-122"/>
                <a:ea typeface="微软雅黑" panose="020B0503020204020204" pitchFamily="34" charset="-122"/>
              </a:rPr>
              <a:t> Work-</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传感器独立的学习类算法</a:t>
            </a: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979008B0-3131-426C-B73C-706FF0B8CF45}"/>
              </a:ext>
            </a:extLst>
          </p:cNvPr>
          <p:cNvSpPr txBox="1"/>
          <p:nvPr/>
        </p:nvSpPr>
        <p:spPr>
          <a:xfrm>
            <a:off x="695324" y="1438387"/>
            <a:ext cx="10149573" cy="1082861"/>
          </a:xfrm>
          <a:prstGeom prst="rect">
            <a:avLst/>
          </a:prstGeom>
          <a:noFill/>
        </p:spPr>
        <p:txBody>
          <a:bodyPr wrap="none" rtlCol="0">
            <a:spAutoFit/>
          </a:bodyPr>
          <a:lstStyle/>
          <a:p>
            <a:pPr>
              <a:lnSpc>
                <a:spcPct val="140000"/>
              </a:lnSpc>
            </a:pPr>
            <a:r>
              <a:rPr lang="en-US" altLang="zh-CN" sz="1600" dirty="0"/>
              <a:t>[1] </a:t>
            </a:r>
            <a:r>
              <a:rPr lang="en-US" altLang="zh-CN" sz="1600" dirty="0">
                <a:solidFill>
                  <a:schemeClr val="tx1">
                    <a:lumMod val="95000"/>
                    <a:lumOff val="5000"/>
                  </a:schemeClr>
                </a:solidFill>
              </a:rPr>
              <a:t>CVPR, 2020</a:t>
            </a:r>
            <a:r>
              <a:rPr lang="en-US" altLang="zh-CN" sz="1600" dirty="0">
                <a:solidFill>
                  <a:schemeClr val="bg2">
                    <a:lumMod val="10000"/>
                  </a:schemeClr>
                </a:solidFill>
              </a:rPr>
              <a:t>. </a:t>
            </a:r>
            <a:r>
              <a:rPr lang="en-US" altLang="zh-CN" sz="1600" dirty="0">
                <a:solidFill>
                  <a:srgbClr val="0070C0"/>
                </a:solidFill>
              </a:rPr>
              <a:t>Multi-domain learning for accurate and few-shot color constancy</a:t>
            </a:r>
            <a:r>
              <a:rPr lang="en-US" altLang="zh-CN" sz="1600" dirty="0"/>
              <a:t>,</a:t>
            </a:r>
            <a:r>
              <a:rPr lang="zh-CN" altLang="en-US" sz="1600" dirty="0"/>
              <a:t> </a:t>
            </a:r>
            <a:r>
              <a:rPr lang="en-US" altLang="zh-CN" sz="1600" dirty="0"/>
              <a:t>Jin Xiao </a:t>
            </a:r>
            <a:r>
              <a:rPr lang="en-US" altLang="zh-CN" sz="1600" dirty="0">
                <a:solidFill>
                  <a:srgbClr val="000000"/>
                </a:solidFill>
              </a:rPr>
              <a:t>et al.</a:t>
            </a:r>
          </a:p>
          <a:p>
            <a:pPr>
              <a:lnSpc>
                <a:spcPct val="140000"/>
              </a:lnSpc>
            </a:pPr>
            <a:r>
              <a:rPr lang="en-US" altLang="zh-CN" sz="1600" dirty="0">
                <a:solidFill>
                  <a:srgbClr val="000000"/>
                </a:solidFill>
              </a:rPr>
              <a:t>[2] </a:t>
            </a:r>
            <a:r>
              <a:rPr lang="en-US" altLang="zh-CN" sz="1600" dirty="0">
                <a:solidFill>
                  <a:schemeClr val="bg2">
                    <a:lumMod val="10000"/>
                  </a:schemeClr>
                </a:solidFill>
              </a:rPr>
              <a:t>CVPR, 2020. </a:t>
            </a:r>
            <a:r>
              <a:rPr lang="en-US" altLang="zh-CN" sz="1600" dirty="0">
                <a:solidFill>
                  <a:srgbClr val="0070C0"/>
                </a:solidFill>
              </a:rPr>
              <a:t>A multi-hypothesis approach to color constancy</a:t>
            </a:r>
            <a:r>
              <a:rPr lang="en-US" altLang="zh-CN" sz="1600" dirty="0">
                <a:solidFill>
                  <a:srgbClr val="000000"/>
                </a:solidFill>
              </a:rPr>
              <a:t>, Daniel Hernandez-Juarez et al.</a:t>
            </a:r>
          </a:p>
          <a:p>
            <a:pPr>
              <a:lnSpc>
                <a:spcPct val="140000"/>
              </a:lnSpc>
            </a:pPr>
            <a:r>
              <a:rPr lang="en-US" altLang="zh-CN" sz="1600" dirty="0"/>
              <a:t>[3] </a:t>
            </a:r>
            <a:r>
              <a:rPr lang="en-US" altLang="zh-CN" sz="1600" dirty="0">
                <a:solidFill>
                  <a:schemeClr val="bg2">
                    <a:lumMod val="10000"/>
                  </a:schemeClr>
                </a:solidFill>
              </a:rPr>
              <a:t>ICCV, 2021. </a:t>
            </a:r>
            <a:r>
              <a:rPr lang="en-US" altLang="zh-CN" sz="1600" dirty="0">
                <a:solidFill>
                  <a:srgbClr val="0070C0"/>
                </a:solidFill>
              </a:rPr>
              <a:t>Cross-Camera Convolutional Color Constancy</a:t>
            </a:r>
            <a:r>
              <a:rPr lang="en-US" altLang="zh-CN" sz="1600" dirty="0"/>
              <a:t>, Mahmoud Afifi et al.</a:t>
            </a:r>
            <a:endParaRPr lang="zh-CN" altLang="en-US" sz="1600" dirty="0"/>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314001"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FFFF00"/>
                  </a:solidFill>
                  <a:effectLst/>
                  <a:uLnTx/>
                  <a:uFillTx/>
                  <a:latin typeface="Verdana" panose="020B0604030504040204"/>
                  <a:ea typeface="微软雅黑" panose="020B0503020204020204" pitchFamily="34" charset="-122"/>
                  <a:cs typeface="+mn-cs"/>
                </a:rPr>
                <a:t>准</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传感器独立的学习类算法</a:t>
              </a: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009E0A5-E525-4DEE-886D-43ADCAAAC58B}"/>
              </a:ext>
            </a:extLst>
          </p:cNvPr>
          <p:cNvGrpSpPr/>
          <p:nvPr/>
        </p:nvGrpSpPr>
        <p:grpSpPr>
          <a:xfrm>
            <a:off x="781385" y="3066107"/>
            <a:ext cx="10814504" cy="461665"/>
            <a:chOff x="695325" y="1013859"/>
            <a:chExt cx="10814504" cy="461665"/>
          </a:xfrm>
        </p:grpSpPr>
        <p:sp>
          <p:nvSpPr>
            <p:cNvPr id="26" name="矩形 25">
              <a:extLst>
                <a:ext uri="{FF2B5EF4-FFF2-40B4-BE49-F238E27FC236}">
                  <a16:creationId xmlns:a16="http://schemas.microsoft.com/office/drawing/2014/main" id="{8ED0CF52-6316-46A0-9837-C0576EB91F14}"/>
                </a:ext>
              </a:extLst>
            </p:cNvPr>
            <p:cNvSpPr/>
            <p:nvPr/>
          </p:nvSpPr>
          <p:spPr>
            <a:xfrm>
              <a:off x="695325" y="1013859"/>
              <a:ext cx="4006225"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传感器独立的学习类算法</a:t>
              </a:r>
            </a:p>
          </p:txBody>
        </p:sp>
        <p:cxnSp>
          <p:nvCxnSpPr>
            <p:cNvPr id="27" name="直接连接符 26">
              <a:extLst>
                <a:ext uri="{FF2B5EF4-FFF2-40B4-BE49-F238E27FC236}">
                  <a16:creationId xmlns:a16="http://schemas.microsoft.com/office/drawing/2014/main" id="{FE31ABF4-1878-480F-8264-B1F114E5CE8D}"/>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606C1D7A-33E7-4C18-970E-FA2F250A8E49}"/>
              </a:ext>
            </a:extLst>
          </p:cNvPr>
          <p:cNvSpPr txBox="1"/>
          <p:nvPr/>
        </p:nvSpPr>
        <p:spPr>
          <a:xfrm>
            <a:off x="695324" y="2535280"/>
            <a:ext cx="9413876" cy="436786"/>
          </a:xfrm>
          <a:prstGeom prst="rect">
            <a:avLst/>
          </a:prstGeom>
          <a:noFill/>
        </p:spPr>
        <p:txBody>
          <a:bodyPr wrap="square" rtlCol="0">
            <a:spAutoFit/>
          </a:bodyPr>
          <a:lstStyle/>
          <a:p>
            <a:pPr>
              <a:lnSpc>
                <a:spcPct val="140000"/>
              </a:lnSpc>
            </a:pPr>
            <a:r>
              <a:rPr lang="zh-CN" altLang="en-US" dirty="0"/>
              <a:t>需要少量额外的图像对模型进行微调即可应用于不同传感器相机拍摄的图像。</a:t>
            </a:r>
            <a:endParaRPr lang="en-US" altLang="zh-CN" dirty="0"/>
          </a:p>
        </p:txBody>
      </p:sp>
      <p:sp>
        <p:nvSpPr>
          <p:cNvPr id="29" name="文本框 28">
            <a:extLst>
              <a:ext uri="{FF2B5EF4-FFF2-40B4-BE49-F238E27FC236}">
                <a16:creationId xmlns:a16="http://schemas.microsoft.com/office/drawing/2014/main" id="{536BBA74-4E20-4C7D-A052-0FE34C958355}"/>
              </a:ext>
            </a:extLst>
          </p:cNvPr>
          <p:cNvSpPr txBox="1"/>
          <p:nvPr/>
        </p:nvSpPr>
        <p:spPr>
          <a:xfrm>
            <a:off x="695323" y="3564102"/>
            <a:ext cx="10424264" cy="1432636"/>
          </a:xfrm>
          <a:prstGeom prst="rect">
            <a:avLst/>
          </a:prstGeom>
          <a:noFill/>
        </p:spPr>
        <p:txBody>
          <a:bodyPr wrap="none" rtlCol="0">
            <a:spAutoFit/>
          </a:bodyPr>
          <a:lstStyle/>
          <a:p>
            <a:pPr>
              <a:lnSpc>
                <a:spcPct val="140000"/>
              </a:lnSpc>
            </a:pPr>
            <a:r>
              <a:rPr lang="en-US" altLang="zh-CN" sz="1600" dirty="0"/>
              <a:t>[4] </a:t>
            </a:r>
            <a:r>
              <a:rPr lang="en-US" altLang="zh-CN" sz="1600" dirty="0">
                <a:solidFill>
                  <a:schemeClr val="bg2">
                    <a:lumMod val="10000"/>
                  </a:schemeClr>
                </a:solidFill>
              </a:rPr>
              <a:t>CVPR, 2019. </a:t>
            </a:r>
            <a:r>
              <a:rPr lang="en-US" altLang="zh-CN" sz="1600" dirty="0">
                <a:solidFill>
                  <a:srgbClr val="0070C0"/>
                </a:solidFill>
              </a:rPr>
              <a:t>Quasi-Unsupervised color constancy</a:t>
            </a:r>
            <a:r>
              <a:rPr lang="en-US" altLang="zh-CN" sz="1600" dirty="0"/>
              <a:t>,</a:t>
            </a:r>
            <a:r>
              <a:rPr lang="zh-CN" altLang="en-US" sz="1600" dirty="0"/>
              <a:t> </a:t>
            </a:r>
            <a:r>
              <a:rPr lang="en-US" altLang="zh-CN" sz="1600" dirty="0"/>
              <a:t>Simone Bianco </a:t>
            </a:r>
            <a:r>
              <a:rPr lang="en-US" altLang="zh-CN" sz="1600" dirty="0">
                <a:solidFill>
                  <a:srgbClr val="000000"/>
                </a:solidFill>
              </a:rPr>
              <a:t>et al.</a:t>
            </a:r>
          </a:p>
          <a:p>
            <a:pPr>
              <a:lnSpc>
                <a:spcPct val="140000"/>
              </a:lnSpc>
            </a:pPr>
            <a:r>
              <a:rPr lang="en-US" altLang="zh-CN" sz="1600" dirty="0">
                <a:solidFill>
                  <a:srgbClr val="C00000"/>
                </a:solidFill>
              </a:rPr>
              <a:t>Highlight</a:t>
            </a:r>
            <a:r>
              <a:rPr lang="zh-CN" altLang="en-US" sz="1600" dirty="0">
                <a:solidFill>
                  <a:srgbClr val="000000"/>
                </a:solidFill>
              </a:rPr>
              <a:t>：基于深度学习检测图像中潜在灰色像素，并使用灰色像素执行光源估计。</a:t>
            </a:r>
            <a:endParaRPr lang="en-US" altLang="zh-CN" sz="1600" dirty="0">
              <a:solidFill>
                <a:srgbClr val="000000"/>
              </a:solidFill>
            </a:endParaRPr>
          </a:p>
          <a:p>
            <a:pPr>
              <a:lnSpc>
                <a:spcPct val="140000"/>
              </a:lnSpc>
            </a:pPr>
            <a:r>
              <a:rPr lang="en-US" altLang="zh-CN" sz="1600" dirty="0">
                <a:solidFill>
                  <a:srgbClr val="000000"/>
                </a:solidFill>
              </a:rPr>
              <a:t>[5] </a:t>
            </a:r>
            <a:r>
              <a:rPr lang="en-US" altLang="zh-CN" sz="1600" dirty="0">
                <a:solidFill>
                  <a:schemeClr val="bg2">
                    <a:lumMod val="10000"/>
                  </a:schemeClr>
                </a:solidFill>
              </a:rPr>
              <a:t>BMVC, 2019. </a:t>
            </a:r>
            <a:r>
              <a:rPr lang="en-US" altLang="zh-CN" sz="1600" dirty="0">
                <a:solidFill>
                  <a:srgbClr val="0070C0"/>
                </a:solidFill>
              </a:rPr>
              <a:t>Sensor-independent illumination estimation for DNN models</a:t>
            </a:r>
            <a:r>
              <a:rPr lang="en-US" altLang="zh-CN" sz="1600" dirty="0">
                <a:solidFill>
                  <a:srgbClr val="000000"/>
                </a:solidFill>
              </a:rPr>
              <a:t>, </a:t>
            </a:r>
            <a:r>
              <a:rPr lang="en-US" altLang="zh-CN" sz="1600" dirty="0"/>
              <a:t>Mahmoud Afifi et al.</a:t>
            </a:r>
          </a:p>
          <a:p>
            <a:pPr>
              <a:lnSpc>
                <a:spcPct val="140000"/>
              </a:lnSpc>
            </a:pPr>
            <a:r>
              <a:rPr lang="en-US" altLang="zh-CN" sz="1600" dirty="0">
                <a:solidFill>
                  <a:srgbClr val="C00000"/>
                </a:solidFill>
              </a:rPr>
              <a:t>Highlight</a:t>
            </a:r>
            <a:r>
              <a:rPr lang="zh-CN" altLang="en-US" sz="1600" dirty="0">
                <a:solidFill>
                  <a:srgbClr val="000000"/>
                </a:solidFill>
              </a:rPr>
              <a:t>：构建传感器独立的色彩空间，在该色彩空间内执行光源估计。</a:t>
            </a:r>
            <a:endParaRPr lang="zh-CN" altLang="en-US" sz="1600" dirty="0"/>
          </a:p>
        </p:txBody>
      </p:sp>
      <p:sp>
        <p:nvSpPr>
          <p:cNvPr id="30" name="文本框 29">
            <a:extLst>
              <a:ext uri="{FF2B5EF4-FFF2-40B4-BE49-F238E27FC236}">
                <a16:creationId xmlns:a16="http://schemas.microsoft.com/office/drawing/2014/main" id="{D4B46718-9CED-4B3C-B7DC-7C39C1234B78}"/>
              </a:ext>
            </a:extLst>
          </p:cNvPr>
          <p:cNvSpPr txBox="1"/>
          <p:nvPr/>
        </p:nvSpPr>
        <p:spPr>
          <a:xfrm>
            <a:off x="768676" y="5629327"/>
            <a:ext cx="10350911" cy="873060"/>
          </a:xfrm>
          <a:prstGeom prst="rect">
            <a:avLst/>
          </a:prstGeom>
          <a:noFill/>
        </p:spPr>
        <p:txBody>
          <a:bodyPr wrap="square" rtlCol="0">
            <a:spAutoFit/>
          </a:bodyPr>
          <a:lstStyle/>
          <a:p>
            <a:pPr>
              <a:lnSpc>
                <a:spcPct val="150000"/>
              </a:lnSpc>
            </a:pPr>
            <a:r>
              <a:rPr lang="en-US" altLang="zh-CN" b="1" dirty="0">
                <a:solidFill>
                  <a:schemeClr val="bg1"/>
                </a:solidFill>
              </a:rPr>
              <a:t>Our Work</a:t>
            </a:r>
            <a:r>
              <a:rPr lang="zh-CN" altLang="en-US" b="1" dirty="0">
                <a:solidFill>
                  <a:schemeClr val="bg1"/>
                </a:solidFill>
              </a:rPr>
              <a:t>：</a:t>
            </a:r>
            <a:r>
              <a:rPr lang="zh-CN" altLang="en-US" dirty="0">
                <a:solidFill>
                  <a:schemeClr val="bg1"/>
                </a:solidFill>
              </a:rPr>
              <a:t>不直接估计光源，而是通过推断传感器独立的低级统计量来间接地执行光源估计。</a:t>
            </a:r>
            <a:endParaRPr lang="en-US" altLang="zh-CN" dirty="0">
              <a:solidFill>
                <a:schemeClr val="bg1"/>
              </a:solidFill>
            </a:endParaRPr>
          </a:p>
          <a:p>
            <a:pPr>
              <a:lnSpc>
                <a:spcPct val="150000"/>
              </a:lnSpc>
            </a:pPr>
            <a:r>
              <a:rPr lang="en-US" altLang="zh-CN" b="1" dirty="0">
                <a:solidFill>
                  <a:schemeClr val="bg1"/>
                </a:solidFill>
              </a:rPr>
              <a:t>Contribution</a:t>
            </a:r>
            <a:r>
              <a:rPr lang="zh-CN" altLang="en-US" b="1" dirty="0">
                <a:solidFill>
                  <a:schemeClr val="bg1"/>
                </a:solidFill>
              </a:rPr>
              <a:t>：</a:t>
            </a:r>
            <a:r>
              <a:rPr lang="zh-CN" altLang="en-US" dirty="0">
                <a:solidFill>
                  <a:schemeClr val="bg1"/>
                </a:solidFill>
              </a:rPr>
              <a:t>无需额外图像微调模型，在跨传感器色彩恒常任务中实现了更高的光源估计准确性</a:t>
            </a:r>
            <a:endParaRPr lang="en-US" altLang="zh-CN" dirty="0">
              <a:solidFill>
                <a:schemeClr val="bg1"/>
              </a:solidFill>
            </a:endParaRPr>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15</a:t>
            </a:fld>
            <a:endParaRPr lang="zh-CN" altLang="en-US" dirty="0"/>
          </a:p>
        </p:txBody>
      </p:sp>
      <p:sp>
        <p:nvSpPr>
          <p:cNvPr id="17" name="文本框 16">
            <a:extLst>
              <a:ext uri="{FF2B5EF4-FFF2-40B4-BE49-F238E27FC236}">
                <a16:creationId xmlns:a16="http://schemas.microsoft.com/office/drawing/2014/main" id="{7D2EC8F6-F1B8-40F4-B1B2-DEB0F7B4267B}"/>
              </a:ext>
            </a:extLst>
          </p:cNvPr>
          <p:cNvSpPr txBox="1"/>
          <p:nvPr/>
        </p:nvSpPr>
        <p:spPr>
          <a:xfrm>
            <a:off x="695323" y="5003602"/>
            <a:ext cx="8352953" cy="416011"/>
          </a:xfrm>
          <a:prstGeom prst="rect">
            <a:avLst/>
          </a:prstGeom>
          <a:noFill/>
        </p:spPr>
        <p:txBody>
          <a:bodyPr wrap="square">
            <a:spAutoFit/>
          </a:bodyPr>
          <a:lstStyle/>
          <a:p>
            <a:pPr>
              <a:lnSpc>
                <a:spcPct val="130000"/>
              </a:lnSpc>
            </a:pPr>
            <a:r>
              <a:rPr lang="zh-CN" altLang="en-US" dirty="0"/>
              <a:t>无需任何额外图像微调模型即可用于不同传感器相机拍摄的图像。</a:t>
            </a:r>
            <a:endParaRPr lang="en-US" altLang="zh-CN" dirty="0"/>
          </a:p>
        </p:txBody>
      </p:sp>
    </p:spTree>
    <p:extLst>
      <p:ext uri="{BB962C8B-B14F-4D97-AF65-F5344CB8AC3E}">
        <p14:creationId xmlns:p14="http://schemas.microsoft.com/office/powerpoint/2010/main" val="399105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基于场景语义的传感器独立低级统计量推断</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695324" y="250752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621778"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 </a:t>
              </a:r>
              <a:r>
                <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寻找传感器独立的低级统计量</a:t>
              </a: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16</a:t>
            </a:fld>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B406051-636B-4B21-8C8E-9EB2832A3147}"/>
                  </a:ext>
                </a:extLst>
              </p:cNvPr>
              <p:cNvSpPr txBox="1"/>
              <p:nvPr/>
            </p:nvSpPr>
            <p:spPr>
              <a:xfrm>
                <a:off x="638174" y="3237922"/>
                <a:ext cx="20697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   </m:t>
                      </m:r>
                      <m:r>
                        <a:rPr lang="en-US" altLang="zh-CN" sz="2400" b="1" i="1" smtClean="0">
                          <a:solidFill>
                            <a:schemeClr val="tx1"/>
                          </a:solidFill>
                          <a:latin typeface="Cambria Math" panose="02040503050406030204" pitchFamily="18" charset="0"/>
                        </a:rPr>
                        <m:t>𝑴</m:t>
                      </m:r>
                      <m:r>
                        <a:rPr lang="en-US" altLang="zh-CN" sz="2400" b="0" i="1" smtClean="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𝐾</m:t>
                      </m:r>
                      <m:d>
                        <m:dPr>
                          <m:ctrlPr>
                            <a:rPr lang="zh-CN" altLang="en-US" sz="2400" i="1">
                              <a:solidFill>
                                <a:schemeClr val="tx1"/>
                              </a:solidFill>
                              <a:latin typeface="Cambria Math" panose="02040503050406030204" pitchFamily="18" charset="0"/>
                            </a:rPr>
                          </m:ctrlPr>
                        </m:dPr>
                        <m:e>
                          <m:r>
                            <a:rPr lang="en-US" altLang="zh-CN" sz="2400" b="1" i="1" smtClean="0">
                              <a:solidFill>
                                <a:schemeClr val="tx1"/>
                              </a:solidFill>
                              <a:latin typeface="Cambria Math" panose="02040503050406030204" pitchFamily="18" charset="0"/>
                            </a:rPr>
                            <m:t>𝒇</m:t>
                          </m:r>
                        </m:e>
                      </m:d>
                    </m:oMath>
                  </m:oMathPara>
                </a14:m>
                <a:endParaRPr lang="zh-CN" altLang="en-US" sz="2400" dirty="0">
                  <a:solidFill>
                    <a:schemeClr val="tx1"/>
                  </a:solidFill>
                </a:endParaRPr>
              </a:p>
            </p:txBody>
          </p:sp>
        </mc:Choice>
        <mc:Fallback xmlns="">
          <p:sp>
            <p:nvSpPr>
              <p:cNvPr id="3" name="文本框 2">
                <a:extLst>
                  <a:ext uri="{FF2B5EF4-FFF2-40B4-BE49-F238E27FC236}">
                    <a16:creationId xmlns:a16="http://schemas.microsoft.com/office/drawing/2014/main" id="{0B406051-636B-4B21-8C8E-9EB2832A3147}"/>
                  </a:ext>
                </a:extLst>
              </p:cNvPr>
              <p:cNvSpPr txBox="1">
                <a:spLocks noRot="1" noChangeAspect="1" noMove="1" noResize="1" noEditPoints="1" noAdjustHandles="1" noChangeArrowheads="1" noChangeShapeType="1" noTextEdit="1"/>
              </p:cNvSpPr>
              <p:nvPr/>
            </p:nvSpPr>
            <p:spPr>
              <a:xfrm>
                <a:off x="638174" y="3237922"/>
                <a:ext cx="2069734" cy="369332"/>
              </a:xfrm>
              <a:prstGeom prst="rect">
                <a:avLst/>
              </a:prstGeom>
              <a:blipFill>
                <a:blip r:embed="rId3"/>
                <a:stretch>
                  <a:fillRect b="-37705"/>
                </a:stretch>
              </a:blipFill>
            </p:spPr>
            <p:txBody>
              <a:bodyPr/>
              <a:lstStyle/>
              <a:p>
                <a:r>
                  <a:rPr lang="zh-CN" altLang="en-US">
                    <a:noFill/>
                  </a:rPr>
                  <a:t> </a:t>
                </a:r>
              </a:p>
            </p:txBody>
          </p:sp>
        </mc:Fallback>
      </mc:AlternateContent>
      <p:sp>
        <p:nvSpPr>
          <p:cNvPr id="22" name="Right Arrow 7">
            <a:extLst>
              <a:ext uri="{FF2B5EF4-FFF2-40B4-BE49-F238E27FC236}">
                <a16:creationId xmlns:a16="http://schemas.microsoft.com/office/drawing/2014/main" id="{9B2F9A90-C847-469C-9B38-F14475AA25DE}"/>
              </a:ext>
            </a:extLst>
          </p:cNvPr>
          <p:cNvSpPr/>
          <p:nvPr/>
        </p:nvSpPr>
        <p:spPr>
          <a:xfrm>
            <a:off x="4117814" y="5172095"/>
            <a:ext cx="1142138" cy="3695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文本框 17">
            <a:extLst>
              <a:ext uri="{FF2B5EF4-FFF2-40B4-BE49-F238E27FC236}">
                <a16:creationId xmlns:a16="http://schemas.microsoft.com/office/drawing/2014/main" id="{53FF8035-B2C0-48D2-B9C1-F25B11784502}"/>
              </a:ext>
            </a:extLst>
          </p:cNvPr>
          <p:cNvSpPr txBox="1"/>
          <p:nvPr/>
        </p:nvSpPr>
        <p:spPr>
          <a:xfrm>
            <a:off x="569594" y="1274478"/>
            <a:ext cx="10940234" cy="1013611"/>
          </a:xfrm>
          <a:prstGeom prst="rect">
            <a:avLst/>
          </a:prstGeom>
          <a:noFill/>
        </p:spPr>
        <p:txBody>
          <a:bodyPr wrap="square">
            <a:spAutoFit/>
          </a:bodyPr>
          <a:lstStyle/>
          <a:p>
            <a:pPr>
              <a:lnSpc>
                <a:spcPct val="160000"/>
              </a:lnSpc>
            </a:pPr>
            <a:r>
              <a:rPr lang="en-US" altLang="zh-CN" sz="2000" dirty="0">
                <a:latin typeface="微软雅黑" panose="020B0503020204020204" pitchFamily="34" charset="-122"/>
                <a:ea typeface="微软雅黑" panose="020B0503020204020204" pitchFamily="34" charset="-122"/>
                <a:sym typeface="Microsoft YaHei"/>
              </a:rPr>
              <a:t>[1] </a:t>
            </a:r>
            <a:r>
              <a:rPr lang="zh-CN" altLang="en-US" sz="2000" dirty="0">
                <a:latin typeface="微软雅黑" panose="020B0503020204020204" pitchFamily="34" charset="-122"/>
                <a:ea typeface="微软雅黑" panose="020B0503020204020204" pitchFamily="34" charset="-122"/>
                <a:sym typeface="Microsoft YaHei"/>
              </a:rPr>
              <a:t>场景语义引导下的改进灰度世界算法</a:t>
            </a:r>
            <a:r>
              <a:rPr lang="en-US" altLang="zh-CN" sz="2000" dirty="0">
                <a:latin typeface="微软雅黑" panose="020B0503020204020204" pitchFamily="34" charset="-122"/>
                <a:ea typeface="微软雅黑" panose="020B0503020204020204" pitchFamily="34" charset="-122"/>
                <a:sym typeface="Microsoft YaHei"/>
              </a:rPr>
              <a:t>[J].</a:t>
            </a:r>
            <a:r>
              <a:rPr lang="zh-CN" altLang="en-US" sz="2000" dirty="0">
                <a:latin typeface="微软雅黑" panose="020B0503020204020204" pitchFamily="34" charset="-122"/>
                <a:ea typeface="微软雅黑" panose="020B0503020204020204" pitchFamily="34" charset="-122"/>
                <a:sym typeface="Microsoft YaHei"/>
              </a:rPr>
              <a:t>计算机辅助设计与图形学学报            </a:t>
            </a:r>
            <a:r>
              <a:rPr lang="en-US" altLang="zh-CN" sz="2000" i="1" dirty="0">
                <a:latin typeface="微软雅黑" panose="020B0503020204020204" pitchFamily="34" charset="-122"/>
                <a:ea typeface="微软雅黑" panose="020B0503020204020204" pitchFamily="34" charset="-122"/>
                <a:sym typeface="Microsoft YaHei"/>
              </a:rPr>
              <a:t>(</a:t>
            </a:r>
            <a:r>
              <a:rPr lang="zh-CN" altLang="en-US" sz="2000" i="1" dirty="0">
                <a:latin typeface="微软雅黑" panose="020B0503020204020204" pitchFamily="34" charset="-122"/>
                <a:ea typeface="微软雅黑" panose="020B0503020204020204" pitchFamily="34" charset="-122"/>
                <a:sym typeface="Microsoft YaHei"/>
              </a:rPr>
              <a:t>已录用，一作</a:t>
            </a:r>
            <a:r>
              <a:rPr lang="en-US" altLang="zh-CN" sz="2000" i="1" dirty="0">
                <a:latin typeface="微软雅黑" panose="020B0503020204020204" pitchFamily="34" charset="-122"/>
                <a:ea typeface="微软雅黑" panose="020B0503020204020204" pitchFamily="34" charset="-122"/>
                <a:sym typeface="Microsoft YaHei"/>
              </a:rPr>
              <a:t>)</a:t>
            </a:r>
          </a:p>
          <a:p>
            <a:pPr>
              <a:lnSpc>
                <a:spcPct val="160000"/>
              </a:lnSpc>
            </a:pPr>
            <a:r>
              <a:rPr lang="en-US" altLang="zh-CN" sz="2000" dirty="0">
                <a:latin typeface="微软雅黑" panose="020B0503020204020204" pitchFamily="34" charset="-122"/>
                <a:ea typeface="微软雅黑" panose="020B0503020204020204" pitchFamily="34" charset="-122"/>
                <a:sym typeface="Microsoft YaHei"/>
              </a:rPr>
              <a:t>[2] Camera-Independent Color Constancy by Scene Semantics                   </a:t>
            </a:r>
            <a:r>
              <a:rPr lang="en-US" altLang="zh-CN" sz="2000" i="1" dirty="0">
                <a:latin typeface="微软雅黑" panose="020B0503020204020204" pitchFamily="34" charset="-122"/>
                <a:ea typeface="微软雅黑" panose="020B0503020204020204" pitchFamily="34" charset="-122"/>
                <a:sym typeface="Microsoft YaHei"/>
              </a:rPr>
              <a:t>(PRL, Revision)</a:t>
            </a:r>
            <a:r>
              <a:rPr lang="en-US" altLang="zh-CN" sz="2000" i="1" dirty="0">
                <a:solidFill>
                  <a:srgbClr val="C00000"/>
                </a:solidFill>
                <a:latin typeface="微软雅黑" panose="020B0503020204020204" pitchFamily="34" charset="-122"/>
                <a:ea typeface="微软雅黑" panose="020B0503020204020204" pitchFamily="34" charset="-122"/>
                <a:sym typeface="Microsoft YaHei"/>
              </a:rPr>
              <a:t> </a:t>
            </a:r>
            <a:endParaRPr lang="zh-CN" altLang="en-US" sz="2000" i="1" dirty="0">
              <a:solidFill>
                <a:srgbClr val="C00000"/>
              </a:solidFill>
            </a:endParaRPr>
          </a:p>
        </p:txBody>
      </p:sp>
      <p:grpSp>
        <p:nvGrpSpPr>
          <p:cNvPr id="26" name="组合 25">
            <a:extLst>
              <a:ext uri="{FF2B5EF4-FFF2-40B4-BE49-F238E27FC236}">
                <a16:creationId xmlns:a16="http://schemas.microsoft.com/office/drawing/2014/main" id="{0D242CC1-7334-4B74-8FED-7ECF2A83072A}"/>
              </a:ext>
            </a:extLst>
          </p:cNvPr>
          <p:cNvGrpSpPr/>
          <p:nvPr/>
        </p:nvGrpSpPr>
        <p:grpSpPr>
          <a:xfrm>
            <a:off x="695324" y="825447"/>
            <a:ext cx="10814504" cy="461665"/>
            <a:chOff x="695325" y="1013859"/>
            <a:chExt cx="10814504" cy="461665"/>
          </a:xfrm>
        </p:grpSpPr>
        <p:sp>
          <p:nvSpPr>
            <p:cNvPr id="27" name="矩形 26">
              <a:extLst>
                <a:ext uri="{FF2B5EF4-FFF2-40B4-BE49-F238E27FC236}">
                  <a16:creationId xmlns:a16="http://schemas.microsoft.com/office/drawing/2014/main" id="{F96D0FEF-CEFF-4508-89E3-C724621286F4}"/>
                </a:ext>
              </a:extLst>
            </p:cNvPr>
            <p:cNvSpPr/>
            <p:nvPr/>
          </p:nvSpPr>
          <p:spPr>
            <a:xfrm>
              <a:off x="695325" y="1013859"/>
              <a:ext cx="2031325"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已有研究成果</a:t>
              </a:r>
            </a:p>
          </p:txBody>
        </p:sp>
        <p:cxnSp>
          <p:nvCxnSpPr>
            <p:cNvPr id="30" name="直接连接符 29">
              <a:extLst>
                <a:ext uri="{FF2B5EF4-FFF2-40B4-BE49-F238E27FC236}">
                  <a16:creationId xmlns:a16="http://schemas.microsoft.com/office/drawing/2014/main" id="{05F67A43-7EEE-4DEF-AAB5-C126770E0830}"/>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14871B7-2BE5-4E2B-9525-AD6523F50E69}"/>
                  </a:ext>
                </a:extLst>
              </p:cNvPr>
              <p:cNvSpPr txBox="1"/>
              <p:nvPr/>
            </p:nvSpPr>
            <p:spPr>
              <a:xfrm>
                <a:off x="4644558" y="3171834"/>
                <a:ext cx="7718108" cy="430374"/>
              </a:xfrm>
              <a:prstGeom prst="rect">
                <a:avLst/>
              </a:prstGeom>
              <a:noFill/>
            </p:spPr>
            <p:txBody>
              <a:bodyPr wrap="square">
                <a:spAutoFit/>
              </a:bodyPr>
              <a:lstStyle/>
              <a:p>
                <a:pPr>
                  <a:lnSpc>
                    <a:spcPct val="120000"/>
                  </a:lnSpc>
                </a:pPr>
                <a14:m>
                  <m:oMath xmlns:m="http://schemas.openxmlformats.org/officeDocument/2006/math">
                    <m:r>
                      <a:rPr lang="en-US" altLang="zh-CN" sz="2000" b="1" i="1">
                        <a:latin typeface="Cambria Math" panose="02040503050406030204" pitchFamily="18" charset="0"/>
                      </a:rPr>
                      <m:t>𝑴</m:t>
                    </m:r>
                  </m:oMath>
                </a14:m>
                <a:r>
                  <a:rPr lang="zh-CN" altLang="en-US" sz="2000" dirty="0"/>
                  <a:t>代表由无偏色图像</a:t>
                </a:r>
                <a14:m>
                  <m:oMath xmlns:m="http://schemas.openxmlformats.org/officeDocument/2006/math">
                    <m:r>
                      <a:rPr lang="en-US" altLang="zh-CN" sz="2000" b="1" i="1">
                        <a:latin typeface="Cambria Math" panose="02040503050406030204" pitchFamily="18" charset="0"/>
                      </a:rPr>
                      <m:t>𝒇</m:t>
                    </m:r>
                  </m:oMath>
                </a14:m>
                <a:r>
                  <a:rPr lang="zh-CN" altLang="en-US" sz="2000" dirty="0"/>
                  <a:t>得到的低级统计量，</a:t>
                </a:r>
                <a14:m>
                  <m:oMath xmlns:m="http://schemas.openxmlformats.org/officeDocument/2006/math">
                    <m:r>
                      <a:rPr lang="zh-CN" altLang="en-US" sz="2000" i="1">
                        <a:latin typeface="Cambria Math" panose="02040503050406030204" pitchFamily="18" charset="0"/>
                      </a:rPr>
                      <m:t>𝐾</m:t>
                    </m:r>
                    <m:r>
                      <a:rPr lang="en-US" altLang="zh-CN" sz="2000" b="0" i="1" smtClean="0">
                        <a:latin typeface="Cambria Math" panose="02040503050406030204" pitchFamily="18" charset="0"/>
                      </a:rPr>
                      <m:t>()</m:t>
                    </m:r>
                    <m:r>
                      <a:rPr lang="zh-CN" altLang="en-US" sz="2000" i="1">
                        <a:latin typeface="Cambria Math" panose="02040503050406030204" pitchFamily="18" charset="0"/>
                      </a:rPr>
                      <m:t>代表</m:t>
                    </m:r>
                  </m:oMath>
                </a14:m>
                <a:r>
                  <a:rPr lang="zh-CN" altLang="en-US" sz="2000" dirty="0"/>
                  <a:t>特征提取函数。</a:t>
                </a:r>
                <a:endParaRPr lang="en-US" altLang="zh-CN" sz="2000" dirty="0"/>
              </a:p>
            </p:txBody>
          </p:sp>
        </mc:Choice>
        <mc:Fallback xmlns="">
          <p:sp>
            <p:nvSpPr>
              <p:cNvPr id="32" name="文本框 31">
                <a:extLst>
                  <a:ext uri="{FF2B5EF4-FFF2-40B4-BE49-F238E27FC236}">
                    <a16:creationId xmlns:a16="http://schemas.microsoft.com/office/drawing/2014/main" id="{C14871B7-2BE5-4E2B-9525-AD6523F50E69}"/>
                  </a:ext>
                </a:extLst>
              </p:cNvPr>
              <p:cNvSpPr txBox="1">
                <a:spLocks noRot="1" noChangeAspect="1" noMove="1" noResize="1" noEditPoints="1" noAdjustHandles="1" noChangeArrowheads="1" noChangeShapeType="1" noTextEdit="1"/>
              </p:cNvSpPr>
              <p:nvPr/>
            </p:nvSpPr>
            <p:spPr>
              <a:xfrm>
                <a:off x="4644558" y="3171834"/>
                <a:ext cx="7718108" cy="430374"/>
              </a:xfrm>
              <a:prstGeom prst="rect">
                <a:avLst/>
              </a:prstGeom>
              <a:blipFill>
                <a:blip r:embed="rId4"/>
                <a:stretch>
                  <a:fillRect b="-23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5EF622D-E2A9-4D21-9AE8-6E380CF3F3CC}"/>
                  </a:ext>
                </a:extLst>
              </p:cNvPr>
              <p:cNvSpPr txBox="1"/>
              <p:nvPr/>
            </p:nvSpPr>
            <p:spPr>
              <a:xfrm>
                <a:off x="569594" y="3840641"/>
                <a:ext cx="3648076" cy="9059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2</m:t>
                          </m:r>
                        </m:e>
                      </m:d>
                      <m:r>
                        <a:rPr lang="en-US" altLang="zh-CN" sz="2400" b="0" i="1" smtClean="0">
                          <a:solidFill>
                            <a:schemeClr val="tx1"/>
                          </a:solidFill>
                          <a:latin typeface="Cambria Math" panose="02040503050406030204" pitchFamily="18" charset="0"/>
                        </a:rPr>
                        <m:t>   </m:t>
                      </m:r>
                      <m:r>
                        <a:rPr lang="zh-CN" altLang="en-US" sz="2400" i="1">
                          <a:latin typeface="Cambria Math" panose="02040503050406030204" pitchFamily="18" charset="0"/>
                        </a:rPr>
                        <m:t>𝐾</m:t>
                      </m:r>
                      <m:d>
                        <m:dPr>
                          <m:ctrlPr>
                            <a:rPr lang="zh-CN" altLang="en-US" sz="2400" i="1">
                              <a:latin typeface="Cambria Math" panose="02040503050406030204" pitchFamily="18" charset="0"/>
                            </a:rPr>
                          </m:ctrlPr>
                        </m:dPr>
                        <m:e>
                          <m:r>
                            <a:rPr lang="en-US" altLang="zh-CN" sz="2400" b="1" i="1">
                              <a:latin typeface="Cambria Math" panose="02040503050406030204" pitchFamily="18" charset="0"/>
                            </a:rPr>
                            <m:t>𝒇</m:t>
                          </m:r>
                        </m:e>
                      </m:d>
                      <m:r>
                        <a:rPr lang="en-US" altLang="zh-CN" sz="2400" b="0" i="1" smtClean="0">
                          <a:solidFill>
                            <a:schemeClr val="tx1"/>
                          </a:solidFill>
                          <a:latin typeface="Cambria Math" panose="02040503050406030204" pitchFamily="18" charset="0"/>
                        </a:rPr>
                        <m:t>=</m:t>
                      </m:r>
                      <m:f>
                        <m:fPr>
                          <m:ctrlPr>
                            <a:rPr lang="en-US" altLang="zh-CN" sz="2400" i="1">
                              <a:latin typeface="Cambria Math" panose="02040503050406030204" pitchFamily="18" charset="0"/>
                            </a:rPr>
                          </m:ctrlPr>
                        </m:fPr>
                        <m:num>
                          <m:nary>
                            <m:naryPr>
                              <m:limLoc m:val="undOvr"/>
                              <m:subHide m:val="on"/>
                              <m:supHide m:val="on"/>
                              <m:ctrlPr>
                                <a:rPr lang="en-US" altLang="zh-CN" sz="2400" i="1">
                                  <a:latin typeface="Cambria Math" panose="02040503050406030204" pitchFamily="18" charset="0"/>
                                </a:rPr>
                              </m:ctrlPr>
                            </m:naryPr>
                            <m:sub/>
                            <m:sup/>
                            <m:e>
                              <m:r>
                                <a:rPr lang="en-US" altLang="zh-CN" sz="2400" b="1"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𝑑𝑥</m:t>
                              </m:r>
                            </m:e>
                          </m:nary>
                        </m:num>
                        <m:den>
                          <m:nary>
                            <m:naryPr>
                              <m:limLoc m:val="undOv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𝑑𝑥</m:t>
                              </m:r>
                            </m:e>
                          </m:nary>
                        </m:den>
                      </m:f>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rPr>
                        <m:t>𝑘</m:t>
                      </m:r>
                    </m:oMath>
                  </m:oMathPara>
                </a14:m>
                <a:endParaRPr lang="zh-CN" altLang="en-US" sz="2400" dirty="0">
                  <a:solidFill>
                    <a:schemeClr val="tx1"/>
                  </a:solidFill>
                </a:endParaRPr>
              </a:p>
            </p:txBody>
          </p:sp>
        </mc:Choice>
        <mc:Fallback xmlns="">
          <p:sp>
            <p:nvSpPr>
              <p:cNvPr id="35" name="文本框 34">
                <a:extLst>
                  <a:ext uri="{FF2B5EF4-FFF2-40B4-BE49-F238E27FC236}">
                    <a16:creationId xmlns:a16="http://schemas.microsoft.com/office/drawing/2014/main" id="{E5EF622D-E2A9-4D21-9AE8-6E380CF3F3CC}"/>
                  </a:ext>
                </a:extLst>
              </p:cNvPr>
              <p:cNvSpPr txBox="1">
                <a:spLocks noRot="1" noChangeAspect="1" noMove="1" noResize="1" noEditPoints="1" noAdjustHandles="1" noChangeArrowheads="1" noChangeShapeType="1" noTextEdit="1"/>
              </p:cNvSpPr>
              <p:nvPr/>
            </p:nvSpPr>
            <p:spPr>
              <a:xfrm>
                <a:off x="569594" y="3840641"/>
                <a:ext cx="3648076" cy="9059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242E2BBB-8339-434D-BC54-1D847F9BA9D0}"/>
                  </a:ext>
                </a:extLst>
              </p:cNvPr>
              <p:cNvSpPr txBox="1"/>
              <p:nvPr/>
            </p:nvSpPr>
            <p:spPr>
              <a:xfrm>
                <a:off x="4644558" y="3990287"/>
                <a:ext cx="7143190" cy="429541"/>
              </a:xfrm>
              <a:prstGeom prst="rect">
                <a:avLst/>
              </a:prstGeom>
              <a:noFill/>
            </p:spPr>
            <p:txBody>
              <a:bodyPr wrap="square">
                <a:spAutoFit/>
              </a:bodyPr>
              <a:lstStyle/>
              <a:p>
                <a:pPr>
                  <a:lnSpc>
                    <a:spcPct val="120000"/>
                  </a:lnSpc>
                </a:pPr>
                <a14:m>
                  <m:oMath xmlns:m="http://schemas.openxmlformats.org/officeDocument/2006/math">
                    <m:r>
                      <a:rPr lang="zh-CN" altLang="en-US" sz="2000" b="1" i="1" smtClean="0">
                        <a:latin typeface="Cambria Math" panose="02040503050406030204" pitchFamily="18" charset="0"/>
                      </a:rPr>
                      <m:t>基于</m:t>
                    </m:r>
                  </m:oMath>
                </a14:m>
                <a:r>
                  <a:rPr lang="zh-CN" altLang="en-US" sz="2000" dirty="0"/>
                  <a:t>灰度世界假设，无偏色图像平均像素值趋向于定值</a:t>
                </a:r>
                <a14:m>
                  <m:oMath xmlns:m="http://schemas.openxmlformats.org/officeDocument/2006/math">
                    <m:r>
                      <a:rPr lang="en-US" altLang="zh-CN" sz="2000" i="1">
                        <a:latin typeface="Cambria Math" panose="02040503050406030204" pitchFamily="18" charset="0"/>
                      </a:rPr>
                      <m:t>𝑘</m:t>
                    </m:r>
                  </m:oMath>
                </a14:m>
                <a:r>
                  <a:rPr lang="zh-CN" altLang="en-US" sz="2000" dirty="0"/>
                  <a:t>。</a:t>
                </a:r>
                <a:endParaRPr lang="en-US" altLang="zh-CN" sz="2000" dirty="0"/>
              </a:p>
            </p:txBody>
          </p:sp>
        </mc:Choice>
        <mc:Fallback xmlns="">
          <p:sp>
            <p:nvSpPr>
              <p:cNvPr id="37" name="文本框 36">
                <a:extLst>
                  <a:ext uri="{FF2B5EF4-FFF2-40B4-BE49-F238E27FC236}">
                    <a16:creationId xmlns:a16="http://schemas.microsoft.com/office/drawing/2014/main" id="{242E2BBB-8339-434D-BC54-1D847F9BA9D0}"/>
                  </a:ext>
                </a:extLst>
              </p:cNvPr>
              <p:cNvSpPr txBox="1">
                <a:spLocks noRot="1" noChangeAspect="1" noMove="1" noResize="1" noEditPoints="1" noAdjustHandles="1" noChangeArrowheads="1" noChangeShapeType="1" noTextEdit="1"/>
              </p:cNvSpPr>
              <p:nvPr/>
            </p:nvSpPr>
            <p:spPr>
              <a:xfrm>
                <a:off x="4644558" y="3990287"/>
                <a:ext cx="7143190" cy="429541"/>
              </a:xfrm>
              <a:prstGeom prst="rect">
                <a:avLst/>
              </a:prstGeom>
              <a:blipFill>
                <a:blip r:embed="rId6"/>
                <a:stretch>
                  <a:fillRect l="-512" t="-1429"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F31CC57-8EF3-4B47-A49D-7363F4BC5468}"/>
                  </a:ext>
                </a:extLst>
              </p:cNvPr>
              <p:cNvSpPr txBox="1"/>
              <p:nvPr/>
            </p:nvSpPr>
            <p:spPr>
              <a:xfrm>
                <a:off x="-377549" y="4996826"/>
                <a:ext cx="4951096" cy="786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3</m:t>
                          </m:r>
                        </m:e>
                      </m:d>
                      <m:r>
                        <a:rPr lang="en-US" altLang="zh-CN" sz="2400" b="1" i="1" smtClean="0">
                          <a:solidFill>
                            <a:schemeClr val="tx1"/>
                          </a:solidFill>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𝑴</m:t>
                          </m:r>
                        </m:e>
                        <m:sup>
                          <m:r>
                            <a:rPr lang="en-US" altLang="zh-CN" sz="2400" b="0" i="1" smtClean="0">
                              <a:latin typeface="Cambria Math" panose="02040503050406030204" pitchFamily="18" charset="0"/>
                            </a:rPr>
                            <m:t>𝑎</m:t>
                          </m:r>
                        </m:sup>
                      </m:sSup>
                      <m:r>
                        <a:rPr lang="en-US" altLang="zh-CN" sz="2400" i="1">
                          <a:latin typeface="Cambria Math" panose="02040503050406030204" pitchFamily="18" charset="0"/>
                        </a:rPr>
                        <m:t>=</m:t>
                      </m:r>
                      <m:r>
                        <a:rPr lang="zh-CN" altLang="en-US" sz="2400" i="1">
                          <a:latin typeface="Cambria Math" panose="02040503050406030204" pitchFamily="18" charset="0"/>
                        </a:rPr>
                        <m:t>𝐾</m:t>
                      </m:r>
                      <m:d>
                        <m:dPr>
                          <m:ctrlPr>
                            <a:rPr lang="zh-CN" altLang="en-US" sz="2400" i="1" smtClean="0">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𝒇</m:t>
                              </m:r>
                            </m:e>
                            <m:sup>
                              <m:r>
                                <a:rPr lang="en-US" altLang="zh-CN" sz="2400" b="0" i="1" smtClean="0">
                                  <a:latin typeface="Cambria Math" panose="02040503050406030204" pitchFamily="18" charset="0"/>
                                </a:rPr>
                                <m:t>𝑎</m:t>
                              </m:r>
                            </m:sup>
                          </m:sSup>
                        </m:e>
                      </m:d>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rPr>
                        <m:t>𝑘</m:t>
                      </m:r>
                    </m:oMath>
                  </m:oMathPara>
                </a14:m>
                <a:endParaRPr lang="en-US" altLang="zh-CN" sz="2400" dirty="0">
                  <a:solidFill>
                    <a:schemeClr val="tx1"/>
                  </a:solidFill>
                </a:endParaRPr>
              </a:p>
              <a:p>
                <a:r>
                  <a:rPr lang="en-US" altLang="zh-CN" sz="2400" b="1" dirty="0"/>
                  <a:t>                </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𝑴</m:t>
                        </m:r>
                      </m:e>
                      <m:sup>
                        <m:r>
                          <a:rPr lang="en-US" altLang="zh-CN" sz="2400" b="0" i="1" smtClean="0">
                            <a:latin typeface="Cambria Math" panose="02040503050406030204" pitchFamily="18" charset="0"/>
                          </a:rPr>
                          <m:t>𝑏</m:t>
                        </m:r>
                      </m:sup>
                    </m:sSup>
                    <m:r>
                      <a:rPr lang="en-US" altLang="zh-CN" sz="2400" i="1">
                        <a:latin typeface="Cambria Math" panose="02040503050406030204" pitchFamily="18" charset="0"/>
                      </a:rPr>
                      <m:t>=</m:t>
                    </m:r>
                    <m:r>
                      <a:rPr lang="zh-CN" altLang="en-US" sz="2400" i="1">
                        <a:latin typeface="Cambria Math" panose="02040503050406030204" pitchFamily="18" charset="0"/>
                      </a:rPr>
                      <m:t>𝐾</m:t>
                    </m:r>
                    <m:d>
                      <m:dPr>
                        <m:ctrlPr>
                          <a:rPr lang="zh-CN" altLang="en-US" sz="2400" i="1" smtClean="0">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𝒇</m:t>
                            </m:r>
                          </m:e>
                          <m:sup>
                            <m:r>
                              <a:rPr lang="en-US" altLang="zh-CN" sz="2400" b="0" i="1" smtClean="0">
                                <a:latin typeface="Cambria Math" panose="02040503050406030204" pitchFamily="18" charset="0"/>
                              </a:rPr>
                              <m:t>𝑏</m:t>
                            </m:r>
                          </m:sup>
                        </m:sSup>
                      </m:e>
                    </m:d>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rPr>
                      <m:t>𝑘</m:t>
                    </m:r>
                  </m:oMath>
                </a14:m>
                <a:endParaRPr lang="zh-CN" altLang="en-US" sz="2400" dirty="0">
                  <a:solidFill>
                    <a:schemeClr val="tx1"/>
                  </a:solidFill>
                </a:endParaRPr>
              </a:p>
            </p:txBody>
          </p:sp>
        </mc:Choice>
        <mc:Fallback xmlns="">
          <p:sp>
            <p:nvSpPr>
              <p:cNvPr id="38" name="文本框 37">
                <a:extLst>
                  <a:ext uri="{FF2B5EF4-FFF2-40B4-BE49-F238E27FC236}">
                    <a16:creationId xmlns:a16="http://schemas.microsoft.com/office/drawing/2014/main" id="{DF31CC57-8EF3-4B47-A49D-7363F4BC5468}"/>
                  </a:ext>
                </a:extLst>
              </p:cNvPr>
              <p:cNvSpPr txBox="1">
                <a:spLocks noRot="1" noChangeAspect="1" noMove="1" noResize="1" noEditPoints="1" noAdjustHandles="1" noChangeArrowheads="1" noChangeShapeType="1" noTextEdit="1"/>
              </p:cNvSpPr>
              <p:nvPr/>
            </p:nvSpPr>
            <p:spPr>
              <a:xfrm>
                <a:off x="-377549" y="4996826"/>
                <a:ext cx="4951096" cy="7861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94E8E4C-84EA-4997-940D-451BF0422FC9}"/>
                  </a:ext>
                </a:extLst>
              </p:cNvPr>
              <p:cNvSpPr txBox="1"/>
              <p:nvPr/>
            </p:nvSpPr>
            <p:spPr>
              <a:xfrm>
                <a:off x="5361566" y="5110146"/>
                <a:ext cx="1768158" cy="459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200" b="1" i="1" smtClean="0">
                              <a:latin typeface="Cambria Math" panose="02040503050406030204" pitchFamily="18" charset="0"/>
                            </a:rPr>
                          </m:ctrlPr>
                        </m:sSupPr>
                        <m:e>
                          <m:r>
                            <a:rPr lang="en-US" altLang="zh-CN" sz="2200" b="1" i="1">
                              <a:latin typeface="Cambria Math" panose="02040503050406030204" pitchFamily="18" charset="0"/>
                            </a:rPr>
                            <m:t>𝑴</m:t>
                          </m:r>
                        </m:e>
                        <m:sup>
                          <m:r>
                            <a:rPr lang="en-US" altLang="zh-CN" sz="2200" b="1" i="1" smtClean="0">
                              <a:latin typeface="Cambria Math" panose="02040503050406030204" pitchFamily="18" charset="0"/>
                            </a:rPr>
                            <m:t>𝒂</m:t>
                          </m:r>
                        </m:sup>
                      </m:sSup>
                      <m:r>
                        <a:rPr lang="en-US" altLang="zh-CN" sz="2200" b="1" i="1" smtClean="0">
                          <a:latin typeface="Cambria Math" panose="02040503050406030204" pitchFamily="18" charset="0"/>
                          <a:ea typeface="Cambria Math" panose="02040503050406030204" pitchFamily="18" charset="0"/>
                        </a:rPr>
                        <m:t>≈</m:t>
                      </m:r>
                      <m:sSup>
                        <m:sSupPr>
                          <m:ctrlPr>
                            <a:rPr lang="en-US" altLang="zh-CN" sz="2200" b="1" i="1">
                              <a:latin typeface="Cambria Math" panose="02040503050406030204" pitchFamily="18" charset="0"/>
                            </a:rPr>
                          </m:ctrlPr>
                        </m:sSupPr>
                        <m:e>
                          <m:r>
                            <a:rPr lang="en-US" altLang="zh-CN" sz="2200" b="1" i="1">
                              <a:latin typeface="Cambria Math" panose="02040503050406030204" pitchFamily="18" charset="0"/>
                            </a:rPr>
                            <m:t>𝑴</m:t>
                          </m:r>
                        </m:e>
                        <m:sup>
                          <m:r>
                            <a:rPr lang="en-US" altLang="zh-CN" sz="2200" b="1" i="1" smtClean="0">
                              <a:latin typeface="Cambria Math" panose="02040503050406030204" pitchFamily="18" charset="0"/>
                            </a:rPr>
                            <m:t>𝒃</m:t>
                          </m:r>
                        </m:sup>
                      </m:sSup>
                    </m:oMath>
                  </m:oMathPara>
                </a14:m>
                <a:endParaRPr lang="zh-CN" altLang="en-US" sz="2200" dirty="0"/>
              </a:p>
            </p:txBody>
          </p:sp>
        </mc:Choice>
        <mc:Fallback xmlns="">
          <p:sp>
            <p:nvSpPr>
              <p:cNvPr id="39" name="文本框 38">
                <a:extLst>
                  <a:ext uri="{FF2B5EF4-FFF2-40B4-BE49-F238E27FC236}">
                    <a16:creationId xmlns:a16="http://schemas.microsoft.com/office/drawing/2014/main" id="{694E8E4C-84EA-4997-940D-451BF0422FC9}"/>
                  </a:ext>
                </a:extLst>
              </p:cNvPr>
              <p:cNvSpPr txBox="1">
                <a:spLocks noRot="1" noChangeAspect="1" noMove="1" noResize="1" noEditPoints="1" noAdjustHandles="1" noChangeArrowheads="1" noChangeShapeType="1" noTextEdit="1"/>
              </p:cNvSpPr>
              <p:nvPr/>
            </p:nvSpPr>
            <p:spPr>
              <a:xfrm>
                <a:off x="5361566" y="5110146"/>
                <a:ext cx="1768158" cy="45986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3B5BE2F-68EB-461A-ADA8-802586989507}"/>
                  </a:ext>
                </a:extLst>
              </p:cNvPr>
              <p:cNvSpPr txBox="1"/>
              <p:nvPr/>
            </p:nvSpPr>
            <p:spPr>
              <a:xfrm>
                <a:off x="695324" y="6032553"/>
                <a:ext cx="8301822" cy="428835"/>
              </a:xfrm>
              <a:prstGeom prst="rect">
                <a:avLst/>
              </a:prstGeom>
              <a:noFill/>
            </p:spPr>
            <p:txBody>
              <a:bodyPr wrap="square">
                <a:spAutoFit/>
              </a:bodyPr>
              <a:lstStyle/>
              <a:p>
                <a:pPr>
                  <a:lnSpc>
                    <a:spcPct val="120000"/>
                  </a:lnSpc>
                </a:pPr>
                <a:r>
                  <a:rPr lang="zh-CN" altLang="en-US" sz="2000" b="1" dirty="0">
                    <a:solidFill>
                      <a:srgbClr val="C00000"/>
                    </a:solidFill>
                  </a:rPr>
                  <a:t>结论：</a:t>
                </a:r>
                <a:r>
                  <a:rPr lang="zh-CN" altLang="en-US" sz="2000" dirty="0">
                    <a:solidFill>
                      <a:srgbClr val="C00000"/>
                    </a:solidFill>
                  </a:rPr>
                  <a:t>不同传感器相机拍摄图像中的低级统计量</a:t>
                </a:r>
                <a14:m>
                  <m:oMath xmlns:m="http://schemas.openxmlformats.org/officeDocument/2006/math">
                    <m:r>
                      <a:rPr lang="en-US" altLang="zh-CN" sz="2000" b="1" i="1">
                        <a:solidFill>
                          <a:srgbClr val="C00000"/>
                        </a:solidFill>
                        <a:latin typeface="Cambria Math" panose="02040503050406030204" pitchFamily="18" charset="0"/>
                      </a:rPr>
                      <m:t>𝑴</m:t>
                    </m:r>
                  </m:oMath>
                </a14:m>
                <a:r>
                  <a:rPr lang="zh-CN" altLang="en-US" sz="2000" dirty="0">
                    <a:solidFill>
                      <a:srgbClr val="C00000"/>
                    </a:solidFill>
                  </a:rPr>
                  <a:t>分布趋于一致</a:t>
                </a:r>
                <a:endParaRPr lang="en-US" altLang="zh-CN" sz="2000" dirty="0">
                  <a:solidFill>
                    <a:srgbClr val="C00000"/>
                  </a:solidFill>
                </a:endParaRPr>
              </a:p>
            </p:txBody>
          </p:sp>
        </mc:Choice>
        <mc:Fallback xmlns="">
          <p:sp>
            <p:nvSpPr>
              <p:cNvPr id="40" name="文本框 39">
                <a:extLst>
                  <a:ext uri="{FF2B5EF4-FFF2-40B4-BE49-F238E27FC236}">
                    <a16:creationId xmlns:a16="http://schemas.microsoft.com/office/drawing/2014/main" id="{A3B5BE2F-68EB-461A-ADA8-802586989507}"/>
                  </a:ext>
                </a:extLst>
              </p:cNvPr>
              <p:cNvSpPr txBox="1">
                <a:spLocks noRot="1" noChangeAspect="1" noMove="1" noResize="1" noEditPoints="1" noAdjustHandles="1" noChangeArrowheads="1" noChangeShapeType="1" noTextEdit="1"/>
              </p:cNvSpPr>
              <p:nvPr/>
            </p:nvSpPr>
            <p:spPr>
              <a:xfrm>
                <a:off x="695324" y="6032553"/>
                <a:ext cx="8301822" cy="428835"/>
              </a:xfrm>
              <a:prstGeom prst="rect">
                <a:avLst/>
              </a:prstGeom>
              <a:blipFill>
                <a:blip r:embed="rId9"/>
                <a:stretch>
                  <a:fillRect l="-734" t="-1429"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EBDB9D8-6F82-4C14-99BE-D1D09375CDF4}"/>
                  </a:ext>
                </a:extLst>
              </p:cNvPr>
              <p:cNvSpPr txBox="1"/>
              <p:nvPr/>
            </p:nvSpPr>
            <p:spPr>
              <a:xfrm>
                <a:off x="6932050" y="4538685"/>
                <a:ext cx="5756147" cy="1369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200" i="1" smtClean="0">
                              <a:solidFill>
                                <a:schemeClr val="tx1"/>
                              </a:solidFill>
                              <a:latin typeface="Cambria Math" panose="02040503050406030204" pitchFamily="18" charset="0"/>
                            </a:rPr>
                          </m:ctrlPr>
                        </m:sSupPr>
                        <m:e>
                          <m:r>
                            <a:rPr lang="en-US" altLang="zh-CN" sz="2200" b="1" i="1" smtClean="0">
                              <a:solidFill>
                                <a:schemeClr val="tx1"/>
                              </a:solidFill>
                              <a:latin typeface="Cambria Math" panose="02040503050406030204" pitchFamily="18" charset="0"/>
                            </a:rPr>
                            <m:t>𝑴</m:t>
                          </m:r>
                        </m:e>
                        <m:sup>
                          <m:r>
                            <a:rPr lang="en-US" altLang="zh-CN" sz="2200" b="0" i="1" smtClean="0">
                              <a:solidFill>
                                <a:schemeClr val="tx1"/>
                              </a:solidFill>
                              <a:latin typeface="Cambria Math" panose="02040503050406030204" pitchFamily="18" charset="0"/>
                            </a:rPr>
                            <m:t>𝑛</m:t>
                          </m:r>
                          <m:r>
                            <a:rPr lang="en-US" altLang="zh-CN" sz="2200" b="0" i="1" smtClean="0">
                              <a:solidFill>
                                <a:schemeClr val="tx1"/>
                              </a:solidFill>
                              <a:latin typeface="Cambria Math" panose="02040503050406030204" pitchFamily="18" charset="0"/>
                            </a:rPr>
                            <m:t>, </m:t>
                          </m:r>
                          <m:r>
                            <a:rPr lang="en-US" altLang="zh-CN" sz="2200" b="0" i="1" smtClean="0">
                              <a:solidFill>
                                <a:schemeClr val="tx1"/>
                              </a:solidFill>
                              <a:latin typeface="Cambria Math" panose="02040503050406030204" pitchFamily="18" charset="0"/>
                            </a:rPr>
                            <m:t>𝑝</m:t>
                          </m:r>
                          <m:r>
                            <a:rPr lang="en-US" altLang="zh-CN" sz="2200" b="0" i="1" smtClean="0">
                              <a:solidFill>
                                <a:schemeClr val="tx1"/>
                              </a:solidFill>
                              <a:latin typeface="Cambria Math" panose="02040503050406030204" pitchFamily="18" charset="0"/>
                            </a:rPr>
                            <m:t>,</m:t>
                          </m:r>
                          <m:r>
                            <a:rPr lang="zh-CN" altLang="en-US" sz="2200" b="0" i="1" smtClean="0">
                              <a:solidFill>
                                <a:schemeClr val="tx1"/>
                              </a:solidFill>
                              <a:latin typeface="Cambria Math" panose="02040503050406030204" pitchFamily="18" charset="0"/>
                            </a:rPr>
                            <m:t>𝜎</m:t>
                          </m:r>
                        </m:sup>
                      </m:sSup>
                      <m:r>
                        <a:rPr lang="en-US" altLang="zh-CN" sz="2200" b="0" i="1" smtClean="0">
                          <a:solidFill>
                            <a:schemeClr val="tx1"/>
                          </a:solidFill>
                          <a:latin typeface="Cambria Math" panose="02040503050406030204" pitchFamily="18" charset="0"/>
                        </a:rPr>
                        <m:t>=</m:t>
                      </m:r>
                      <m:sSup>
                        <m:sSupPr>
                          <m:ctrlPr>
                            <a:rPr lang="en-US" altLang="zh-CN" sz="2200" b="0" i="1" smtClean="0">
                              <a:solidFill>
                                <a:schemeClr val="tx1"/>
                              </a:solidFill>
                              <a:latin typeface="Cambria Math" panose="02040503050406030204" pitchFamily="18" charset="0"/>
                            </a:rPr>
                          </m:ctrlPr>
                        </m:sSupPr>
                        <m:e>
                          <m:d>
                            <m:dPr>
                              <m:ctrlPr>
                                <a:rPr lang="en-US" altLang="zh-CN" sz="2200" i="1">
                                  <a:latin typeface="Cambria Math" panose="02040503050406030204" pitchFamily="18" charset="0"/>
                                </a:rPr>
                              </m:ctrlPr>
                            </m:dPr>
                            <m:e>
                              <m:nary>
                                <m:naryPr>
                                  <m:chr m:val="∬"/>
                                  <m:limLoc m:val="undOvr"/>
                                  <m:subHide m:val="on"/>
                                  <m:supHide m:val="on"/>
                                  <m:ctrlPr>
                                    <a:rPr lang="en-US" altLang="zh-CN" sz="2200" i="1">
                                      <a:latin typeface="Cambria Math" panose="02040503050406030204" pitchFamily="18" charset="0"/>
                                    </a:rPr>
                                  </m:ctrlPr>
                                </m:naryPr>
                                <m:sub/>
                                <m:sup/>
                                <m:e>
                                  <m:sSup>
                                    <m:sSupPr>
                                      <m:ctrlPr>
                                        <a:rPr lang="en-US" altLang="zh-CN" sz="2200" i="1">
                                          <a:latin typeface="Cambria Math" panose="02040503050406030204" pitchFamily="18" charset="0"/>
                                        </a:rPr>
                                      </m:ctrlPr>
                                    </m:sSupPr>
                                    <m:e>
                                      <m:d>
                                        <m:dPr>
                                          <m:begChr m:val="|"/>
                                          <m:endChr m:val="|"/>
                                          <m:ctrlPr>
                                            <a:rPr lang="en-US" altLang="zh-CN" sz="2200" i="1">
                                              <a:latin typeface="Cambria Math" panose="02040503050406030204" pitchFamily="18" charset="0"/>
                                            </a:rPr>
                                          </m:ctrlPr>
                                        </m:dPr>
                                        <m:e>
                                          <m:sSup>
                                            <m:sSupPr>
                                              <m:ctrlPr>
                                                <a:rPr lang="en-US" altLang="zh-CN" sz="2200" i="1">
                                                  <a:latin typeface="Cambria Math" panose="02040503050406030204" pitchFamily="18" charset="0"/>
                                                </a:rPr>
                                              </m:ctrlPr>
                                            </m:sSupPr>
                                            <m:e>
                                              <m:r>
                                                <m:rPr>
                                                  <m:sty m:val="p"/>
                                                </m:rPr>
                                                <a:rPr lang="en-US" altLang="zh-CN" sz="2200" i="1">
                                                  <a:latin typeface="Cambria Math" panose="02040503050406030204" pitchFamily="18" charset="0"/>
                                                  <a:ea typeface="Cambria Math" panose="02040503050406030204" pitchFamily="18" charset="0"/>
                                                </a:rPr>
                                                <m:t>∇</m:t>
                                              </m:r>
                                            </m:e>
                                            <m:sup>
                                              <m:r>
                                                <a:rPr lang="en-US" altLang="zh-CN" sz="2200" i="1">
                                                  <a:latin typeface="Cambria Math" panose="02040503050406030204" pitchFamily="18" charset="0"/>
                                                </a:rPr>
                                                <m:t>𝑛</m:t>
                                              </m:r>
                                            </m:sup>
                                          </m:sSup>
                                          <m:sSup>
                                            <m:sSupPr>
                                              <m:ctrlPr>
                                                <a:rPr lang="en-US" altLang="zh-CN" sz="2200" i="1">
                                                  <a:latin typeface="Cambria Math" panose="02040503050406030204" pitchFamily="18" charset="0"/>
                                                </a:rPr>
                                              </m:ctrlPr>
                                            </m:sSupPr>
                                            <m:e>
                                              <m:r>
                                                <a:rPr lang="en-US" altLang="zh-CN" sz="2200" b="1" i="1">
                                                  <a:latin typeface="Cambria Math" panose="02040503050406030204" pitchFamily="18" charset="0"/>
                                                </a:rPr>
                                                <m:t>𝒇</m:t>
                                              </m:r>
                                            </m:e>
                                            <m:sup>
                                              <m:r>
                                                <a:rPr lang="zh-CN" altLang="en-US" sz="2200" i="1">
                                                  <a:latin typeface="Cambria Math" panose="02040503050406030204" pitchFamily="18" charset="0"/>
                                                </a:rPr>
                                                <m:t>𝜎</m:t>
                                              </m:r>
                                            </m:sup>
                                          </m:sSup>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m:t>
                                          </m:r>
                                        </m:e>
                                      </m:d>
                                    </m:e>
                                    <m:sup>
                                      <m:r>
                                        <a:rPr lang="en-US" altLang="zh-CN" sz="2200" i="1">
                                          <a:latin typeface="Cambria Math" panose="02040503050406030204" pitchFamily="18" charset="0"/>
                                        </a:rPr>
                                        <m:t>𝑝</m:t>
                                      </m:r>
                                    </m:sup>
                                  </m:sSup>
                                  <m:r>
                                    <a:rPr lang="en-US" altLang="zh-CN" sz="2200" i="1">
                                      <a:latin typeface="Cambria Math" panose="02040503050406030204" pitchFamily="18" charset="0"/>
                                    </a:rPr>
                                    <m:t>𝑑𝑥</m:t>
                                  </m:r>
                                </m:e>
                              </m:nary>
                            </m:e>
                          </m:d>
                        </m:e>
                        <m:sup>
                          <m:f>
                            <m:fPr>
                              <m:ctrlPr>
                                <a:rPr lang="en-US" altLang="zh-CN" sz="2200" b="0" i="1" smtClean="0">
                                  <a:solidFill>
                                    <a:schemeClr val="tx1"/>
                                  </a:solidFill>
                                  <a:latin typeface="Cambria Math" panose="02040503050406030204" pitchFamily="18" charset="0"/>
                                </a:rPr>
                              </m:ctrlPr>
                            </m:fPr>
                            <m:num>
                              <m:r>
                                <a:rPr lang="en-US" altLang="zh-CN" sz="2200" b="0" i="1" smtClean="0">
                                  <a:solidFill>
                                    <a:schemeClr val="tx1"/>
                                  </a:solidFill>
                                  <a:latin typeface="Cambria Math" panose="02040503050406030204" pitchFamily="18" charset="0"/>
                                </a:rPr>
                                <m:t>1</m:t>
                              </m:r>
                            </m:num>
                            <m:den>
                              <m:r>
                                <a:rPr lang="en-US" altLang="zh-CN" sz="2200" b="0" i="1" smtClean="0">
                                  <a:solidFill>
                                    <a:schemeClr val="tx1"/>
                                  </a:solidFill>
                                  <a:latin typeface="Cambria Math" panose="02040503050406030204" pitchFamily="18" charset="0"/>
                                </a:rPr>
                                <m:t>𝑝</m:t>
                              </m:r>
                            </m:den>
                          </m:f>
                        </m:sup>
                      </m:sSup>
                    </m:oMath>
                  </m:oMathPara>
                </a14:m>
                <a:endParaRPr lang="zh-CN" altLang="en-US" sz="2200" dirty="0"/>
              </a:p>
            </p:txBody>
          </p:sp>
        </mc:Choice>
        <mc:Fallback xmlns="">
          <p:sp>
            <p:nvSpPr>
              <p:cNvPr id="41" name="文本框 40">
                <a:extLst>
                  <a:ext uri="{FF2B5EF4-FFF2-40B4-BE49-F238E27FC236}">
                    <a16:creationId xmlns:a16="http://schemas.microsoft.com/office/drawing/2014/main" id="{9EBDB9D8-6F82-4C14-99BE-D1D09375CDF4}"/>
                  </a:ext>
                </a:extLst>
              </p:cNvPr>
              <p:cNvSpPr txBox="1">
                <a:spLocks noRot="1" noChangeAspect="1" noMove="1" noResize="1" noEditPoints="1" noAdjustHandles="1" noChangeArrowheads="1" noChangeShapeType="1" noTextEdit="1"/>
              </p:cNvSpPr>
              <p:nvPr/>
            </p:nvSpPr>
            <p:spPr>
              <a:xfrm>
                <a:off x="6932050" y="4538685"/>
                <a:ext cx="5756147" cy="1369093"/>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31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联合低级统计量与场景语义</a:t>
            </a:r>
            <a:endParaRPr lang="en-CA" altLang="zh-CN" sz="2800" b="1" dirty="0">
              <a:solidFill>
                <a:srgbClr val="C00000"/>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12FD497-64C0-4236-B0D2-369AA77217AF}"/>
              </a:ext>
            </a:extLst>
          </p:cNvPr>
          <p:cNvSpPr>
            <a:spLocks noGrp="1"/>
          </p:cNvSpPr>
          <p:nvPr>
            <p:ph type="sldNum" sz="quarter" idx="12"/>
          </p:nvPr>
        </p:nvSpPr>
        <p:spPr/>
        <p:txBody>
          <a:bodyPr/>
          <a:lstStyle/>
          <a:p>
            <a:fld id="{51D91E7F-84B6-4064-9D4E-CC7D244BCA04}" type="slidenum">
              <a:rPr lang="zh-CN" altLang="en-US" smtClean="0"/>
              <a:t>17</a:t>
            </a:fld>
            <a:endParaRPr lang="zh-CN" altLang="en-US"/>
          </a:p>
        </p:txBody>
      </p:sp>
      <p:pic>
        <p:nvPicPr>
          <p:cNvPr id="22" name="图片 21">
            <a:extLst>
              <a:ext uri="{FF2B5EF4-FFF2-40B4-BE49-F238E27FC236}">
                <a16:creationId xmlns:a16="http://schemas.microsoft.com/office/drawing/2014/main" id="{56BD80A9-C3CE-4422-B94C-192D2307BE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93" t="3686" r="50958"/>
          <a:stretch/>
        </p:blipFill>
        <p:spPr>
          <a:xfrm>
            <a:off x="477134" y="1071668"/>
            <a:ext cx="2889422" cy="2357331"/>
          </a:xfrm>
          <a:prstGeom prst="rect">
            <a:avLst/>
          </a:prstGeom>
        </p:spPr>
      </p:pic>
      <p:pic>
        <p:nvPicPr>
          <p:cNvPr id="23" name="图片 22">
            <a:extLst>
              <a:ext uri="{FF2B5EF4-FFF2-40B4-BE49-F238E27FC236}">
                <a16:creationId xmlns:a16="http://schemas.microsoft.com/office/drawing/2014/main" id="{76C553AB-7DD1-4285-927D-979AD77FB3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944" t="3747" r="3917"/>
          <a:stretch/>
        </p:blipFill>
        <p:spPr>
          <a:xfrm>
            <a:off x="520234" y="3982169"/>
            <a:ext cx="2941249" cy="2331044"/>
          </a:xfrm>
          <a:prstGeom prst="rect">
            <a:avLst/>
          </a:prstGeom>
        </p:spPr>
      </p:pic>
      <p:cxnSp>
        <p:nvCxnSpPr>
          <p:cNvPr id="24" name="直接连接符 23">
            <a:extLst>
              <a:ext uri="{FF2B5EF4-FFF2-40B4-BE49-F238E27FC236}">
                <a16:creationId xmlns:a16="http://schemas.microsoft.com/office/drawing/2014/main" id="{F3EBECDD-B73F-41B1-8C83-ACBB6911D9AB}"/>
              </a:ext>
            </a:extLst>
          </p:cNvPr>
          <p:cNvCxnSpPr>
            <a:cxnSpLocks/>
          </p:cNvCxnSpPr>
          <p:nvPr/>
        </p:nvCxnSpPr>
        <p:spPr>
          <a:xfrm>
            <a:off x="3809999" y="979515"/>
            <a:ext cx="0" cy="55251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1488A8A-F14C-42A6-948E-EDC05C320F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8516" y="2250333"/>
            <a:ext cx="7753909" cy="3835117"/>
          </a:xfrm>
          <a:prstGeom prst="rect">
            <a:avLst/>
          </a:prstGeom>
        </p:spPr>
      </p:pic>
      <mc:AlternateContent xmlns:mc="http://schemas.openxmlformats.org/markup-compatibility/2006" xmlns:a14="http://schemas.microsoft.com/office/drawing/2010/main">
        <mc:Choice Requires="a14">
          <p:sp>
            <p:nvSpPr>
              <p:cNvPr id="31" name="TextBox 1074">
                <a:extLst>
                  <a:ext uri="{FF2B5EF4-FFF2-40B4-BE49-F238E27FC236}">
                    <a16:creationId xmlns:a16="http://schemas.microsoft.com/office/drawing/2014/main" id="{60DA05BC-6146-46C0-9DC9-89C1CCF4C30F}"/>
                  </a:ext>
                </a:extLst>
              </p:cNvPr>
              <p:cNvSpPr txBox="1"/>
              <p:nvPr/>
            </p:nvSpPr>
            <p:spPr>
              <a:xfrm>
                <a:off x="520235" y="3397394"/>
                <a:ext cx="3107844" cy="584775"/>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图</a:t>
                </a:r>
                <a:r>
                  <a:rPr lang="en-US" altLang="zh-CN" sz="1600" b="1" dirty="0">
                    <a:solidFill>
                      <a:srgbClr val="0070C0"/>
                    </a:solidFill>
                    <a:latin typeface="Century Gothic" panose="020B0502020202020204" pitchFamily="34" charset="0"/>
                    <a:cs typeface="Arial" panose="020B0604020202020204" pitchFamily="34" charset="0"/>
                  </a:rPr>
                  <a:t>1 </a:t>
                </a:r>
                <a:r>
                  <a:rPr lang="zh-CN" altLang="en-US" sz="1600" dirty="0">
                    <a:latin typeface="Century Gothic" panose="020B0502020202020204" pitchFamily="34" charset="0"/>
                    <a:cs typeface="Arial" panose="020B0604020202020204" pitchFamily="34" charset="0"/>
                  </a:rPr>
                  <a:t>经过正确色彩恒常校正后的图像低级统计量</a:t>
                </a:r>
                <a14:m>
                  <m:oMath xmlns:m="http://schemas.openxmlformats.org/officeDocument/2006/math">
                    <m:r>
                      <a:rPr lang="en-US" altLang="zh-CN" sz="1600" b="1" i="1" smtClean="0">
                        <a:latin typeface="Cambria Math" panose="02040503050406030204" pitchFamily="18" charset="0"/>
                        <a:cs typeface="Arial" panose="020B0604020202020204" pitchFamily="34" charset="0"/>
                      </a:rPr>
                      <m:t>𝑴</m:t>
                    </m:r>
                  </m:oMath>
                </a14:m>
                <a:r>
                  <a:rPr lang="zh-CN" altLang="en-US" sz="1600" dirty="0">
                    <a:latin typeface="Century Gothic" panose="020B0502020202020204" pitchFamily="34" charset="0"/>
                    <a:cs typeface="Arial" panose="020B0604020202020204" pitchFamily="34" charset="0"/>
                  </a:rPr>
                  <a:t>的</a:t>
                </a:r>
                <a:r>
                  <a:rPr lang="en-US" altLang="zh-CN" sz="1600" i="1" dirty="0">
                    <a:latin typeface="Times New Roman" panose="02020603050405020304" pitchFamily="18" charset="0"/>
                    <a:cs typeface="Times New Roman" panose="02020603050405020304" pitchFamily="18" charset="0"/>
                  </a:rPr>
                  <a:t>rg</a:t>
                </a:r>
                <a:r>
                  <a:rPr lang="zh-CN" altLang="en-US" sz="1600" dirty="0">
                    <a:latin typeface="Century Gothic" panose="020B0502020202020204" pitchFamily="34" charset="0"/>
                    <a:cs typeface="Arial" panose="020B0604020202020204" pitchFamily="34" charset="0"/>
                  </a:rPr>
                  <a:t>色度分布</a:t>
                </a:r>
                <a:endParaRPr lang="en-US" sz="1600" dirty="0">
                  <a:latin typeface="Century Gothic" panose="020B0502020202020204" pitchFamily="34" charset="0"/>
                  <a:cs typeface="Arial" panose="020B0604020202020204" pitchFamily="34" charset="0"/>
                </a:endParaRPr>
              </a:p>
            </p:txBody>
          </p:sp>
        </mc:Choice>
        <mc:Fallback xmlns="">
          <p:sp>
            <p:nvSpPr>
              <p:cNvPr id="31" name="TextBox 1074">
                <a:extLst>
                  <a:ext uri="{FF2B5EF4-FFF2-40B4-BE49-F238E27FC236}">
                    <a16:creationId xmlns:a16="http://schemas.microsoft.com/office/drawing/2014/main" id="{60DA05BC-6146-46C0-9DC9-89C1CCF4C30F}"/>
                  </a:ext>
                </a:extLst>
              </p:cNvPr>
              <p:cNvSpPr txBox="1">
                <a:spLocks noRot="1" noChangeAspect="1" noMove="1" noResize="1" noEditPoints="1" noAdjustHandles="1" noChangeArrowheads="1" noChangeShapeType="1" noTextEdit="1"/>
              </p:cNvSpPr>
              <p:nvPr/>
            </p:nvSpPr>
            <p:spPr>
              <a:xfrm>
                <a:off x="520235" y="3397394"/>
                <a:ext cx="3107844" cy="584775"/>
              </a:xfrm>
              <a:prstGeom prst="rect">
                <a:avLst/>
              </a:prstGeom>
              <a:blipFill>
                <a:blip r:embed="rId6"/>
                <a:stretch>
                  <a:fillRect t="-4167" b="-12500"/>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7FA59EEF-1470-47B0-8103-E91BAAAEDB12}"/>
              </a:ext>
            </a:extLst>
          </p:cNvPr>
          <p:cNvSpPr/>
          <p:nvPr/>
        </p:nvSpPr>
        <p:spPr>
          <a:xfrm>
            <a:off x="4133693" y="1019606"/>
            <a:ext cx="7581170" cy="1022005"/>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1074">
            <a:extLst>
              <a:ext uri="{FF2B5EF4-FFF2-40B4-BE49-F238E27FC236}">
                <a16:creationId xmlns:a16="http://schemas.microsoft.com/office/drawing/2014/main" id="{C7A24C12-1064-4DC4-9A8A-ACF3B2E826C4}"/>
              </a:ext>
            </a:extLst>
          </p:cNvPr>
          <p:cNvSpPr txBox="1"/>
          <p:nvPr/>
        </p:nvSpPr>
        <p:spPr>
          <a:xfrm>
            <a:off x="147911" y="6307895"/>
            <a:ext cx="3381533"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图</a:t>
            </a:r>
            <a:r>
              <a:rPr lang="en-US" altLang="zh-CN" sz="1600" b="1" dirty="0">
                <a:solidFill>
                  <a:srgbClr val="0070C0"/>
                </a:solidFill>
                <a:latin typeface="Century Gothic" panose="020B0502020202020204" pitchFamily="34" charset="0"/>
                <a:cs typeface="Arial" panose="020B0604020202020204" pitchFamily="34" charset="0"/>
              </a:rPr>
              <a:t>2 </a:t>
            </a:r>
            <a:r>
              <a:rPr lang="zh-CN" altLang="en-US" sz="1600" dirty="0">
                <a:latin typeface="Century Gothic" panose="020B0502020202020204" pitchFamily="34" charset="0"/>
                <a:cs typeface="Arial" panose="020B0604020202020204" pitchFamily="34" charset="0"/>
              </a:rPr>
              <a:t>图像光源</a:t>
            </a:r>
            <a:r>
              <a:rPr lang="en-US" altLang="zh-CN" sz="1600" i="1" dirty="0">
                <a:latin typeface="Times New Roman" panose="02020603050405020304" pitchFamily="18" charset="0"/>
                <a:cs typeface="Times New Roman" panose="02020603050405020304" pitchFamily="18" charset="0"/>
              </a:rPr>
              <a:t>rg</a:t>
            </a:r>
            <a:r>
              <a:rPr lang="zh-CN" altLang="en-US" sz="1600" dirty="0">
                <a:latin typeface="Century Gothic" panose="020B0502020202020204" pitchFamily="34" charset="0"/>
                <a:cs typeface="Arial" panose="020B0604020202020204" pitchFamily="34" charset="0"/>
              </a:rPr>
              <a:t>色度分布</a:t>
            </a:r>
            <a:endParaRPr lang="en-US" altLang="zh-CN" sz="1600" dirty="0">
              <a:latin typeface="Century Gothic" panose="020B0502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E741F22-4545-432D-9841-6F0F5E4A9256}"/>
                  </a:ext>
                </a:extLst>
              </p:cNvPr>
              <p:cNvSpPr txBox="1"/>
              <p:nvPr/>
            </p:nvSpPr>
            <p:spPr>
              <a:xfrm>
                <a:off x="3443197" y="1299775"/>
                <a:ext cx="5469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r>
                            <a:rPr lang="en-US" altLang="zh-CN" sz="2400" i="1">
                              <a:latin typeface="Cambria Math" panose="02040503050406030204" pitchFamily="18" charset="0"/>
                            </a:rPr>
                            <m:t>1</m:t>
                          </m:r>
                        </m:e>
                      </m:d>
                      <m:r>
                        <a:rPr lang="en-US" altLang="zh-CN" sz="2400" b="1" i="1" smtClean="0">
                          <a:latin typeface="Cambria Math" panose="02040503050406030204" pitchFamily="18" charset="0"/>
                        </a:rPr>
                        <m:t>   </m:t>
                      </m:r>
                      <m:r>
                        <a:rPr lang="en-US" altLang="zh-CN" sz="2400" b="1" i="1" smtClean="0">
                          <a:solidFill>
                            <a:schemeClr val="tx1"/>
                          </a:solidFill>
                          <a:latin typeface="Cambria Math" panose="02040503050406030204" pitchFamily="18" charset="0"/>
                        </a:rPr>
                        <m:t>𝑬</m:t>
                      </m:r>
                      <m:r>
                        <a:rPr lang="en-US" altLang="zh-CN" sz="2400" b="0" i="1" smtClean="0">
                          <a:solidFill>
                            <a:schemeClr val="tx1"/>
                          </a:solidFill>
                          <a:latin typeface="Cambria Math" panose="02040503050406030204" pitchFamily="18" charset="0"/>
                        </a:rPr>
                        <m:t>= </m:t>
                      </m:r>
                      <m:f>
                        <m:fPr>
                          <m:type m:val="lin"/>
                          <m:ctrlPr>
                            <a:rPr lang="en-US" altLang="zh-CN" sz="2400" b="0" i="1" smtClean="0">
                              <a:solidFill>
                                <a:schemeClr val="tx1"/>
                              </a:solidFill>
                              <a:latin typeface="Cambria Math" panose="02040503050406030204" pitchFamily="18" charset="0"/>
                            </a:rPr>
                          </m:ctrlPr>
                        </m:fPr>
                        <m:num>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𝑴</m:t>
                              </m:r>
                            </m:e>
                            <m:sub>
                              <m:r>
                                <m:rPr>
                                  <m:sty m:val="p"/>
                                </m:rPr>
                                <a:rPr lang="en-US" altLang="zh-CN" sz="2400" i="0">
                                  <a:latin typeface="Cambria Math" panose="02040503050406030204" pitchFamily="18" charset="0"/>
                                </a:rPr>
                                <m:t>color</m:t>
                              </m:r>
                              <m:r>
                                <a:rPr lang="en-US" altLang="zh-CN" sz="2400" i="0" smtClean="0">
                                  <a:latin typeface="Cambria Math" panose="02040503050406030204" pitchFamily="18" charset="0"/>
                                </a:rPr>
                                <m:t>−</m:t>
                              </m:r>
                              <m:r>
                                <m:rPr>
                                  <m:sty m:val="p"/>
                                </m:rPr>
                                <a:rPr lang="en-US" altLang="zh-CN" sz="2400" i="0">
                                  <a:latin typeface="Cambria Math" panose="02040503050406030204" pitchFamily="18" charset="0"/>
                                </a:rPr>
                                <m:t>b</m:t>
                              </m:r>
                              <m:r>
                                <m:rPr>
                                  <m:sty m:val="p"/>
                                </m:rPr>
                                <a:rPr lang="en-US" altLang="zh-CN" sz="2400" b="0" i="0" smtClean="0">
                                  <a:latin typeface="Cambria Math" panose="02040503050406030204" pitchFamily="18" charset="0"/>
                                </a:rPr>
                                <m:t>ia</m:t>
                              </m:r>
                              <m:r>
                                <m:rPr>
                                  <m:sty m:val="p"/>
                                </m:rPr>
                                <a:rPr lang="en-US" altLang="zh-CN" sz="2400" i="0">
                                  <a:latin typeface="Cambria Math" panose="02040503050406030204" pitchFamily="18" charset="0"/>
                                </a:rPr>
                                <m:t>sed</m:t>
                              </m:r>
                            </m:sub>
                          </m:sSub>
                        </m:num>
                        <m:den>
                          <m:r>
                            <a:rPr lang="en-US" altLang="zh-CN" sz="2400" b="1" i="1">
                              <a:latin typeface="Cambria Math" panose="02040503050406030204" pitchFamily="18" charset="0"/>
                            </a:rPr>
                            <m:t>𝑴</m:t>
                          </m:r>
                        </m:den>
                      </m:f>
                    </m:oMath>
                  </m:oMathPara>
                </a14:m>
                <a:endParaRPr lang="zh-CN" altLang="en-US" sz="2400" dirty="0">
                  <a:solidFill>
                    <a:schemeClr val="tx1"/>
                  </a:solidFill>
                </a:endParaRPr>
              </a:p>
            </p:txBody>
          </p:sp>
        </mc:Choice>
        <mc:Fallback xmlns="">
          <p:sp>
            <p:nvSpPr>
              <p:cNvPr id="34" name="文本框 33">
                <a:extLst>
                  <a:ext uri="{FF2B5EF4-FFF2-40B4-BE49-F238E27FC236}">
                    <a16:creationId xmlns:a16="http://schemas.microsoft.com/office/drawing/2014/main" id="{2E741F22-4545-432D-9841-6F0F5E4A9256}"/>
                  </a:ext>
                </a:extLst>
              </p:cNvPr>
              <p:cNvSpPr txBox="1">
                <a:spLocks noRot="1" noChangeAspect="1" noMove="1" noResize="1" noEditPoints="1" noAdjustHandles="1" noChangeArrowheads="1" noChangeShapeType="1" noTextEdit="1"/>
              </p:cNvSpPr>
              <p:nvPr/>
            </p:nvSpPr>
            <p:spPr>
              <a:xfrm>
                <a:off x="3443197" y="1299775"/>
                <a:ext cx="5469771" cy="461665"/>
              </a:xfrm>
              <a:prstGeom prst="rect">
                <a:avLst/>
              </a:prstGeom>
              <a:blipFill>
                <a:blip r:embed="rId7"/>
                <a:stretch>
                  <a:fillRect t="-122368" b="-193421"/>
                </a:stretch>
              </a:blipFill>
            </p:spPr>
            <p:txBody>
              <a:bodyPr/>
              <a:lstStyle/>
              <a:p>
                <a:r>
                  <a:rPr lang="zh-CN" altLang="en-US">
                    <a:noFill/>
                  </a:rPr>
                  <a:t> </a:t>
                </a:r>
              </a:p>
            </p:txBody>
          </p:sp>
        </mc:Fallback>
      </mc:AlternateContent>
      <p:sp>
        <p:nvSpPr>
          <p:cNvPr id="36" name="Right Arrow 7">
            <a:extLst>
              <a:ext uri="{FF2B5EF4-FFF2-40B4-BE49-F238E27FC236}">
                <a16:creationId xmlns:a16="http://schemas.microsoft.com/office/drawing/2014/main" id="{DECB66CD-894D-4C68-869E-4D5C092AA254}"/>
              </a:ext>
            </a:extLst>
          </p:cNvPr>
          <p:cNvSpPr/>
          <p:nvPr/>
        </p:nvSpPr>
        <p:spPr>
          <a:xfrm>
            <a:off x="8174888" y="1351768"/>
            <a:ext cx="824329" cy="3695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E2DF1A2-2FE4-4389-82E5-DFFDA4575761}"/>
                  </a:ext>
                </a:extLst>
              </p:cNvPr>
              <p:cNvSpPr txBox="1"/>
              <p:nvPr/>
            </p:nvSpPr>
            <p:spPr>
              <a:xfrm>
                <a:off x="9095224" y="1299775"/>
                <a:ext cx="3310135" cy="462884"/>
              </a:xfrm>
              <a:prstGeom prst="rect">
                <a:avLst/>
              </a:prstGeom>
              <a:noFill/>
            </p:spPr>
            <p:txBody>
              <a:bodyPr wrap="square">
                <a:spAutoFit/>
              </a:bodyPr>
              <a:lstStyle/>
              <a:p>
                <a:r>
                  <a:rPr lang="zh-CN" altLang="en-US" sz="2400" dirty="0">
                    <a:solidFill>
                      <a:schemeClr val="tx1"/>
                    </a:solidFill>
                  </a:rPr>
                  <a:t>如何准确</a:t>
                </a:r>
                <a14:m>
                  <m:oMath xmlns:m="http://schemas.openxmlformats.org/officeDocument/2006/math">
                    <m:r>
                      <a:rPr lang="zh-CN" altLang="en-US" sz="2400" b="0" i="1">
                        <a:latin typeface="Cambria Math" panose="02040503050406030204" pitchFamily="18" charset="0"/>
                      </a:rPr>
                      <m:t>计算</m:t>
                    </m:r>
                    <m:r>
                      <a:rPr lang="en-US" altLang="zh-CN" sz="2400" b="1" i="1" smtClean="0">
                        <a:solidFill>
                          <a:schemeClr val="tx1"/>
                        </a:solidFill>
                        <a:latin typeface="Cambria Math" panose="02040503050406030204" pitchFamily="18" charset="0"/>
                      </a:rPr>
                      <m:t>𝑴</m:t>
                    </m:r>
                    <m:r>
                      <a:rPr lang="zh-CN" altLang="en-US" sz="2400" b="1" i="1">
                        <a:latin typeface="Cambria Math" panose="02040503050406030204" pitchFamily="18" charset="0"/>
                      </a:rPr>
                      <m:t>？</m:t>
                    </m:r>
                  </m:oMath>
                </a14:m>
                <a:endParaRPr lang="zh-CN" altLang="en-US" sz="2400" b="1" dirty="0"/>
              </a:p>
            </p:txBody>
          </p:sp>
        </mc:Choice>
        <mc:Fallback xmlns="">
          <p:sp>
            <p:nvSpPr>
              <p:cNvPr id="39" name="文本框 38">
                <a:extLst>
                  <a:ext uri="{FF2B5EF4-FFF2-40B4-BE49-F238E27FC236}">
                    <a16:creationId xmlns:a16="http://schemas.microsoft.com/office/drawing/2014/main" id="{2E2DF1A2-2FE4-4389-82E5-DFFDA4575761}"/>
                  </a:ext>
                </a:extLst>
              </p:cNvPr>
              <p:cNvSpPr txBox="1">
                <a:spLocks noRot="1" noChangeAspect="1" noMove="1" noResize="1" noEditPoints="1" noAdjustHandles="1" noChangeArrowheads="1" noChangeShapeType="1" noTextEdit="1"/>
              </p:cNvSpPr>
              <p:nvPr/>
            </p:nvSpPr>
            <p:spPr>
              <a:xfrm>
                <a:off x="9095224" y="1299775"/>
                <a:ext cx="3310135" cy="462884"/>
              </a:xfrm>
              <a:prstGeom prst="rect">
                <a:avLst/>
              </a:prstGeom>
              <a:blipFill>
                <a:blip r:embed="rId8"/>
                <a:stretch>
                  <a:fillRect l="-2947"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1074">
                <a:extLst>
                  <a:ext uri="{FF2B5EF4-FFF2-40B4-BE49-F238E27FC236}">
                    <a16:creationId xmlns:a16="http://schemas.microsoft.com/office/drawing/2014/main" id="{CE61157F-DEFC-4BC3-9B77-5699B4D90371}"/>
                  </a:ext>
                </a:extLst>
              </p:cNvPr>
              <p:cNvSpPr txBox="1"/>
              <p:nvPr/>
            </p:nvSpPr>
            <p:spPr>
              <a:xfrm>
                <a:off x="5777749" y="6231781"/>
                <a:ext cx="4794277"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图</a:t>
                </a:r>
                <a:r>
                  <a:rPr lang="en-US" altLang="zh-CN" sz="1600" b="1" dirty="0">
                    <a:solidFill>
                      <a:srgbClr val="0070C0"/>
                    </a:solidFill>
                    <a:latin typeface="Century Gothic" panose="020B0502020202020204" pitchFamily="34" charset="0"/>
                    <a:cs typeface="Arial" panose="020B0604020202020204" pitchFamily="34" charset="0"/>
                  </a:rPr>
                  <a:t>3 </a:t>
                </a:r>
                <a:r>
                  <a:rPr lang="zh-CN" altLang="en-US" sz="1600" dirty="0">
                    <a:latin typeface="Century Gothic" panose="020B0502020202020204" pitchFamily="34" charset="0"/>
                    <a:cs typeface="Arial" panose="020B0604020202020204" pitchFamily="34" charset="0"/>
                  </a:rPr>
                  <a:t>不同场景下图像低级统计量</a:t>
                </a:r>
                <a14:m>
                  <m:oMath xmlns:m="http://schemas.openxmlformats.org/officeDocument/2006/math">
                    <m:r>
                      <a:rPr lang="en-US" altLang="zh-CN" sz="1600" b="1" i="1" smtClean="0">
                        <a:latin typeface="Cambria Math" panose="02040503050406030204" pitchFamily="18" charset="0"/>
                        <a:cs typeface="Arial" panose="020B0604020202020204" pitchFamily="34" charset="0"/>
                      </a:rPr>
                      <m:t>𝑴</m:t>
                    </m:r>
                  </m:oMath>
                </a14:m>
                <a:r>
                  <a:rPr lang="zh-CN" altLang="en-US" sz="1600" dirty="0">
                    <a:latin typeface="Century Gothic" panose="020B0502020202020204" pitchFamily="34" charset="0"/>
                    <a:cs typeface="Arial" panose="020B0604020202020204" pitchFamily="34" charset="0"/>
                  </a:rPr>
                  <a:t>的</a:t>
                </a:r>
                <a:r>
                  <a:rPr lang="en-US" altLang="zh-CN" sz="1600" i="1" dirty="0">
                    <a:latin typeface="Times New Roman" panose="02020603050405020304" pitchFamily="18" charset="0"/>
                    <a:cs typeface="Times New Roman" panose="02020603050405020304" pitchFamily="18" charset="0"/>
                  </a:rPr>
                  <a:t>rg</a:t>
                </a:r>
                <a:r>
                  <a:rPr lang="zh-CN" altLang="en-US" sz="1600" dirty="0">
                    <a:latin typeface="Century Gothic" panose="020B0502020202020204" pitchFamily="34" charset="0"/>
                    <a:cs typeface="Arial" panose="020B0604020202020204" pitchFamily="34" charset="0"/>
                  </a:rPr>
                  <a:t>色度分布</a:t>
                </a:r>
                <a:endParaRPr lang="en-US" altLang="zh-CN" sz="1600" dirty="0">
                  <a:latin typeface="Century Gothic" panose="020B0502020202020204" pitchFamily="34" charset="0"/>
                  <a:cs typeface="Arial" panose="020B0604020202020204" pitchFamily="34" charset="0"/>
                </a:endParaRPr>
              </a:p>
            </p:txBody>
          </p:sp>
        </mc:Choice>
        <mc:Fallback xmlns="">
          <p:sp>
            <p:nvSpPr>
              <p:cNvPr id="40" name="TextBox 1074">
                <a:extLst>
                  <a:ext uri="{FF2B5EF4-FFF2-40B4-BE49-F238E27FC236}">
                    <a16:creationId xmlns:a16="http://schemas.microsoft.com/office/drawing/2014/main" id="{CE61157F-DEFC-4BC3-9B77-5699B4D90371}"/>
                  </a:ext>
                </a:extLst>
              </p:cNvPr>
              <p:cNvSpPr txBox="1">
                <a:spLocks noRot="1" noChangeAspect="1" noMove="1" noResize="1" noEditPoints="1" noAdjustHandles="1" noChangeArrowheads="1" noChangeShapeType="1" noTextEdit="1"/>
              </p:cNvSpPr>
              <p:nvPr/>
            </p:nvSpPr>
            <p:spPr>
              <a:xfrm>
                <a:off x="5777749" y="6231781"/>
                <a:ext cx="4794277" cy="338554"/>
              </a:xfrm>
              <a:prstGeom prst="rect">
                <a:avLst/>
              </a:prstGeom>
              <a:blipFill>
                <a:blip r:embed="rId9"/>
                <a:stretch>
                  <a:fillRect t="-7143"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839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954107"/>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联合低级统计量与场景语义</a:t>
            </a:r>
            <a:endParaRPr lang="en-CA" altLang="zh-CN" sz="2800" b="1" dirty="0">
              <a:solidFill>
                <a:srgbClr val="C00000"/>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246734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提取场景语义</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18</a:t>
            </a:fld>
            <a:endParaRPr lang="zh-CN" altLang="en-US" dirty="0"/>
          </a:p>
        </p:txBody>
      </p:sp>
      <p:pic>
        <p:nvPicPr>
          <p:cNvPr id="6" name="图片 5">
            <a:extLst>
              <a:ext uri="{FF2B5EF4-FFF2-40B4-BE49-F238E27FC236}">
                <a16:creationId xmlns:a16="http://schemas.microsoft.com/office/drawing/2014/main" id="{583C2BA5-4C80-4259-ACD1-7172D1A84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151" y="1811068"/>
            <a:ext cx="6682457" cy="365370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9441EF5-9C61-4FE7-B852-66B74EBB1310}"/>
                  </a:ext>
                </a:extLst>
              </p:cNvPr>
              <p:cNvSpPr txBox="1"/>
              <p:nvPr/>
            </p:nvSpPr>
            <p:spPr>
              <a:xfrm>
                <a:off x="695324" y="5914239"/>
                <a:ext cx="6801284" cy="84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(1)  </m:t>
                          </m:r>
                          <m:r>
                            <a:rPr lang="en-US" altLang="zh-CN" sz="2100" b="0" i="1" smtClean="0">
                              <a:latin typeface="Cambria Math" panose="02040503050406030204" pitchFamily="18" charset="0"/>
                            </a:rPr>
                            <m:t>𝑃𝑀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nary>
                        <m:naryPr>
                          <m:chr m:val="∬"/>
                          <m:limLoc m:val="undOvr"/>
                          <m:subHide m:val="on"/>
                          <m:supHide m:val="on"/>
                          <m:ctrlPr>
                            <a:rPr lang="en-US" altLang="zh-CN" sz="2100" b="0" i="1" smtClean="0">
                              <a:latin typeface="Cambria Math" panose="02040503050406030204" pitchFamily="18" charset="0"/>
                            </a:rPr>
                          </m:ctrlPr>
                        </m:naryPr>
                        <m:sub/>
                        <m:sup/>
                        <m:e>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𝑥</m:t>
                              </m:r>
                            </m:e>
                            <m:sup>
                              <m:r>
                                <a:rPr lang="en-US" altLang="zh-CN" sz="2100" b="0" i="1" smtClean="0">
                                  <a:latin typeface="Cambria Math" panose="02040503050406030204" pitchFamily="18" charset="0"/>
                                </a:rPr>
                                <m:t>𝑟</m:t>
                              </m:r>
                            </m:sup>
                          </m:sSup>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𝑦</m:t>
                              </m:r>
                            </m:e>
                            <m:sup>
                              <m:r>
                                <a:rPr lang="en-US" altLang="zh-CN" sz="2100" b="0" i="1" smtClean="0">
                                  <a:latin typeface="Cambria Math" panose="02040503050406030204" pitchFamily="18" charset="0"/>
                                </a:rPr>
                                <m:t>𝑡</m:t>
                              </m:r>
                            </m:sup>
                          </m:sSup>
                          <m:sSup>
                            <m:sSupPr>
                              <m:ctrlPr>
                                <a:rPr lang="en-US" altLang="zh-CN" sz="2100" b="0" i="1" smtClean="0">
                                  <a:latin typeface="Cambria Math" panose="02040503050406030204" pitchFamily="18" charset="0"/>
                                </a:rPr>
                              </m:ctrlPr>
                            </m:sSupPr>
                            <m:e>
                              <m:d>
                                <m:dPr>
                                  <m:begChr m:val="["/>
                                  <m:endChr m:val="]"/>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𝑓</m:t>
                                      </m:r>
                                    </m:e>
                                    <m:sub>
                                      <m:r>
                                        <a:rPr lang="en-US" altLang="zh-CN" sz="2100" b="0" i="1" smtClean="0">
                                          <a:latin typeface="Cambria Math" panose="02040503050406030204" pitchFamily="18" charset="0"/>
                                        </a:rPr>
                                        <m:t>𝑅</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e>
                                  </m:d>
                                </m:e>
                              </m:d>
                            </m:e>
                            <m:sup>
                              <m:r>
                                <a:rPr lang="en-US" altLang="zh-CN" sz="2100" b="0" i="1" smtClean="0">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𝐺</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e>
                                  </m:d>
                                </m:e>
                              </m:d>
                            </m:e>
                            <m:sup>
                              <m:r>
                                <a:rPr lang="en-US" altLang="zh-CN" sz="2100" b="0" i="1" smtClean="0">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𝑓</m:t>
                                      </m:r>
                                    </m:e>
                                    <m:sub>
                                      <m:r>
                                        <a:rPr lang="en-US" altLang="zh-CN" sz="2100" b="0" i="1" smtClean="0">
                                          <a:latin typeface="Cambria Math" panose="02040503050406030204" pitchFamily="18" charset="0"/>
                                        </a:rPr>
                                        <m:t>𝐵</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e>
                                  </m:d>
                                </m:e>
                              </m:d>
                            </m:e>
                            <m:sup>
                              <m:r>
                                <a:rPr lang="en-US" altLang="zh-CN" sz="2100" b="0" i="1" smtClean="0">
                                  <a:latin typeface="Cambria Math" panose="02040503050406030204" pitchFamily="18" charset="0"/>
                                </a:rPr>
                                <m:t>𝑑</m:t>
                              </m:r>
                            </m:sup>
                          </m:sSup>
                          <m:r>
                            <a:rPr lang="en-US" altLang="zh-CN" sz="2100" b="0" i="1" smtClean="0">
                              <a:latin typeface="Cambria Math" panose="02040503050406030204" pitchFamily="18" charset="0"/>
                            </a:rPr>
                            <m:t>𝑑𝑥𝑑𝑦</m:t>
                          </m:r>
                        </m:e>
                      </m:nary>
                    </m:oMath>
                  </m:oMathPara>
                </a14:m>
                <a:endParaRPr lang="zh-CN" altLang="en-US" sz="2100" dirty="0"/>
              </a:p>
            </p:txBody>
          </p:sp>
        </mc:Choice>
        <mc:Fallback xmlns="">
          <p:sp>
            <p:nvSpPr>
              <p:cNvPr id="7" name="文本框 6">
                <a:extLst>
                  <a:ext uri="{FF2B5EF4-FFF2-40B4-BE49-F238E27FC236}">
                    <a16:creationId xmlns:a16="http://schemas.microsoft.com/office/drawing/2014/main" id="{C9441EF5-9C61-4FE7-B852-66B74EBB1310}"/>
                  </a:ext>
                </a:extLst>
              </p:cNvPr>
              <p:cNvSpPr txBox="1">
                <a:spLocks noRot="1" noChangeAspect="1" noMove="1" noResize="1" noEditPoints="1" noAdjustHandles="1" noChangeArrowheads="1" noChangeShapeType="1" noTextEdit="1"/>
              </p:cNvSpPr>
              <p:nvPr/>
            </p:nvSpPr>
            <p:spPr>
              <a:xfrm>
                <a:off x="695324" y="5914239"/>
                <a:ext cx="6801284" cy="847604"/>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73218ED7-4446-41E3-AB26-D72AB9711FE8}"/>
              </a:ext>
            </a:extLst>
          </p:cNvPr>
          <p:cNvSpPr txBox="1"/>
          <p:nvPr/>
        </p:nvSpPr>
        <p:spPr>
          <a:xfrm>
            <a:off x="8537728" y="4720438"/>
            <a:ext cx="3420591" cy="896143"/>
          </a:xfrm>
          <a:prstGeom prst="rect">
            <a:avLst/>
          </a:prstGeom>
          <a:noFill/>
        </p:spPr>
        <p:txBody>
          <a:bodyPr wrap="square" rtlCol="0">
            <a:spAutoFit/>
          </a:bodyPr>
          <a:lstStyle/>
          <a:p>
            <a:pPr algn="just">
              <a:lnSpc>
                <a:spcPct val="130000"/>
              </a:lnSpc>
            </a:pPr>
            <a:r>
              <a:rPr lang="zh-CN" altLang="en-US" sz="2400" b="1" dirty="0">
                <a:solidFill>
                  <a:srgbClr val="C00000"/>
                </a:solidFill>
              </a:rPr>
              <a:t>思考：</a:t>
            </a:r>
            <a:endParaRPr lang="en-US" altLang="zh-CN" sz="2400" b="1" dirty="0">
              <a:solidFill>
                <a:srgbClr val="C00000"/>
              </a:solidFill>
            </a:endParaRPr>
          </a:p>
          <a:p>
            <a:pPr algn="just">
              <a:lnSpc>
                <a:spcPct val="130000"/>
              </a:lnSpc>
            </a:pPr>
            <a:r>
              <a:rPr lang="zh-CN" altLang="en-US" dirty="0">
                <a:solidFill>
                  <a:srgbClr val="C00000"/>
                </a:solidFill>
              </a:rPr>
              <a:t>构建光源无关的局部色彩描述子</a:t>
            </a:r>
          </a:p>
        </p:txBody>
      </p:sp>
      <p:sp>
        <p:nvSpPr>
          <p:cNvPr id="12" name="文本框 11">
            <a:extLst>
              <a:ext uri="{FF2B5EF4-FFF2-40B4-BE49-F238E27FC236}">
                <a16:creationId xmlns:a16="http://schemas.microsoft.com/office/drawing/2014/main" id="{782823FD-427F-4D56-93B3-3ECD40F69823}"/>
              </a:ext>
            </a:extLst>
          </p:cNvPr>
          <p:cNvSpPr txBox="1"/>
          <p:nvPr/>
        </p:nvSpPr>
        <p:spPr>
          <a:xfrm>
            <a:off x="8541056" y="1811068"/>
            <a:ext cx="3165366" cy="1906035"/>
          </a:xfrm>
          <a:prstGeom prst="rect">
            <a:avLst/>
          </a:prstGeom>
          <a:noFill/>
        </p:spPr>
        <p:txBody>
          <a:bodyPr wrap="square" rtlCol="0">
            <a:spAutoFit/>
          </a:bodyPr>
          <a:lstStyle/>
          <a:p>
            <a:pPr algn="just">
              <a:lnSpc>
                <a:spcPct val="125000"/>
              </a:lnSpc>
            </a:pPr>
            <a:r>
              <a:rPr lang="zh-CN" altLang="en-US" sz="2400" b="1" dirty="0"/>
              <a:t>面临问题</a:t>
            </a:r>
            <a:r>
              <a:rPr lang="zh-CN" altLang="en-US" sz="2400" dirty="0"/>
              <a:t>：</a:t>
            </a:r>
            <a:endParaRPr lang="en-US" altLang="zh-CN" sz="2400" dirty="0"/>
          </a:p>
          <a:p>
            <a:pPr algn="just">
              <a:lnSpc>
                <a:spcPct val="125000"/>
              </a:lnSpc>
            </a:pPr>
            <a:r>
              <a:rPr lang="zh-CN" altLang="en-US" dirty="0"/>
              <a:t>在跨传感器色彩恒常任务中，局部色彩特征易受到传感器特定的光源干扰，导致最终提取到的场景语义鲁棒性降低。</a:t>
            </a:r>
          </a:p>
        </p:txBody>
      </p:sp>
      <p:cxnSp>
        <p:nvCxnSpPr>
          <p:cNvPr id="13" name="直接连接符 12">
            <a:extLst>
              <a:ext uri="{FF2B5EF4-FFF2-40B4-BE49-F238E27FC236}">
                <a16:creationId xmlns:a16="http://schemas.microsoft.com/office/drawing/2014/main" id="{AED2B8E8-295E-45AE-A56B-755FB73A9A7F}"/>
              </a:ext>
            </a:extLst>
          </p:cNvPr>
          <p:cNvCxnSpPr>
            <a:cxnSpLocks/>
          </p:cNvCxnSpPr>
          <p:nvPr/>
        </p:nvCxnSpPr>
        <p:spPr>
          <a:xfrm>
            <a:off x="8152874" y="1811068"/>
            <a:ext cx="0" cy="459437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Right Arrow 7">
            <a:extLst>
              <a:ext uri="{FF2B5EF4-FFF2-40B4-BE49-F238E27FC236}">
                <a16:creationId xmlns:a16="http://schemas.microsoft.com/office/drawing/2014/main" id="{2C084495-D960-4265-9308-AD0096153645}"/>
              </a:ext>
            </a:extLst>
          </p:cNvPr>
          <p:cNvSpPr/>
          <p:nvPr/>
        </p:nvSpPr>
        <p:spPr>
          <a:xfrm rot="5400000">
            <a:off x="9555906" y="4093232"/>
            <a:ext cx="896145" cy="251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TextBox 1074">
            <a:extLst>
              <a:ext uri="{FF2B5EF4-FFF2-40B4-BE49-F238E27FC236}">
                <a16:creationId xmlns:a16="http://schemas.microsoft.com/office/drawing/2014/main" id="{EF79D870-AB2F-42A1-9A91-C0D51D0C7035}"/>
              </a:ext>
            </a:extLst>
          </p:cNvPr>
          <p:cNvSpPr txBox="1"/>
          <p:nvPr/>
        </p:nvSpPr>
        <p:spPr>
          <a:xfrm>
            <a:off x="1854722" y="5616581"/>
            <a:ext cx="4794277"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图</a:t>
            </a:r>
            <a:r>
              <a:rPr lang="en-US" altLang="zh-CN" sz="1600" b="1" dirty="0">
                <a:solidFill>
                  <a:srgbClr val="0070C0"/>
                </a:solidFill>
                <a:latin typeface="Century Gothic" panose="020B0502020202020204" pitchFamily="34" charset="0"/>
                <a:cs typeface="Arial" panose="020B0604020202020204" pitchFamily="34" charset="0"/>
              </a:rPr>
              <a:t>1 </a:t>
            </a:r>
            <a:r>
              <a:rPr lang="zh-CN" altLang="en-US" sz="1600" dirty="0">
                <a:latin typeface="Century Gothic" panose="020B0502020202020204" pitchFamily="34" charset="0"/>
                <a:cs typeface="Arial" panose="020B0604020202020204" pitchFamily="34" charset="0"/>
              </a:rPr>
              <a:t>场景语义提取流程图</a:t>
            </a:r>
            <a:endParaRPr lang="en-US" altLang="zh-CN" sz="1600" dirty="0">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67050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联合低级统计量与场景语义</a:t>
            </a:r>
            <a:endParaRPr lang="en-CA"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929555"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3. </a:t>
              </a:r>
              <a:r>
                <a:rPr lang="zh-CN" altLang="en-US" sz="2400" b="1" dirty="0">
                  <a:solidFill>
                    <a:prstClr val="white"/>
                  </a:solidFill>
                  <a:latin typeface="Verdana" panose="020B0604030504040204"/>
                  <a:ea typeface="微软雅黑" panose="020B0503020204020204" pitchFamily="34" charset="-122"/>
                </a:rPr>
                <a:t>构建光源无关的局部色彩描述子</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19</a:t>
            </a:fld>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ABB533A-FEB4-456F-B8A7-CFDBED94FEFA}"/>
                  </a:ext>
                </a:extLst>
              </p:cNvPr>
              <p:cNvSpPr txBox="1"/>
              <p:nvPr/>
            </p:nvSpPr>
            <p:spPr>
              <a:xfrm>
                <a:off x="695324" y="1657697"/>
                <a:ext cx="6801284" cy="84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(1)  </m:t>
                          </m:r>
                          <m:r>
                            <a:rPr lang="en-US" altLang="zh-CN" sz="2100" b="0" i="1" smtClean="0">
                              <a:latin typeface="Cambria Math" panose="02040503050406030204" pitchFamily="18" charset="0"/>
                            </a:rPr>
                            <m:t>𝑃𝑀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nary>
                        <m:naryPr>
                          <m:chr m:val="∬"/>
                          <m:limLoc m:val="undOvr"/>
                          <m:subHide m:val="on"/>
                          <m:supHide m:val="on"/>
                          <m:ctrlPr>
                            <a:rPr lang="en-US" altLang="zh-CN" sz="2100" b="0" i="1" smtClean="0">
                              <a:latin typeface="Cambria Math" panose="02040503050406030204" pitchFamily="18" charset="0"/>
                            </a:rPr>
                          </m:ctrlPr>
                        </m:naryPr>
                        <m:sub/>
                        <m:sup/>
                        <m:e>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𝑥</m:t>
                              </m:r>
                            </m:e>
                            <m:sup>
                              <m:r>
                                <a:rPr lang="en-US" altLang="zh-CN" sz="2100" b="0" i="1" smtClean="0">
                                  <a:latin typeface="Cambria Math" panose="02040503050406030204" pitchFamily="18" charset="0"/>
                                </a:rPr>
                                <m:t>𝑟</m:t>
                              </m:r>
                            </m:sup>
                          </m:sSup>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𝑦</m:t>
                              </m:r>
                            </m:e>
                            <m:sup>
                              <m:r>
                                <a:rPr lang="en-US" altLang="zh-CN" sz="2100" b="0" i="1" smtClean="0">
                                  <a:latin typeface="Cambria Math" panose="02040503050406030204" pitchFamily="18" charset="0"/>
                                </a:rPr>
                                <m:t>𝑡</m:t>
                              </m:r>
                            </m:sup>
                          </m:sSup>
                          <m:sSup>
                            <m:sSupPr>
                              <m:ctrlPr>
                                <a:rPr lang="en-US" altLang="zh-CN" sz="2100" b="0" i="1" smtClean="0">
                                  <a:latin typeface="Cambria Math" panose="02040503050406030204" pitchFamily="18" charset="0"/>
                                </a:rPr>
                              </m:ctrlPr>
                            </m:sSupPr>
                            <m:e>
                              <m:d>
                                <m:dPr>
                                  <m:begChr m:val="["/>
                                  <m:endChr m:val="]"/>
                                  <m:ctrlPr>
                                    <a:rPr lang="en-US" altLang="zh-CN" sz="2100" b="0" i="1" smtClean="0">
                                      <a:latin typeface="Cambria Math" panose="02040503050406030204" pitchFamily="18" charset="0"/>
                                    </a:rPr>
                                  </m:ctrlPr>
                                </m:dPr>
                                <m:e>
                                  <m:sSub>
                                    <m:sSubPr>
                                      <m:ctrlPr>
                                        <a:rPr lang="en-US" altLang="zh-CN" sz="2100" b="0" i="1" smtClean="0">
                                          <a:solidFill>
                                            <a:srgbClr val="0070C0"/>
                                          </a:solidFill>
                                          <a:latin typeface="Cambria Math" panose="02040503050406030204" pitchFamily="18" charset="0"/>
                                        </a:rPr>
                                      </m:ctrlPr>
                                    </m:sSubPr>
                                    <m:e>
                                      <m:r>
                                        <a:rPr lang="en-US" altLang="zh-CN" sz="2100" b="0" i="1" smtClean="0">
                                          <a:solidFill>
                                            <a:srgbClr val="0070C0"/>
                                          </a:solidFill>
                                          <a:latin typeface="Cambria Math" panose="02040503050406030204" pitchFamily="18" charset="0"/>
                                        </a:rPr>
                                        <m:t>𝑓</m:t>
                                      </m:r>
                                    </m:e>
                                    <m:sub>
                                      <m:r>
                                        <a:rPr lang="en-US" altLang="zh-CN" sz="2100" b="0" i="1" smtClean="0">
                                          <a:solidFill>
                                            <a:srgbClr val="0070C0"/>
                                          </a:solidFill>
                                          <a:latin typeface="Cambria Math" panose="02040503050406030204" pitchFamily="18" charset="0"/>
                                        </a:rPr>
                                        <m:t>𝑅</m:t>
                                      </m:r>
                                    </m:sub>
                                  </m:sSub>
                                  <m:d>
                                    <m:dPr>
                                      <m:ctrlPr>
                                        <a:rPr lang="en-US" altLang="zh-CN" sz="2100" b="0" i="1" smtClean="0">
                                          <a:solidFill>
                                            <a:srgbClr val="0070C0"/>
                                          </a:solidFill>
                                          <a:latin typeface="Cambria Math" panose="02040503050406030204" pitchFamily="18" charset="0"/>
                                        </a:rPr>
                                      </m:ctrlPr>
                                    </m:dPr>
                                    <m:e>
                                      <m:r>
                                        <a:rPr lang="en-US" altLang="zh-CN" sz="2100" b="0" i="1" smtClean="0">
                                          <a:solidFill>
                                            <a:srgbClr val="0070C0"/>
                                          </a:solidFill>
                                          <a:latin typeface="Cambria Math" panose="02040503050406030204" pitchFamily="18" charset="0"/>
                                        </a:rPr>
                                        <m:t>𝑥</m:t>
                                      </m:r>
                                      <m:r>
                                        <a:rPr lang="en-US" altLang="zh-CN" sz="2100" b="0" i="1" smtClean="0">
                                          <a:solidFill>
                                            <a:srgbClr val="0070C0"/>
                                          </a:solidFill>
                                          <a:latin typeface="Cambria Math" panose="02040503050406030204" pitchFamily="18" charset="0"/>
                                        </a:rPr>
                                        <m:t>,</m:t>
                                      </m:r>
                                      <m:r>
                                        <a:rPr lang="en-US" altLang="zh-CN" sz="2100" b="0" i="1" smtClean="0">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smtClean="0">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𝑓</m:t>
                                      </m:r>
                                    </m:e>
                                    <m:sub>
                                      <m:r>
                                        <a:rPr lang="en-US" altLang="zh-CN" sz="2100" b="0" i="1" smtClean="0">
                                          <a:solidFill>
                                            <a:srgbClr val="0070C0"/>
                                          </a:solidFill>
                                          <a:latin typeface="Cambria Math" panose="02040503050406030204" pitchFamily="18" charset="0"/>
                                        </a:rPr>
                                        <m:t>𝐺</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smtClean="0">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𝑓</m:t>
                                      </m:r>
                                    </m:e>
                                    <m:sub>
                                      <m:r>
                                        <a:rPr lang="en-US" altLang="zh-CN" sz="2100" b="0" i="1" smtClean="0">
                                          <a:solidFill>
                                            <a:srgbClr val="0070C0"/>
                                          </a:solidFill>
                                          <a:latin typeface="Cambria Math" panose="02040503050406030204" pitchFamily="18" charset="0"/>
                                        </a:rPr>
                                        <m:t>𝐵</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𝑑</m:t>
                              </m:r>
                            </m:sup>
                          </m:sSup>
                          <m:r>
                            <a:rPr lang="en-US" altLang="zh-CN" sz="2100" b="0" i="1" smtClean="0">
                              <a:latin typeface="Cambria Math" panose="02040503050406030204" pitchFamily="18" charset="0"/>
                            </a:rPr>
                            <m:t>𝑑𝑥𝑑𝑦</m:t>
                          </m:r>
                        </m:e>
                      </m:nary>
                    </m:oMath>
                  </m:oMathPara>
                </a14:m>
                <a:endParaRPr lang="zh-CN" altLang="en-US" sz="2100" dirty="0"/>
              </a:p>
            </p:txBody>
          </p:sp>
        </mc:Choice>
        <mc:Fallback xmlns="">
          <p:sp>
            <p:nvSpPr>
              <p:cNvPr id="17" name="文本框 16">
                <a:extLst>
                  <a:ext uri="{FF2B5EF4-FFF2-40B4-BE49-F238E27FC236}">
                    <a16:creationId xmlns:a16="http://schemas.microsoft.com/office/drawing/2014/main" id="{1ABB533A-FEB4-456F-B8A7-CFDBED94FEFA}"/>
                  </a:ext>
                </a:extLst>
              </p:cNvPr>
              <p:cNvSpPr txBox="1">
                <a:spLocks noRot="1" noChangeAspect="1" noMove="1" noResize="1" noEditPoints="1" noAdjustHandles="1" noChangeArrowheads="1" noChangeShapeType="1" noTextEdit="1"/>
              </p:cNvSpPr>
              <p:nvPr/>
            </p:nvSpPr>
            <p:spPr>
              <a:xfrm>
                <a:off x="695324" y="1657697"/>
                <a:ext cx="6801284" cy="8476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3C1DE67-B1EE-42D0-B433-90F141C9AF6A}"/>
                  </a:ext>
                </a:extLst>
              </p:cNvPr>
              <p:cNvSpPr txBox="1"/>
              <p:nvPr/>
            </p:nvSpPr>
            <p:spPr>
              <a:xfrm>
                <a:off x="640630" y="2833341"/>
                <a:ext cx="7839646" cy="84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(2)  </m:t>
                          </m:r>
                          <m:r>
                            <a:rPr lang="en-US" altLang="zh-CN" sz="2100" b="0" i="1" smtClean="0">
                              <a:latin typeface="Cambria Math" panose="02040503050406030204" pitchFamily="18" charset="0"/>
                            </a:rPr>
                            <m:t>𝑃𝑀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nary>
                        <m:naryPr>
                          <m:chr m:val="∬"/>
                          <m:limLoc m:val="undOvr"/>
                          <m:subHide m:val="on"/>
                          <m:supHide m:val="on"/>
                          <m:ctrlPr>
                            <a:rPr lang="en-US" altLang="zh-CN" sz="2100" b="0" i="1" smtClean="0">
                              <a:latin typeface="Cambria Math" panose="02040503050406030204" pitchFamily="18" charset="0"/>
                            </a:rPr>
                          </m:ctrlPr>
                        </m:naryPr>
                        <m:sub/>
                        <m:sup/>
                        <m:e>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𝑥</m:t>
                              </m:r>
                            </m:e>
                            <m:sup>
                              <m:r>
                                <a:rPr lang="en-US" altLang="zh-CN" sz="2100" b="0" i="1" smtClean="0">
                                  <a:latin typeface="Cambria Math" panose="02040503050406030204" pitchFamily="18" charset="0"/>
                                </a:rPr>
                                <m:t>𝑟</m:t>
                              </m:r>
                            </m:sup>
                          </m:sSup>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𝑦</m:t>
                              </m:r>
                            </m:e>
                            <m:sup>
                              <m:r>
                                <a:rPr lang="en-US" altLang="zh-CN" sz="2100" b="0" i="1" smtClean="0">
                                  <a:latin typeface="Cambria Math" panose="02040503050406030204" pitchFamily="18" charset="0"/>
                                </a:rPr>
                                <m:t>𝑡</m:t>
                              </m:r>
                            </m:sup>
                          </m:sSup>
                          <m:sSup>
                            <m:sSupPr>
                              <m:ctrlPr>
                                <a:rPr lang="en-US" altLang="zh-CN" sz="2100" b="0" i="1" smtClean="0">
                                  <a:latin typeface="Cambria Math" panose="02040503050406030204" pitchFamily="18" charset="0"/>
                                </a:rPr>
                              </m:ctrlPr>
                            </m:sSupPr>
                            <m:e>
                              <m:d>
                                <m:dPr>
                                  <m:begChr m:val="["/>
                                  <m:endChr m:val="]"/>
                                  <m:ctrlPr>
                                    <a:rPr lang="en-US" altLang="zh-CN" sz="2100" b="0" i="1" smtClean="0">
                                      <a:latin typeface="Cambria Math" panose="02040503050406030204" pitchFamily="18" charset="0"/>
                                    </a:rPr>
                                  </m:ctrlPr>
                                </m:dPr>
                                <m:e>
                                  <m:sSub>
                                    <m:sSubPr>
                                      <m:ctrlPr>
                                        <a:rPr lang="en-US" altLang="zh-CN" sz="2100" b="0" i="1" smtClean="0">
                                          <a:solidFill>
                                            <a:srgbClr val="0070C0"/>
                                          </a:solidFill>
                                          <a:latin typeface="Cambria Math" panose="02040503050406030204" pitchFamily="18" charset="0"/>
                                        </a:rPr>
                                      </m:ctrlPr>
                                    </m:sSubPr>
                                    <m:e>
                                      <m:sSub>
                                        <m:sSubPr>
                                          <m:ctrlPr>
                                            <a:rPr lang="en-US" altLang="zh-CN" sz="2100" b="0" i="1" smtClean="0">
                                              <a:solidFill>
                                                <a:srgbClr val="0070C0"/>
                                              </a:solidFill>
                                              <a:latin typeface="Cambria Math" panose="02040503050406030204" pitchFamily="18" charset="0"/>
                                            </a:rPr>
                                          </m:ctrlPr>
                                        </m:sSubPr>
                                        <m:e>
                                          <m:r>
                                            <a:rPr lang="en-US" altLang="zh-CN" sz="2100" b="0" i="1" smtClean="0">
                                              <a:solidFill>
                                                <a:srgbClr val="0070C0"/>
                                              </a:solidFill>
                                              <a:latin typeface="Cambria Math" panose="02040503050406030204" pitchFamily="18" charset="0"/>
                                            </a:rPr>
                                            <m:t>𝐸</m:t>
                                          </m:r>
                                        </m:e>
                                        <m:sub>
                                          <m:r>
                                            <a:rPr lang="en-US" altLang="zh-CN" sz="2100" b="0" i="1" smtClean="0">
                                              <a:solidFill>
                                                <a:srgbClr val="0070C0"/>
                                              </a:solidFill>
                                              <a:latin typeface="Cambria Math" panose="02040503050406030204" pitchFamily="18" charset="0"/>
                                            </a:rPr>
                                            <m:t>𝑅</m:t>
                                          </m:r>
                                        </m:sub>
                                      </m:sSub>
                                      <m:r>
                                        <a:rPr lang="en-US" altLang="zh-CN" sz="2100" b="0" i="1" smtClean="0">
                                          <a:solidFill>
                                            <a:srgbClr val="0070C0"/>
                                          </a:solidFill>
                                          <a:latin typeface="Cambria Math" panose="02040503050406030204" pitchFamily="18" charset="0"/>
                                        </a:rPr>
                                        <m:t>𝑆</m:t>
                                      </m:r>
                                    </m:e>
                                    <m:sub>
                                      <m:r>
                                        <a:rPr lang="en-US" altLang="zh-CN" sz="2100" b="0" i="1" smtClean="0">
                                          <a:solidFill>
                                            <a:srgbClr val="0070C0"/>
                                          </a:solidFill>
                                          <a:latin typeface="Cambria Math" panose="02040503050406030204" pitchFamily="18" charset="0"/>
                                        </a:rPr>
                                        <m:t>𝑅</m:t>
                                      </m:r>
                                    </m:sub>
                                  </m:sSub>
                                  <m:d>
                                    <m:dPr>
                                      <m:ctrlPr>
                                        <a:rPr lang="en-US" altLang="zh-CN" sz="2100" b="0" i="1" smtClean="0">
                                          <a:solidFill>
                                            <a:srgbClr val="0070C0"/>
                                          </a:solidFill>
                                          <a:latin typeface="Cambria Math" panose="02040503050406030204" pitchFamily="18" charset="0"/>
                                        </a:rPr>
                                      </m:ctrlPr>
                                    </m:dPr>
                                    <m:e>
                                      <m:r>
                                        <a:rPr lang="en-US" altLang="zh-CN" sz="2100" b="0" i="1" smtClean="0">
                                          <a:solidFill>
                                            <a:srgbClr val="0070C0"/>
                                          </a:solidFill>
                                          <a:latin typeface="Cambria Math" panose="02040503050406030204" pitchFamily="18" charset="0"/>
                                        </a:rPr>
                                        <m:t>𝑥</m:t>
                                      </m:r>
                                      <m:r>
                                        <a:rPr lang="en-US" altLang="zh-CN" sz="2100" b="0" i="1" smtClean="0">
                                          <a:solidFill>
                                            <a:srgbClr val="0070C0"/>
                                          </a:solidFill>
                                          <a:latin typeface="Cambria Math" panose="02040503050406030204" pitchFamily="18" charset="0"/>
                                        </a:rPr>
                                        <m:t>,</m:t>
                                      </m:r>
                                      <m:r>
                                        <a:rPr lang="en-US" altLang="zh-CN" sz="2100" b="0" i="1" smtClean="0">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smtClean="0">
                                          <a:solidFill>
                                            <a:srgbClr val="0070C0"/>
                                          </a:solidFill>
                                          <a:latin typeface="Cambria Math" panose="02040503050406030204" pitchFamily="18" charset="0"/>
                                        </a:rPr>
                                      </m:ctrlPr>
                                    </m:sSub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𝐸</m:t>
                                          </m:r>
                                        </m:e>
                                        <m:sub>
                                          <m:r>
                                            <a:rPr lang="en-US" altLang="zh-CN" sz="2100" b="0" i="1" smtClean="0">
                                              <a:solidFill>
                                                <a:srgbClr val="0070C0"/>
                                              </a:solidFill>
                                              <a:latin typeface="Cambria Math" panose="02040503050406030204" pitchFamily="18" charset="0"/>
                                            </a:rPr>
                                            <m:t>𝐺</m:t>
                                          </m:r>
                                        </m:sub>
                                      </m:sSub>
                                      <m:r>
                                        <a:rPr lang="en-US" altLang="zh-CN" sz="2100" b="0" i="1" smtClean="0">
                                          <a:solidFill>
                                            <a:srgbClr val="0070C0"/>
                                          </a:solidFill>
                                          <a:latin typeface="Cambria Math" panose="02040503050406030204" pitchFamily="18" charset="0"/>
                                        </a:rPr>
                                        <m:t>𝑆</m:t>
                                      </m:r>
                                    </m:e>
                                    <m:sub>
                                      <m:r>
                                        <a:rPr lang="en-US" altLang="zh-CN" sz="2100" b="0" i="1" smtClean="0">
                                          <a:solidFill>
                                            <a:srgbClr val="0070C0"/>
                                          </a:solidFill>
                                          <a:latin typeface="Cambria Math" panose="02040503050406030204" pitchFamily="18" charset="0"/>
                                        </a:rPr>
                                        <m:t>𝐺</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smtClean="0">
                                          <a:solidFill>
                                            <a:srgbClr val="0070C0"/>
                                          </a:solidFill>
                                          <a:latin typeface="Cambria Math" panose="02040503050406030204" pitchFamily="18" charset="0"/>
                                        </a:rPr>
                                      </m:ctrlPr>
                                    </m:sSub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𝐸</m:t>
                                          </m:r>
                                        </m:e>
                                        <m:sub>
                                          <m:r>
                                            <a:rPr lang="en-US" altLang="zh-CN" sz="2100" b="0" i="1" smtClean="0">
                                              <a:solidFill>
                                                <a:srgbClr val="0070C0"/>
                                              </a:solidFill>
                                              <a:latin typeface="Cambria Math" panose="02040503050406030204" pitchFamily="18" charset="0"/>
                                            </a:rPr>
                                            <m:t>𝐵</m:t>
                                          </m:r>
                                        </m:sub>
                                      </m:sSub>
                                      <m:r>
                                        <a:rPr lang="en-US" altLang="zh-CN" sz="2100" b="0" i="1" smtClean="0">
                                          <a:solidFill>
                                            <a:srgbClr val="0070C0"/>
                                          </a:solidFill>
                                          <a:latin typeface="Cambria Math" panose="02040503050406030204" pitchFamily="18" charset="0"/>
                                        </a:rPr>
                                        <m:t>𝑆</m:t>
                                      </m:r>
                                    </m:e>
                                    <m:sub>
                                      <m:r>
                                        <a:rPr lang="en-US" altLang="zh-CN" sz="2100" b="0" i="1" smtClean="0">
                                          <a:solidFill>
                                            <a:srgbClr val="0070C0"/>
                                          </a:solidFill>
                                          <a:latin typeface="Cambria Math" panose="02040503050406030204" pitchFamily="18" charset="0"/>
                                        </a:rPr>
                                        <m:t>𝐵</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𝑑</m:t>
                              </m:r>
                            </m:sup>
                          </m:sSup>
                          <m:r>
                            <a:rPr lang="en-US" altLang="zh-CN" sz="2100" b="0" i="1" smtClean="0">
                              <a:latin typeface="Cambria Math" panose="02040503050406030204" pitchFamily="18" charset="0"/>
                            </a:rPr>
                            <m:t>𝑑𝑥𝑑𝑦</m:t>
                          </m:r>
                        </m:e>
                      </m:nary>
                    </m:oMath>
                  </m:oMathPara>
                </a14:m>
                <a:endParaRPr lang="zh-CN" altLang="en-US" sz="2100" dirty="0"/>
              </a:p>
            </p:txBody>
          </p:sp>
        </mc:Choice>
        <mc:Fallback xmlns="">
          <p:sp>
            <p:nvSpPr>
              <p:cNvPr id="18" name="文本框 17">
                <a:extLst>
                  <a:ext uri="{FF2B5EF4-FFF2-40B4-BE49-F238E27FC236}">
                    <a16:creationId xmlns:a16="http://schemas.microsoft.com/office/drawing/2014/main" id="{C3C1DE67-B1EE-42D0-B433-90F141C9AF6A}"/>
                  </a:ext>
                </a:extLst>
              </p:cNvPr>
              <p:cNvSpPr txBox="1">
                <a:spLocks noRot="1" noChangeAspect="1" noMove="1" noResize="1" noEditPoints="1" noAdjustHandles="1" noChangeArrowheads="1" noChangeShapeType="1" noTextEdit="1"/>
              </p:cNvSpPr>
              <p:nvPr/>
            </p:nvSpPr>
            <p:spPr>
              <a:xfrm>
                <a:off x="640630" y="2833341"/>
                <a:ext cx="7839646" cy="847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2B65524-293B-439F-8842-AD478EABA141}"/>
                  </a:ext>
                </a:extLst>
              </p:cNvPr>
              <p:cNvSpPr txBox="1"/>
              <p:nvPr/>
            </p:nvSpPr>
            <p:spPr>
              <a:xfrm>
                <a:off x="695324" y="3945416"/>
                <a:ext cx="7784952" cy="84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(3)  </m:t>
                          </m:r>
                          <m:r>
                            <a:rPr lang="en-US" altLang="zh-CN" sz="2100" b="0" i="1" smtClean="0">
                              <a:latin typeface="Cambria Math" panose="02040503050406030204" pitchFamily="18" charset="0"/>
                            </a:rPr>
                            <m:t>𝐸𝑀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nary>
                        <m:naryPr>
                          <m:chr m:val="∬"/>
                          <m:limLoc m:val="undOvr"/>
                          <m:subHide m:val="on"/>
                          <m:supHide m:val="on"/>
                          <m:ctrlPr>
                            <a:rPr lang="en-US" altLang="zh-CN" sz="2100" b="0" i="1" smtClean="0">
                              <a:latin typeface="Cambria Math" panose="02040503050406030204" pitchFamily="18" charset="0"/>
                            </a:rPr>
                          </m:ctrlPr>
                        </m:naryPr>
                        <m:sub/>
                        <m:sup/>
                        <m:e>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𝑥</m:t>
                              </m:r>
                            </m:e>
                            <m:sup>
                              <m:r>
                                <a:rPr lang="en-US" altLang="zh-CN" sz="2100" b="0" i="1" smtClean="0">
                                  <a:latin typeface="Cambria Math" panose="02040503050406030204" pitchFamily="18" charset="0"/>
                                </a:rPr>
                                <m:t>𝑟</m:t>
                              </m:r>
                            </m:sup>
                          </m:sSup>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𝑦</m:t>
                              </m:r>
                            </m:e>
                            <m:sup>
                              <m:r>
                                <a:rPr lang="en-US" altLang="zh-CN" sz="2100" b="0" i="1" smtClean="0">
                                  <a:latin typeface="Cambria Math" panose="02040503050406030204" pitchFamily="18" charset="0"/>
                                </a:rPr>
                                <m:t>𝑡</m:t>
                              </m:r>
                            </m:sup>
                          </m:sSup>
                          <m:sSup>
                            <m:sSupPr>
                              <m:ctrlPr>
                                <a:rPr lang="en-US" altLang="zh-CN" sz="2100" b="0" i="1" smtClean="0">
                                  <a:latin typeface="Cambria Math" panose="02040503050406030204" pitchFamily="18" charset="0"/>
                                </a:rPr>
                              </m:ctrlPr>
                            </m:sSupPr>
                            <m:e>
                              <m:d>
                                <m:dPr>
                                  <m:begChr m:val="["/>
                                  <m:endChr m:val="]"/>
                                  <m:ctrlPr>
                                    <a:rPr lang="en-US" altLang="zh-CN" sz="2100" b="0" i="1" smtClean="0">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𝐸</m:t>
                                      </m:r>
                                    </m:e>
                                    <m:sub>
                                      <m:r>
                                        <a:rPr lang="en-US" altLang="zh-CN" sz="2100" i="1">
                                          <a:solidFill>
                                            <a:srgbClr val="0070C0"/>
                                          </a:solidFill>
                                          <a:latin typeface="Cambria Math" panose="02040503050406030204" pitchFamily="18" charset="0"/>
                                        </a:rPr>
                                        <m:t>𝑅</m:t>
                                      </m:r>
                                    </m:sub>
                                  </m:sSub>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𝑅</m:t>
                                      </m:r>
                                    </m:sub>
                                    <m:sup>
                                      <m:r>
                                        <a:rPr lang="en-US" altLang="zh-CN" sz="2100" i="1">
                                          <a:solidFill>
                                            <a:srgbClr val="0070C0"/>
                                          </a:solidFill>
                                          <a:latin typeface="Cambria Math" panose="02040503050406030204" pitchFamily="18" charset="0"/>
                                        </a:rPr>
                                        <m:t>∗</m:t>
                                      </m:r>
                                    </m:sup>
                                  </m:sSubSup>
                                  <m:d>
                                    <m:dPr>
                                      <m:ctrlPr>
                                        <a:rPr lang="en-US" altLang="zh-CN" sz="2100" b="0" i="1" smtClean="0">
                                          <a:solidFill>
                                            <a:srgbClr val="0070C0"/>
                                          </a:solidFill>
                                          <a:latin typeface="Cambria Math" panose="02040503050406030204" pitchFamily="18" charset="0"/>
                                        </a:rPr>
                                      </m:ctrlPr>
                                    </m:dPr>
                                    <m:e>
                                      <m:r>
                                        <a:rPr lang="en-US" altLang="zh-CN" sz="2100" b="0" i="1" smtClean="0">
                                          <a:solidFill>
                                            <a:srgbClr val="0070C0"/>
                                          </a:solidFill>
                                          <a:latin typeface="Cambria Math" panose="02040503050406030204" pitchFamily="18" charset="0"/>
                                        </a:rPr>
                                        <m:t>𝑥</m:t>
                                      </m:r>
                                      <m:r>
                                        <a:rPr lang="en-US" altLang="zh-CN" sz="2100" b="0" i="1" smtClean="0">
                                          <a:solidFill>
                                            <a:srgbClr val="0070C0"/>
                                          </a:solidFill>
                                          <a:latin typeface="Cambria Math" panose="02040503050406030204" pitchFamily="18" charset="0"/>
                                        </a:rPr>
                                        <m:t>,</m:t>
                                      </m:r>
                                      <m:r>
                                        <a:rPr lang="en-US" altLang="zh-CN" sz="2100" b="0" i="1" smtClean="0">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𝐸</m:t>
                                      </m:r>
                                    </m:e>
                                    <m:sub>
                                      <m:r>
                                        <a:rPr lang="en-US" altLang="zh-CN" sz="2100" b="0" i="1" smtClean="0">
                                          <a:solidFill>
                                            <a:srgbClr val="0070C0"/>
                                          </a:solidFill>
                                          <a:latin typeface="Cambria Math" panose="02040503050406030204" pitchFamily="18" charset="0"/>
                                        </a:rPr>
                                        <m:t>𝐺</m:t>
                                      </m:r>
                                    </m:sub>
                                  </m:sSub>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b="0" i="1" smtClean="0">
                                          <a:solidFill>
                                            <a:srgbClr val="0070C0"/>
                                          </a:solidFill>
                                          <a:latin typeface="Cambria Math" panose="02040503050406030204" pitchFamily="18" charset="0"/>
                                        </a:rPr>
                                        <m:t>𝐺</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𝐸</m:t>
                                      </m:r>
                                    </m:e>
                                    <m:sub>
                                      <m:r>
                                        <a:rPr lang="en-US" altLang="zh-CN" sz="2100" b="0" i="1" smtClean="0">
                                          <a:solidFill>
                                            <a:srgbClr val="0070C0"/>
                                          </a:solidFill>
                                          <a:latin typeface="Cambria Math" panose="02040503050406030204" pitchFamily="18" charset="0"/>
                                        </a:rPr>
                                        <m:t>𝐵</m:t>
                                      </m:r>
                                    </m:sub>
                                  </m:sSub>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b="0" i="1" smtClean="0">
                                          <a:solidFill>
                                            <a:srgbClr val="0070C0"/>
                                          </a:solidFill>
                                          <a:latin typeface="Cambria Math" panose="02040503050406030204" pitchFamily="18" charset="0"/>
                                        </a:rPr>
                                        <m:t>𝐵</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b="0" i="1" smtClean="0">
                                  <a:latin typeface="Cambria Math" panose="02040503050406030204" pitchFamily="18" charset="0"/>
                                </a:rPr>
                                <m:t>𝑑</m:t>
                              </m:r>
                            </m:sup>
                          </m:sSup>
                          <m:r>
                            <a:rPr lang="en-US" altLang="zh-CN" sz="2100" b="0" i="1" smtClean="0">
                              <a:latin typeface="Cambria Math" panose="02040503050406030204" pitchFamily="18" charset="0"/>
                            </a:rPr>
                            <m:t>𝑑𝑥𝑑𝑦</m:t>
                          </m:r>
                        </m:e>
                      </m:nary>
                    </m:oMath>
                  </m:oMathPara>
                </a14:m>
                <a:endParaRPr lang="zh-CN" altLang="en-US" sz="2100" dirty="0"/>
              </a:p>
            </p:txBody>
          </p:sp>
        </mc:Choice>
        <mc:Fallback xmlns="">
          <p:sp>
            <p:nvSpPr>
              <p:cNvPr id="25" name="文本框 24">
                <a:extLst>
                  <a:ext uri="{FF2B5EF4-FFF2-40B4-BE49-F238E27FC236}">
                    <a16:creationId xmlns:a16="http://schemas.microsoft.com/office/drawing/2014/main" id="{22B65524-293B-439F-8842-AD478EABA141}"/>
                  </a:ext>
                </a:extLst>
              </p:cNvPr>
              <p:cNvSpPr txBox="1">
                <a:spLocks noRot="1" noChangeAspect="1" noMove="1" noResize="1" noEditPoints="1" noAdjustHandles="1" noChangeArrowheads="1" noChangeShapeType="1" noTextEdit="1"/>
              </p:cNvSpPr>
              <p:nvPr/>
            </p:nvSpPr>
            <p:spPr>
              <a:xfrm>
                <a:off x="695324" y="3945416"/>
                <a:ext cx="7784952" cy="8476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1A44050-897D-4522-BA02-CA9E39EFF663}"/>
                  </a:ext>
                </a:extLst>
              </p:cNvPr>
              <p:cNvSpPr txBox="1"/>
              <p:nvPr/>
            </p:nvSpPr>
            <p:spPr>
              <a:xfrm>
                <a:off x="-2525396" y="5121060"/>
                <a:ext cx="9784282" cy="3336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(4)  </m:t>
                          </m:r>
                          <m:r>
                            <a:rPr lang="en-US" altLang="zh-CN" sz="2100" b="0" i="1" smtClean="0">
                              <a:latin typeface="Cambria Math" panose="02040503050406030204" pitchFamily="18" charset="0"/>
                            </a:rPr>
                            <m:t>𝐼𝑀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f>
                        <m:fPr>
                          <m:type m:val="lin"/>
                          <m:ctrlPr>
                            <a:rPr lang="en-US" altLang="zh-CN" sz="2100" b="0" i="1" smtClean="0">
                              <a:latin typeface="Cambria Math" panose="02040503050406030204" pitchFamily="18" charset="0"/>
                            </a:rPr>
                          </m:ctrlPr>
                        </m:fPr>
                        <m:num>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𝐸𝑀</m:t>
                              </m:r>
                            </m:e>
                            <m:sub>
                              <m:r>
                                <a:rPr lang="en-US" altLang="zh-CN" sz="2100" i="1">
                                  <a:latin typeface="Cambria Math" panose="02040503050406030204" pitchFamily="18" charset="0"/>
                                </a:rPr>
                                <m:t>𝑟𝑡</m:t>
                              </m:r>
                            </m:sub>
                            <m:sup>
                              <m:r>
                                <a:rPr lang="en-US" altLang="zh-CN" sz="2100" i="1">
                                  <a:latin typeface="Cambria Math" panose="02040503050406030204" pitchFamily="18" charset="0"/>
                                </a:rPr>
                                <m:t>𝑎𝑏𝑑</m:t>
                              </m:r>
                            </m:sup>
                          </m:sSubSup>
                        </m:num>
                        <m:den>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𝑃𝑀</m:t>
                              </m:r>
                            </m:e>
                            <m:sub>
                              <m:r>
                                <a:rPr lang="en-US" altLang="zh-CN" sz="2100" i="1">
                                  <a:latin typeface="Cambria Math" panose="02040503050406030204" pitchFamily="18" charset="0"/>
                                </a:rPr>
                                <m:t>𝑟𝑡</m:t>
                              </m:r>
                            </m:sub>
                            <m:sup>
                              <m:r>
                                <a:rPr lang="en-US" altLang="zh-CN" sz="2100" i="1">
                                  <a:latin typeface="Cambria Math" panose="02040503050406030204" pitchFamily="18" charset="0"/>
                                </a:rPr>
                                <m:t>𝑎𝑏𝑑</m:t>
                              </m:r>
                            </m:sup>
                          </m:sSubSup>
                        </m:den>
                      </m:f>
                    </m:oMath>
                  </m:oMathPara>
                </a14:m>
                <a:endParaRPr lang="en-US" altLang="zh-CN" sz="2100" b="0" dirty="0"/>
              </a:p>
            </p:txBody>
          </p:sp>
        </mc:Choice>
        <mc:Fallback xmlns="">
          <p:sp>
            <p:nvSpPr>
              <p:cNvPr id="26" name="文本框 25">
                <a:extLst>
                  <a:ext uri="{FF2B5EF4-FFF2-40B4-BE49-F238E27FC236}">
                    <a16:creationId xmlns:a16="http://schemas.microsoft.com/office/drawing/2014/main" id="{11A44050-897D-4522-BA02-CA9E39EFF663}"/>
                  </a:ext>
                </a:extLst>
              </p:cNvPr>
              <p:cNvSpPr txBox="1">
                <a:spLocks noRot="1" noChangeAspect="1" noMove="1" noResize="1" noEditPoints="1" noAdjustHandles="1" noChangeArrowheads="1" noChangeShapeType="1" noTextEdit="1"/>
              </p:cNvSpPr>
              <p:nvPr/>
            </p:nvSpPr>
            <p:spPr>
              <a:xfrm>
                <a:off x="-2525396" y="5121060"/>
                <a:ext cx="9784282" cy="333681"/>
              </a:xfrm>
              <a:prstGeom prst="rect">
                <a:avLst/>
              </a:prstGeom>
              <a:blipFill>
                <a:blip r:embed="rId6"/>
                <a:stretch>
                  <a:fillRect t="-154545" b="-243636"/>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34CE1B5B-850D-41FC-83FF-E5C14C8B86C0}"/>
              </a:ext>
            </a:extLst>
          </p:cNvPr>
          <p:cNvSpPr/>
          <p:nvPr/>
        </p:nvSpPr>
        <p:spPr>
          <a:xfrm>
            <a:off x="8105065" y="4620771"/>
            <a:ext cx="4124960" cy="150571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C34F9CA-A01B-468A-A51A-70872D77E1F7}"/>
                  </a:ext>
                </a:extLst>
              </p:cNvPr>
              <p:cNvSpPr txBox="1"/>
              <p:nvPr/>
            </p:nvSpPr>
            <p:spPr>
              <a:xfrm>
                <a:off x="995559" y="5617619"/>
                <a:ext cx="7360920" cy="891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f>
                        <m:fPr>
                          <m:ctrlPr>
                            <a:rPr lang="en-US" altLang="zh-CN" sz="2100" i="1" smtClean="0">
                              <a:latin typeface="Cambria Math" panose="02040503050406030204" pitchFamily="18" charset="0"/>
                            </a:rPr>
                          </m:ctrlPr>
                        </m:fPr>
                        <m:num>
                          <m:nary>
                            <m:naryPr>
                              <m:chr m:val="∬"/>
                              <m:limLoc m:val="undOvr"/>
                              <m:subHide m:val="on"/>
                              <m:supHide m:val="on"/>
                              <m:ctrlPr>
                                <a:rPr lang="en-US" altLang="zh-CN" sz="2100" i="1">
                                  <a:latin typeface="Cambria Math" panose="02040503050406030204" pitchFamily="18" charset="0"/>
                                </a:rPr>
                              </m:ctrlPr>
                            </m:naryPr>
                            <m:sub/>
                            <m:sup/>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𝑟</m:t>
                                  </m:r>
                                </m:sup>
                              </m:s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𝑦</m:t>
                                  </m:r>
                                </m:e>
                                <m:sup>
                                  <m:r>
                                    <a:rPr lang="en-US" altLang="zh-CN" sz="2100" i="1">
                                      <a:latin typeface="Cambria Math" panose="02040503050406030204" pitchFamily="18" charset="0"/>
                                    </a:rPr>
                                    <m:t>𝑡</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𝑅</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𝐺</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𝐵</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𝑑</m:t>
                                  </m:r>
                                </m:sup>
                              </m:sSup>
                              <m:r>
                                <a:rPr lang="en-US" altLang="zh-CN" sz="2100" i="1">
                                  <a:latin typeface="Cambria Math" panose="02040503050406030204" pitchFamily="18" charset="0"/>
                                </a:rPr>
                                <m:t>𝑑𝑥𝑑𝑦</m:t>
                              </m:r>
                            </m:e>
                          </m:nary>
                        </m:num>
                        <m:den>
                          <m:nary>
                            <m:naryPr>
                              <m:chr m:val="∬"/>
                              <m:limLoc m:val="undOvr"/>
                              <m:subHide m:val="on"/>
                              <m:supHide m:val="on"/>
                              <m:ctrlPr>
                                <a:rPr lang="en-US" altLang="zh-CN" sz="2100" i="1">
                                  <a:latin typeface="Cambria Math" panose="02040503050406030204" pitchFamily="18" charset="0"/>
                                </a:rPr>
                              </m:ctrlPr>
                            </m:naryPr>
                            <m:sub/>
                            <m:sup/>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𝑟</m:t>
                                  </m:r>
                                </m:sup>
                              </m:s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𝑦</m:t>
                                  </m:r>
                                </m:e>
                                <m:sup>
                                  <m:r>
                                    <a:rPr lang="en-US" altLang="zh-CN" sz="2100" i="1">
                                      <a:latin typeface="Cambria Math" panose="02040503050406030204" pitchFamily="18" charset="0"/>
                                    </a:rPr>
                                    <m:t>𝑡</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𝑅</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𝐺</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𝐵</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𝑑</m:t>
                                  </m:r>
                                </m:sup>
                              </m:sSup>
                              <m:r>
                                <a:rPr lang="en-US" altLang="zh-CN" sz="2100" i="1">
                                  <a:latin typeface="Cambria Math" panose="02040503050406030204" pitchFamily="18" charset="0"/>
                                </a:rPr>
                                <m:t>𝑑𝑥𝑑𝑦</m:t>
                              </m:r>
                            </m:e>
                          </m:nary>
                        </m:den>
                      </m:f>
                    </m:oMath>
                  </m:oMathPara>
                </a14:m>
                <a:endParaRPr lang="zh-CN" altLang="en-US" sz="2100" dirty="0"/>
              </a:p>
            </p:txBody>
          </p:sp>
        </mc:Choice>
        <mc:Fallback xmlns="">
          <p:sp>
            <p:nvSpPr>
              <p:cNvPr id="27" name="文本框 26">
                <a:extLst>
                  <a:ext uri="{FF2B5EF4-FFF2-40B4-BE49-F238E27FC236}">
                    <a16:creationId xmlns:a16="http://schemas.microsoft.com/office/drawing/2014/main" id="{EC34F9CA-A01B-468A-A51A-70872D77E1F7}"/>
                  </a:ext>
                </a:extLst>
              </p:cNvPr>
              <p:cNvSpPr txBox="1">
                <a:spLocks noRot="1" noChangeAspect="1" noMove="1" noResize="1" noEditPoints="1" noAdjustHandles="1" noChangeArrowheads="1" noChangeShapeType="1" noTextEdit="1"/>
              </p:cNvSpPr>
              <p:nvPr/>
            </p:nvSpPr>
            <p:spPr>
              <a:xfrm>
                <a:off x="995559" y="5617619"/>
                <a:ext cx="7360920" cy="8919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0CA7FB0-906E-4745-A7C8-ABE12CFA7453}"/>
                  </a:ext>
                </a:extLst>
              </p:cNvPr>
              <p:cNvSpPr txBox="1"/>
              <p:nvPr/>
            </p:nvSpPr>
            <p:spPr>
              <a:xfrm>
                <a:off x="8262559" y="4808218"/>
                <a:ext cx="3780657" cy="10873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b="1" i="1" smtClean="0">
                          <a:solidFill>
                            <a:srgbClr val="FFFF00"/>
                          </a:solidFill>
                          <a:latin typeface="Cambria Math" panose="02040503050406030204" pitchFamily="18" charset="0"/>
                        </a:rPr>
                        <m:t>𝑰𝑴</m:t>
                      </m:r>
                      <m:r>
                        <a:rPr lang="en-US" altLang="zh-CN" sz="2100" b="0" i="1" smtClean="0">
                          <a:solidFill>
                            <a:srgbClr val="FFFF00"/>
                          </a:solidFill>
                          <a:latin typeface="Cambria Math" panose="02040503050406030204" pitchFamily="18" charset="0"/>
                        </a:rPr>
                        <m:t>=</m:t>
                      </m:r>
                      <m:d>
                        <m:dPr>
                          <m:begChr m:val="["/>
                          <m:endChr m:val="]"/>
                          <m:ctrlPr>
                            <a:rPr lang="en-US" altLang="zh-CN" sz="2100" b="0" i="1" smtClean="0">
                              <a:solidFill>
                                <a:srgbClr val="FFFF00"/>
                              </a:solidFill>
                              <a:latin typeface="Cambria Math" panose="02040503050406030204" pitchFamily="18" charset="0"/>
                            </a:rPr>
                          </m:ctrlPr>
                        </m:dPr>
                        <m:e>
                          <m:m>
                            <m:mPr>
                              <m:mcs>
                                <m:mc>
                                  <m:mcPr>
                                    <m:count m:val="3"/>
                                    <m:mcJc m:val="center"/>
                                  </m:mcPr>
                                </m:mc>
                              </m:mcs>
                              <m:ctrlPr>
                                <a:rPr lang="en-US" altLang="zh-CN" sz="2100" b="0" i="1" smtClean="0">
                                  <a:solidFill>
                                    <a:srgbClr val="FFFF00"/>
                                  </a:solidFill>
                                  <a:latin typeface="Cambria Math" panose="02040503050406030204" pitchFamily="18" charset="0"/>
                                </a:rPr>
                              </m:ctrlPr>
                            </m:mPr>
                            <m:mr>
                              <m:e>
                                <m:sSubSup>
                                  <m:sSubSupPr>
                                    <m:ctrlPr>
                                      <a:rPr lang="en-US" altLang="zh-CN" sz="2100" b="0" i="1" smtClean="0">
                                        <a:solidFill>
                                          <a:srgbClr val="FFFF00"/>
                                        </a:solidFill>
                                        <a:latin typeface="Cambria Math" panose="02040503050406030204" pitchFamily="18" charset="0"/>
                                      </a:rPr>
                                    </m:ctrlPr>
                                  </m:sSubSupPr>
                                  <m:e>
                                    <m:r>
                                      <a:rPr lang="en-US" altLang="zh-CN" sz="2100" b="0" i="1" smtClean="0">
                                        <a:solidFill>
                                          <a:srgbClr val="FFFF00"/>
                                        </a:solidFill>
                                        <a:latin typeface="Cambria Math" panose="02040503050406030204" pitchFamily="18" charset="0"/>
                                      </a:rPr>
                                      <m:t>𝐼𝑀</m:t>
                                    </m:r>
                                  </m:e>
                                  <m:sub>
                                    <m:r>
                                      <a:rPr lang="en-US" altLang="zh-CN" sz="2100" b="0" i="1" smtClean="0">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100</m:t>
                                    </m:r>
                                  </m:sup>
                                </m:sSubSup>
                              </m:e>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01</m:t>
                                    </m:r>
                                    <m:r>
                                      <a:rPr lang="en-US" altLang="zh-CN" sz="2100" i="1">
                                        <a:solidFill>
                                          <a:srgbClr val="FFFF00"/>
                                        </a:solidFill>
                                        <a:latin typeface="Cambria Math" panose="02040503050406030204" pitchFamily="18" charset="0"/>
                                      </a:rPr>
                                      <m:t>0</m:t>
                                    </m:r>
                                  </m:sup>
                                </m:sSubSup>
                              </m:e>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001</m:t>
                                    </m:r>
                                  </m:sup>
                                </m:sSubSup>
                              </m:e>
                            </m:mr>
                            <m:mr>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2</m:t>
                                    </m:r>
                                    <m:r>
                                      <a:rPr lang="en-US" altLang="zh-CN" sz="2100" i="1">
                                        <a:solidFill>
                                          <a:srgbClr val="FFFF00"/>
                                        </a:solidFill>
                                        <a:latin typeface="Cambria Math" panose="02040503050406030204" pitchFamily="18" charset="0"/>
                                      </a:rPr>
                                      <m:t>00</m:t>
                                    </m:r>
                                  </m:sup>
                                </m:sSubSup>
                              </m:e>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02</m:t>
                                    </m:r>
                                    <m:r>
                                      <a:rPr lang="en-US" altLang="zh-CN" sz="2100" i="1">
                                        <a:solidFill>
                                          <a:srgbClr val="FFFF00"/>
                                        </a:solidFill>
                                        <a:latin typeface="Cambria Math" panose="02040503050406030204" pitchFamily="18" charset="0"/>
                                      </a:rPr>
                                      <m:t>0</m:t>
                                    </m:r>
                                  </m:sup>
                                </m:sSubSup>
                              </m:e>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0</m:t>
                                    </m:r>
                                    <m:r>
                                      <a:rPr lang="en-US" altLang="zh-CN" sz="2100" i="1">
                                        <a:solidFill>
                                          <a:srgbClr val="FFFF00"/>
                                        </a:solidFill>
                                        <a:latin typeface="Cambria Math" panose="02040503050406030204" pitchFamily="18" charset="0"/>
                                      </a:rPr>
                                      <m:t>0</m:t>
                                    </m:r>
                                    <m:r>
                                      <a:rPr lang="en-US" altLang="zh-CN" sz="2100" b="0" i="1" smtClean="0">
                                        <a:solidFill>
                                          <a:srgbClr val="FFFF00"/>
                                        </a:solidFill>
                                        <a:latin typeface="Cambria Math" panose="02040503050406030204" pitchFamily="18" charset="0"/>
                                      </a:rPr>
                                      <m:t>2</m:t>
                                    </m:r>
                                  </m:sup>
                                </m:sSubSup>
                              </m:e>
                            </m:mr>
                            <m:mr>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i="1">
                                        <a:solidFill>
                                          <a:srgbClr val="FFFF00"/>
                                        </a:solidFill>
                                        <a:latin typeface="Cambria Math" panose="02040503050406030204" pitchFamily="18" charset="0"/>
                                      </a:rPr>
                                      <m:t>1</m:t>
                                    </m:r>
                                    <m:r>
                                      <a:rPr lang="en-US" altLang="zh-CN" sz="2100" b="0" i="1" smtClean="0">
                                        <a:solidFill>
                                          <a:srgbClr val="FFFF00"/>
                                        </a:solidFill>
                                        <a:latin typeface="Cambria Math" panose="02040503050406030204" pitchFamily="18" charset="0"/>
                                      </a:rPr>
                                      <m:t>1</m:t>
                                    </m:r>
                                    <m:r>
                                      <a:rPr lang="en-US" altLang="zh-CN" sz="2100" i="1">
                                        <a:solidFill>
                                          <a:srgbClr val="FFFF00"/>
                                        </a:solidFill>
                                        <a:latin typeface="Cambria Math" panose="02040503050406030204" pitchFamily="18" charset="0"/>
                                      </a:rPr>
                                      <m:t>0</m:t>
                                    </m:r>
                                  </m:sup>
                                </m:sSubSup>
                              </m:e>
                              <m:e>
                                <m:sSubSup>
                                  <m:sSubSupPr>
                                    <m:ctrlPr>
                                      <a:rPr lang="en-US" altLang="zh-CN" sz="2100" i="1" smtClean="0">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i="1">
                                        <a:solidFill>
                                          <a:srgbClr val="FFFF00"/>
                                        </a:solidFill>
                                        <a:latin typeface="Cambria Math" panose="02040503050406030204" pitchFamily="18" charset="0"/>
                                      </a:rPr>
                                      <m:t>10</m:t>
                                    </m:r>
                                    <m:r>
                                      <a:rPr lang="en-US" altLang="zh-CN" sz="2100" b="0" i="1" smtClean="0">
                                        <a:solidFill>
                                          <a:srgbClr val="FFFF00"/>
                                        </a:solidFill>
                                        <a:latin typeface="Cambria Math" panose="02040503050406030204" pitchFamily="18" charset="0"/>
                                      </a:rPr>
                                      <m:t>1</m:t>
                                    </m:r>
                                  </m:sup>
                                </m:sSubSup>
                              </m:e>
                              <m:e>
                                <m:sSubSup>
                                  <m:sSubSupPr>
                                    <m:ctrlPr>
                                      <a:rPr lang="en-US" altLang="zh-CN" sz="2100" i="1">
                                        <a:solidFill>
                                          <a:srgbClr val="FFFF00"/>
                                        </a:solidFill>
                                        <a:latin typeface="Cambria Math" panose="02040503050406030204" pitchFamily="18" charset="0"/>
                                      </a:rPr>
                                    </m:ctrlPr>
                                  </m:sSubSupPr>
                                  <m:e>
                                    <m:r>
                                      <a:rPr lang="en-US" altLang="zh-CN" sz="2100" i="1">
                                        <a:solidFill>
                                          <a:srgbClr val="FFFF00"/>
                                        </a:solidFill>
                                        <a:latin typeface="Cambria Math" panose="02040503050406030204" pitchFamily="18" charset="0"/>
                                      </a:rPr>
                                      <m:t>𝐼𝑀</m:t>
                                    </m:r>
                                  </m:e>
                                  <m:sub>
                                    <m:r>
                                      <a:rPr lang="en-US" altLang="zh-CN" sz="2100" i="1">
                                        <a:solidFill>
                                          <a:srgbClr val="FFFF00"/>
                                        </a:solidFill>
                                        <a:latin typeface="Cambria Math" panose="02040503050406030204" pitchFamily="18" charset="0"/>
                                      </a:rPr>
                                      <m:t>00</m:t>
                                    </m:r>
                                  </m:sub>
                                  <m:sup>
                                    <m:r>
                                      <a:rPr lang="en-US" altLang="zh-CN" sz="2100" b="0" i="1" smtClean="0">
                                        <a:solidFill>
                                          <a:srgbClr val="FFFF00"/>
                                        </a:solidFill>
                                        <a:latin typeface="Cambria Math" panose="02040503050406030204" pitchFamily="18" charset="0"/>
                                      </a:rPr>
                                      <m:t>0</m:t>
                                    </m:r>
                                    <m:r>
                                      <a:rPr lang="en-US" altLang="zh-CN" sz="2100" i="1">
                                        <a:solidFill>
                                          <a:srgbClr val="FFFF00"/>
                                        </a:solidFill>
                                        <a:latin typeface="Cambria Math" panose="02040503050406030204" pitchFamily="18" charset="0"/>
                                      </a:rPr>
                                      <m:t>1</m:t>
                                    </m:r>
                                    <m:r>
                                      <a:rPr lang="en-US" altLang="zh-CN" sz="2100" b="0" i="1" smtClean="0">
                                        <a:solidFill>
                                          <a:srgbClr val="FFFF00"/>
                                        </a:solidFill>
                                        <a:latin typeface="Cambria Math" panose="02040503050406030204" pitchFamily="18" charset="0"/>
                                      </a:rPr>
                                      <m:t>1</m:t>
                                    </m:r>
                                  </m:sup>
                                </m:sSubSup>
                              </m:e>
                            </m:mr>
                          </m:m>
                        </m:e>
                      </m:d>
                    </m:oMath>
                  </m:oMathPara>
                </a14:m>
                <a:endParaRPr lang="en-US" altLang="zh-CN" sz="2100" b="0" dirty="0">
                  <a:solidFill>
                    <a:srgbClr val="FFFF00"/>
                  </a:solidFill>
                </a:endParaRPr>
              </a:p>
            </p:txBody>
          </p:sp>
        </mc:Choice>
        <mc:Fallback xmlns="">
          <p:sp>
            <p:nvSpPr>
              <p:cNvPr id="30" name="文本框 29">
                <a:extLst>
                  <a:ext uri="{FF2B5EF4-FFF2-40B4-BE49-F238E27FC236}">
                    <a16:creationId xmlns:a16="http://schemas.microsoft.com/office/drawing/2014/main" id="{E0CA7FB0-906E-4745-A7C8-ABE12CFA7453}"/>
                  </a:ext>
                </a:extLst>
              </p:cNvPr>
              <p:cNvSpPr txBox="1">
                <a:spLocks noRot="1" noChangeAspect="1" noMove="1" noResize="1" noEditPoints="1" noAdjustHandles="1" noChangeArrowheads="1" noChangeShapeType="1" noTextEdit="1"/>
              </p:cNvSpPr>
              <p:nvPr/>
            </p:nvSpPr>
            <p:spPr>
              <a:xfrm>
                <a:off x="8262559" y="4808218"/>
                <a:ext cx="3780657" cy="108734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85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微软雅黑" panose="020B0503020204020204" pitchFamily="34" charset="-122"/>
                <a:ea typeface="微软雅黑" panose="020B0503020204020204" pitchFamily="34" charset="-122"/>
              </a:rPr>
              <a:t>个人简介</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811865" y="965540"/>
            <a:ext cx="10814504" cy="461665"/>
            <a:chOff x="695325" y="1013859"/>
            <a:chExt cx="10814504" cy="461665"/>
          </a:xfrm>
        </p:grpSpPr>
        <p:sp>
          <p:nvSpPr>
            <p:cNvPr id="6" name="矩形 5"/>
            <p:cNvSpPr/>
            <p:nvPr/>
          </p:nvSpPr>
          <p:spPr>
            <a:xfrm>
              <a:off x="695325" y="1013859"/>
              <a:ext cx="1851789"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教育经历</a:t>
              </a:r>
            </a:p>
          </p:txBody>
        </p:sp>
        <p:cxnSp>
          <p:nvCxnSpPr>
            <p:cNvPr id="7" name="直接连接符 6"/>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72">
            <a:extLst>
              <a:ext uri="{FF2B5EF4-FFF2-40B4-BE49-F238E27FC236}">
                <a16:creationId xmlns:a16="http://schemas.microsoft.com/office/drawing/2014/main" id="{83F29389-EAC6-4803-ADB1-C0420F2EE993}"/>
              </a:ext>
            </a:extLst>
          </p:cNvPr>
          <p:cNvGrpSpPr/>
          <p:nvPr/>
        </p:nvGrpSpPr>
        <p:grpSpPr>
          <a:xfrm>
            <a:off x="1473662" y="1595630"/>
            <a:ext cx="7969578" cy="1914856"/>
            <a:chOff x="0" y="0"/>
            <a:chExt cx="5751712" cy="1914854"/>
          </a:xfrm>
        </p:grpSpPr>
        <p:sp>
          <p:nvSpPr>
            <p:cNvPr id="14" name="Shape 67">
              <a:extLst>
                <a:ext uri="{FF2B5EF4-FFF2-40B4-BE49-F238E27FC236}">
                  <a16:creationId xmlns:a16="http://schemas.microsoft.com/office/drawing/2014/main" id="{12F26C10-9CF0-442E-A7D8-D097AA46AC54}"/>
                </a:ext>
              </a:extLst>
            </p:cNvPr>
            <p:cNvSpPr/>
            <p:nvPr/>
          </p:nvSpPr>
          <p:spPr>
            <a:xfrm>
              <a:off x="350142" y="17499"/>
              <a:ext cx="5401570" cy="836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lnSpc>
                  <a:spcPct val="125000"/>
                </a:lnSpc>
                <a:defRPr sz="1800">
                  <a:solidFill>
                    <a:srgbClr val="000000"/>
                  </a:solidFill>
                </a:defRPr>
              </a:pPr>
              <a:r>
                <a:rPr lang="zh-CN" altLang="en-US" sz="2000" dirty="0">
                  <a:latin typeface="微软雅黑" panose="020B0503020204020204" pitchFamily="34" charset="-122"/>
                  <a:ea typeface="微软雅黑" panose="020B0503020204020204" pitchFamily="34" charset="-122"/>
                  <a:sym typeface="Microsoft YaHei"/>
                </a:rPr>
                <a:t>本科：中国刑事警察学院                                  </a:t>
              </a:r>
              <a:r>
                <a:rPr lang="en-US" altLang="zh-CN" sz="2000" dirty="0">
                  <a:latin typeface="微软雅黑" panose="020B0503020204020204" pitchFamily="34" charset="-122"/>
                  <a:ea typeface="微软雅黑" panose="020B0503020204020204" pitchFamily="34" charset="-122"/>
                  <a:sym typeface="Microsoft YaHei"/>
                </a:rPr>
                <a:t>(2015</a:t>
              </a:r>
              <a:r>
                <a:rPr lang="zh-CN" altLang="en-US" sz="2000" dirty="0">
                  <a:latin typeface="微软雅黑" panose="020B0503020204020204" pitchFamily="34" charset="-122"/>
                  <a:ea typeface="微软雅黑" panose="020B0503020204020204" pitchFamily="34" charset="-122"/>
                  <a:sym typeface="Microsoft YaHei"/>
                </a:rPr>
                <a:t>年</a:t>
              </a:r>
              <a:r>
                <a:rPr lang="en-US" altLang="zh-CN" sz="2000" dirty="0">
                  <a:latin typeface="微软雅黑" panose="020B0503020204020204" pitchFamily="34" charset="-122"/>
                  <a:ea typeface="微软雅黑" panose="020B0503020204020204" pitchFamily="34" charset="-122"/>
                  <a:sym typeface="Microsoft YaHei"/>
                </a:rPr>
                <a:t>-2019</a:t>
              </a:r>
              <a:r>
                <a:rPr lang="zh-CN" altLang="en-US" sz="2000" dirty="0">
                  <a:latin typeface="微软雅黑" panose="020B0503020204020204" pitchFamily="34" charset="-122"/>
                  <a:ea typeface="微软雅黑" panose="020B0503020204020204" pitchFamily="34" charset="-122"/>
                  <a:sym typeface="Microsoft YaHei"/>
                </a:rPr>
                <a:t>年</a:t>
              </a:r>
              <a:r>
                <a:rPr lang="en-US" altLang="zh-CN" sz="2000" dirty="0">
                  <a:latin typeface="微软雅黑" panose="020B0503020204020204" pitchFamily="34" charset="-122"/>
                  <a:ea typeface="微软雅黑" panose="020B0503020204020204" pitchFamily="34" charset="-122"/>
                  <a:sym typeface="Microsoft YaHei"/>
                </a:rPr>
                <a:t>)</a:t>
              </a:r>
            </a:p>
            <a:p>
              <a:pPr lvl="0">
                <a:lnSpc>
                  <a:spcPct val="125000"/>
                </a:lnSpc>
                <a:defRPr sz="1800">
                  <a:solidFill>
                    <a:srgbClr val="000000"/>
                  </a:solidFill>
                </a:defRPr>
              </a:pPr>
              <a:r>
                <a:rPr lang="en-US" altLang="zh-CN" sz="2000" dirty="0">
                  <a:latin typeface="微软雅黑" panose="020B0503020204020204" pitchFamily="34" charset="-122"/>
                  <a:ea typeface="微软雅黑" panose="020B0503020204020204" pitchFamily="34" charset="-122"/>
                  <a:sym typeface="Microsoft YaHei"/>
                </a:rPr>
                <a:t>- </a:t>
              </a:r>
              <a:r>
                <a:rPr lang="zh-CN" altLang="en-US" sz="2000" dirty="0">
                  <a:latin typeface="微软雅黑" panose="020B0503020204020204" pitchFamily="34" charset="-122"/>
                  <a:ea typeface="微软雅黑" panose="020B0503020204020204" pitchFamily="34" charset="-122"/>
                  <a:sym typeface="Microsoft YaHei"/>
                </a:rPr>
                <a:t>公安技术专业 图像处理方向</a:t>
              </a:r>
              <a:endParaRPr sz="2000" dirty="0">
                <a:latin typeface="微软雅黑" panose="020B0503020204020204" pitchFamily="34" charset="-122"/>
                <a:ea typeface="微软雅黑" panose="020B0503020204020204" pitchFamily="34" charset="-122"/>
                <a:sym typeface="Microsoft YaHei"/>
              </a:endParaRPr>
            </a:p>
          </p:txBody>
        </p:sp>
        <p:pic>
          <p:nvPicPr>
            <p:cNvPr id="18" name="pasted-image.pdf">
              <a:extLst>
                <a:ext uri="{FF2B5EF4-FFF2-40B4-BE49-F238E27FC236}">
                  <a16:creationId xmlns:a16="http://schemas.microsoft.com/office/drawing/2014/main" id="{FD4772FD-2C3C-4BBD-B3FB-1FF49AC0DBBB}"/>
                </a:ext>
              </a:extLst>
            </p:cNvPr>
            <p:cNvPicPr/>
            <p:nvPr/>
          </p:nvPicPr>
          <p:blipFill>
            <a:blip r:embed="rId3"/>
            <a:stretch>
              <a:fillRect/>
            </a:stretch>
          </p:blipFill>
          <p:spPr>
            <a:xfrm>
              <a:off x="0" y="0"/>
              <a:ext cx="127000" cy="533400"/>
            </a:xfrm>
            <a:prstGeom prst="rect">
              <a:avLst/>
            </a:prstGeom>
            <a:ln w="12700" cap="flat">
              <a:noFill/>
              <a:miter lim="400000"/>
            </a:ln>
            <a:effectLst/>
          </p:spPr>
        </p:pic>
        <p:pic>
          <p:nvPicPr>
            <p:cNvPr id="19" name="pasted-image.pdf">
              <a:extLst>
                <a:ext uri="{FF2B5EF4-FFF2-40B4-BE49-F238E27FC236}">
                  <a16:creationId xmlns:a16="http://schemas.microsoft.com/office/drawing/2014/main" id="{D59A950A-BA52-41FF-82A0-FA2E368C2C86}"/>
                </a:ext>
              </a:extLst>
            </p:cNvPr>
            <p:cNvPicPr/>
            <p:nvPr/>
          </p:nvPicPr>
          <p:blipFill>
            <a:blip r:embed="rId4"/>
            <a:stretch>
              <a:fillRect/>
            </a:stretch>
          </p:blipFill>
          <p:spPr>
            <a:xfrm>
              <a:off x="44450" y="784553"/>
              <a:ext cx="38100" cy="1130301"/>
            </a:xfrm>
            <a:prstGeom prst="rect">
              <a:avLst/>
            </a:prstGeom>
            <a:ln w="12700" cap="flat">
              <a:noFill/>
              <a:miter lim="400000"/>
            </a:ln>
            <a:effectLst/>
          </p:spPr>
        </p:pic>
      </p:grpSp>
      <p:sp>
        <p:nvSpPr>
          <p:cNvPr id="26" name="矩形 25">
            <a:extLst>
              <a:ext uri="{FF2B5EF4-FFF2-40B4-BE49-F238E27FC236}">
                <a16:creationId xmlns:a16="http://schemas.microsoft.com/office/drawing/2014/main" id="{1A281681-9407-456A-AAE3-C63A1ED006E2}"/>
              </a:ext>
            </a:extLst>
          </p:cNvPr>
          <p:cNvSpPr/>
          <p:nvPr/>
        </p:nvSpPr>
        <p:spPr>
          <a:xfrm>
            <a:off x="1699544" y="1496808"/>
            <a:ext cx="8954133" cy="207463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灯片编号占位符 9">
            <a:extLst>
              <a:ext uri="{FF2B5EF4-FFF2-40B4-BE49-F238E27FC236}">
                <a16:creationId xmlns:a16="http://schemas.microsoft.com/office/drawing/2014/main" id="{AACEAFB4-4911-4E3D-B2E1-02156C55F26D}"/>
              </a:ext>
            </a:extLst>
          </p:cNvPr>
          <p:cNvSpPr>
            <a:spLocks noGrp="1"/>
          </p:cNvSpPr>
          <p:nvPr>
            <p:ph type="sldNum" sz="quarter" idx="12"/>
          </p:nvPr>
        </p:nvSpPr>
        <p:spPr>
          <a:xfrm>
            <a:off x="10810975" y="6388223"/>
            <a:ext cx="1390650" cy="365125"/>
          </a:xfrm>
        </p:spPr>
        <p:txBody>
          <a:bodyPr/>
          <a:lstStyle/>
          <a:p>
            <a:fld id="{51D91E7F-84B6-4064-9D4E-CC7D244BCA04}" type="slidenum">
              <a:rPr lang="zh-CN" altLang="en-US" smtClean="0"/>
              <a:t>2</a:t>
            </a:fld>
            <a:endParaRPr lang="zh-CN" altLang="en-US"/>
          </a:p>
        </p:txBody>
      </p:sp>
      <p:sp>
        <p:nvSpPr>
          <p:cNvPr id="22" name="Shape 67">
            <a:extLst>
              <a:ext uri="{FF2B5EF4-FFF2-40B4-BE49-F238E27FC236}">
                <a16:creationId xmlns:a16="http://schemas.microsoft.com/office/drawing/2014/main" id="{57286211-AB84-4CE4-B0C4-2EE34477BDD3}"/>
              </a:ext>
            </a:extLst>
          </p:cNvPr>
          <p:cNvSpPr/>
          <p:nvPr/>
        </p:nvSpPr>
        <p:spPr>
          <a:xfrm>
            <a:off x="1958819" y="2526887"/>
            <a:ext cx="7138173" cy="836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lnSpc>
                <a:spcPct val="125000"/>
              </a:lnSpc>
              <a:defRPr sz="1800">
                <a:solidFill>
                  <a:srgbClr val="000000"/>
                </a:solidFill>
              </a:defRPr>
            </a:pPr>
            <a:r>
              <a:rPr lang="zh-CN" altLang="en-US" sz="2000" dirty="0">
                <a:solidFill>
                  <a:schemeClr val="tx1"/>
                </a:solidFill>
                <a:latin typeface="微软雅黑" panose="020B0503020204020204" pitchFamily="34" charset="-122"/>
                <a:ea typeface="微软雅黑" panose="020B0503020204020204" pitchFamily="34" charset="-122"/>
                <a:sym typeface="Microsoft YaHei"/>
              </a:rPr>
              <a:t>硕士：</a:t>
            </a:r>
            <a:r>
              <a:rPr lang="zh-CN" altLang="en-US" sz="2000" dirty="0">
                <a:latin typeface="微软雅黑" panose="020B0503020204020204" pitchFamily="34" charset="-122"/>
                <a:ea typeface="微软雅黑" panose="020B0503020204020204" pitchFamily="34" charset="-122"/>
                <a:sym typeface="Microsoft YaHei"/>
              </a:rPr>
              <a:t>中国刑事警察学院                                  </a:t>
            </a:r>
            <a:r>
              <a:rPr lang="en-US" altLang="zh-CN" sz="2000" dirty="0">
                <a:latin typeface="微软雅黑" panose="020B0503020204020204" pitchFamily="34" charset="-122"/>
                <a:ea typeface="微软雅黑" panose="020B0503020204020204" pitchFamily="34" charset="-122"/>
                <a:sym typeface="Microsoft YaHei"/>
              </a:rPr>
              <a:t>(2019</a:t>
            </a:r>
            <a:r>
              <a:rPr lang="zh-CN" altLang="en-US" sz="2000" dirty="0">
                <a:latin typeface="微软雅黑" panose="020B0503020204020204" pitchFamily="34" charset="-122"/>
                <a:ea typeface="微软雅黑" panose="020B0503020204020204" pitchFamily="34" charset="-122"/>
                <a:sym typeface="Microsoft YaHei"/>
              </a:rPr>
              <a:t>年</a:t>
            </a:r>
            <a:r>
              <a:rPr lang="en-US" altLang="zh-CN" sz="2000" dirty="0">
                <a:latin typeface="微软雅黑" panose="020B0503020204020204" pitchFamily="34" charset="-122"/>
                <a:ea typeface="微软雅黑" panose="020B0503020204020204" pitchFamily="34" charset="-122"/>
                <a:sym typeface="Microsoft YaHei"/>
              </a:rPr>
              <a:t>-</a:t>
            </a:r>
            <a:r>
              <a:rPr lang="zh-CN" altLang="en-US" sz="2000" dirty="0">
                <a:latin typeface="微软雅黑" panose="020B0503020204020204" pitchFamily="34" charset="-122"/>
                <a:ea typeface="微软雅黑" panose="020B0503020204020204" pitchFamily="34" charset="-122"/>
                <a:sym typeface="Microsoft YaHei"/>
              </a:rPr>
              <a:t>至今</a:t>
            </a:r>
            <a:r>
              <a:rPr lang="en-US" altLang="zh-CN" sz="2000" dirty="0">
                <a:latin typeface="微软雅黑" panose="020B0503020204020204" pitchFamily="34" charset="-122"/>
                <a:ea typeface="微软雅黑" panose="020B0503020204020204" pitchFamily="34" charset="-122"/>
                <a:sym typeface="Microsoft YaHei"/>
              </a:rPr>
              <a:t>)</a:t>
            </a:r>
          </a:p>
          <a:p>
            <a:pPr lvl="0">
              <a:lnSpc>
                <a:spcPct val="125000"/>
              </a:lnSpc>
              <a:defRPr sz="1800">
                <a:solidFill>
                  <a:srgbClr val="000000"/>
                </a:solidFill>
              </a:defRPr>
            </a:pPr>
            <a:r>
              <a:rPr lang="en-US" sz="2000" dirty="0">
                <a:latin typeface="微软雅黑" panose="020B0503020204020204" pitchFamily="34" charset="-122"/>
                <a:ea typeface="微软雅黑" panose="020B0503020204020204" pitchFamily="34" charset="-122"/>
                <a:sym typeface="Microsoft YaHei"/>
              </a:rPr>
              <a:t>- </a:t>
            </a:r>
            <a:r>
              <a:rPr lang="zh-CN" altLang="en-US" sz="2000" dirty="0">
                <a:latin typeface="微软雅黑" panose="020B0503020204020204" pitchFamily="34" charset="-122"/>
                <a:ea typeface="微软雅黑" panose="020B0503020204020204" pitchFamily="34" charset="-122"/>
                <a:sym typeface="Microsoft YaHei"/>
              </a:rPr>
              <a:t>公安技术专业 视频侦查方向 </a:t>
            </a:r>
            <a:r>
              <a:rPr lang="en-US" altLang="zh-CN" sz="2000" dirty="0">
                <a:latin typeface="微软雅黑" panose="020B0503020204020204" pitchFamily="34" charset="-122"/>
                <a:ea typeface="微软雅黑" panose="020B0503020204020204" pitchFamily="34" charset="-122"/>
                <a:sym typeface="Microsoft YaHei"/>
              </a:rPr>
              <a:t>(GPA 3.4/4)</a:t>
            </a:r>
            <a:r>
              <a:rPr sz="2000" dirty="0">
                <a:latin typeface="微软雅黑" panose="020B0503020204020204" pitchFamily="34" charset="-122"/>
                <a:ea typeface="微软雅黑" panose="020B0503020204020204" pitchFamily="34" charset="-122"/>
                <a:sym typeface="Microsoft YaHei"/>
              </a:rPr>
              <a:t> </a:t>
            </a:r>
          </a:p>
        </p:txBody>
      </p:sp>
      <p:grpSp>
        <p:nvGrpSpPr>
          <p:cNvPr id="15" name="组合 14">
            <a:extLst>
              <a:ext uri="{FF2B5EF4-FFF2-40B4-BE49-F238E27FC236}">
                <a16:creationId xmlns:a16="http://schemas.microsoft.com/office/drawing/2014/main" id="{58C2A590-7C93-4482-9692-CC6CEDE2A46C}"/>
              </a:ext>
            </a:extLst>
          </p:cNvPr>
          <p:cNvGrpSpPr/>
          <p:nvPr/>
        </p:nvGrpSpPr>
        <p:grpSpPr>
          <a:xfrm>
            <a:off x="811865" y="3843277"/>
            <a:ext cx="10814504" cy="461665"/>
            <a:chOff x="695325" y="1013859"/>
            <a:chExt cx="10814504" cy="461665"/>
          </a:xfrm>
        </p:grpSpPr>
        <p:sp>
          <p:nvSpPr>
            <p:cNvPr id="16" name="矩形 15">
              <a:extLst>
                <a:ext uri="{FF2B5EF4-FFF2-40B4-BE49-F238E27FC236}">
                  <a16:creationId xmlns:a16="http://schemas.microsoft.com/office/drawing/2014/main" id="{4DE9CFC1-E7B7-45B4-82CC-FA12B43457E8}"/>
                </a:ext>
              </a:extLst>
            </p:cNvPr>
            <p:cNvSpPr/>
            <p:nvPr/>
          </p:nvSpPr>
          <p:spPr>
            <a:xfrm>
              <a:off x="695325" y="1013859"/>
              <a:ext cx="3243196" cy="461665"/>
            </a:xfrm>
            <a:prstGeom prst="rect">
              <a:avLst/>
            </a:prstGeom>
            <a:solidFill>
              <a:schemeClr val="accent1"/>
            </a:solidFill>
          </p:spPr>
          <p:txBody>
            <a:bodyPr wrap="none">
              <a:spAutoFit/>
            </a:bodyPr>
            <a:lstStyle/>
            <a:p>
              <a:pPr lvl="0">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a:t>
              </a:r>
              <a:r>
                <a:rPr lang="zh-CN" altLang="en-US" sz="2400" b="1" dirty="0">
                  <a:solidFill>
                    <a:prstClr val="white"/>
                  </a:solidFill>
                  <a:latin typeface="Verdana" panose="020B0604030504040204"/>
                  <a:ea typeface="微软雅黑" panose="020B0503020204020204" pitchFamily="34" charset="-122"/>
                </a:rPr>
                <a:t>资格证书</a:t>
              </a:r>
              <a:r>
                <a:rPr lang="en-US" altLang="zh-CN" sz="2400" b="1" dirty="0">
                  <a:solidFill>
                    <a:prstClr val="white"/>
                  </a:solidFill>
                </a:rPr>
                <a:t>&amp;</a:t>
              </a:r>
              <a:r>
                <a:rPr lang="zh-CN" altLang="en-US" sz="2400" b="1" dirty="0">
                  <a:solidFill>
                    <a:prstClr val="white"/>
                  </a:solidFill>
                  <a:latin typeface="Verdana" panose="020B0604030504040204"/>
                  <a:ea typeface="微软雅黑" panose="020B0503020204020204" pitchFamily="34" charset="-122"/>
                </a:rPr>
                <a:t>获奖经历</a:t>
              </a:r>
              <a:endPar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17" name="直接连接符 16">
              <a:extLst>
                <a:ext uri="{FF2B5EF4-FFF2-40B4-BE49-F238E27FC236}">
                  <a16:creationId xmlns:a16="http://schemas.microsoft.com/office/drawing/2014/main" id="{402BFCBF-72F1-44E9-80B7-0E3E70213B54}"/>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72">
            <a:extLst>
              <a:ext uri="{FF2B5EF4-FFF2-40B4-BE49-F238E27FC236}">
                <a16:creationId xmlns:a16="http://schemas.microsoft.com/office/drawing/2014/main" id="{F217D4E5-E430-4B65-BCDF-33E359CCAFB3}"/>
              </a:ext>
            </a:extLst>
          </p:cNvPr>
          <p:cNvGrpSpPr/>
          <p:nvPr/>
        </p:nvGrpSpPr>
        <p:grpSpPr>
          <a:xfrm>
            <a:off x="1473662" y="4473367"/>
            <a:ext cx="175971" cy="1914856"/>
            <a:chOff x="0" y="0"/>
            <a:chExt cx="127000" cy="1914854"/>
          </a:xfrm>
        </p:grpSpPr>
        <p:pic>
          <p:nvPicPr>
            <p:cNvPr id="23" name="pasted-image.pdf">
              <a:extLst>
                <a:ext uri="{FF2B5EF4-FFF2-40B4-BE49-F238E27FC236}">
                  <a16:creationId xmlns:a16="http://schemas.microsoft.com/office/drawing/2014/main" id="{6DFCCDE1-9007-46DD-9DDD-4C16A49AC830}"/>
                </a:ext>
              </a:extLst>
            </p:cNvPr>
            <p:cNvPicPr/>
            <p:nvPr/>
          </p:nvPicPr>
          <p:blipFill>
            <a:blip r:embed="rId3"/>
            <a:stretch>
              <a:fillRect/>
            </a:stretch>
          </p:blipFill>
          <p:spPr>
            <a:xfrm>
              <a:off x="0" y="0"/>
              <a:ext cx="127000" cy="533400"/>
            </a:xfrm>
            <a:prstGeom prst="rect">
              <a:avLst/>
            </a:prstGeom>
            <a:ln w="12700" cap="flat">
              <a:noFill/>
              <a:miter lim="400000"/>
            </a:ln>
            <a:effectLst/>
          </p:spPr>
        </p:pic>
        <p:pic>
          <p:nvPicPr>
            <p:cNvPr id="24" name="pasted-image.pdf">
              <a:extLst>
                <a:ext uri="{FF2B5EF4-FFF2-40B4-BE49-F238E27FC236}">
                  <a16:creationId xmlns:a16="http://schemas.microsoft.com/office/drawing/2014/main" id="{7FDC6D03-1BE0-4DD6-BA70-93C749D6200A}"/>
                </a:ext>
              </a:extLst>
            </p:cNvPr>
            <p:cNvPicPr/>
            <p:nvPr/>
          </p:nvPicPr>
          <p:blipFill>
            <a:blip r:embed="rId4"/>
            <a:stretch>
              <a:fillRect/>
            </a:stretch>
          </p:blipFill>
          <p:spPr>
            <a:xfrm>
              <a:off x="44450" y="784553"/>
              <a:ext cx="38100" cy="1130301"/>
            </a:xfrm>
            <a:prstGeom prst="rect">
              <a:avLst/>
            </a:prstGeom>
            <a:ln w="12700" cap="flat">
              <a:noFill/>
              <a:miter lim="400000"/>
            </a:ln>
            <a:effectLst/>
          </p:spPr>
        </p:pic>
      </p:grpSp>
      <p:sp>
        <p:nvSpPr>
          <p:cNvPr id="25" name="矩形 24">
            <a:extLst>
              <a:ext uri="{FF2B5EF4-FFF2-40B4-BE49-F238E27FC236}">
                <a16:creationId xmlns:a16="http://schemas.microsoft.com/office/drawing/2014/main" id="{689C1188-05E6-438E-9FD9-43E03A6E655D}"/>
              </a:ext>
            </a:extLst>
          </p:cNvPr>
          <p:cNvSpPr/>
          <p:nvPr/>
        </p:nvSpPr>
        <p:spPr>
          <a:xfrm>
            <a:off x="1699544" y="4374545"/>
            <a:ext cx="8954133" cy="207463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Shape 67">
            <a:extLst>
              <a:ext uri="{FF2B5EF4-FFF2-40B4-BE49-F238E27FC236}">
                <a16:creationId xmlns:a16="http://schemas.microsoft.com/office/drawing/2014/main" id="{17F3F521-8E90-461B-B629-AEEF6651C2F3}"/>
              </a:ext>
            </a:extLst>
          </p:cNvPr>
          <p:cNvSpPr/>
          <p:nvPr/>
        </p:nvSpPr>
        <p:spPr>
          <a:xfrm>
            <a:off x="2013059" y="4526516"/>
            <a:ext cx="3687970" cy="16024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lnSpc>
                <a:spcPct val="170000"/>
              </a:lnSpc>
              <a:defRPr sz="1800">
                <a:solidFill>
                  <a:srgbClr val="000000"/>
                </a:solidFill>
              </a:defRPr>
            </a:pPr>
            <a:r>
              <a:rPr lang="en-US" altLang="zh-CN" sz="2000" dirty="0">
                <a:solidFill>
                  <a:srgbClr val="0070C0"/>
                </a:solidFill>
                <a:latin typeface="微软雅黑" panose="020B0503020204020204" pitchFamily="34" charset="-122"/>
                <a:ea typeface="微软雅黑" panose="020B0503020204020204" pitchFamily="34" charset="-122"/>
                <a:sym typeface="Microsoft YaHei"/>
              </a:rPr>
              <a:t>2021</a:t>
            </a:r>
            <a:r>
              <a:rPr lang="zh-CN" altLang="en-US" sz="2000" dirty="0">
                <a:solidFill>
                  <a:srgbClr val="0070C0"/>
                </a:solidFill>
                <a:latin typeface="微软雅黑" panose="020B0503020204020204" pitchFamily="34" charset="-122"/>
                <a:ea typeface="微软雅黑" panose="020B0503020204020204" pitchFamily="34" charset="-122"/>
                <a:sym typeface="Microsoft YaHei"/>
              </a:rPr>
              <a:t>年 国家奖学金   </a:t>
            </a:r>
            <a:endParaRPr lang="en-US" altLang="zh-CN" sz="2000" dirty="0">
              <a:solidFill>
                <a:srgbClr val="0070C0"/>
              </a:solidFill>
              <a:latin typeface="微软雅黑" panose="020B0503020204020204" pitchFamily="34" charset="-122"/>
              <a:ea typeface="微软雅黑" panose="020B0503020204020204" pitchFamily="34" charset="-122"/>
              <a:sym typeface="Microsoft YaHei"/>
            </a:endParaRPr>
          </a:p>
          <a:p>
            <a:pPr lvl="0">
              <a:lnSpc>
                <a:spcPct val="170000"/>
              </a:lnSpc>
              <a:defRPr sz="1800">
                <a:solidFill>
                  <a:srgbClr val="000000"/>
                </a:solidFill>
              </a:defRPr>
            </a:pPr>
            <a:r>
              <a:rPr lang="en-US" altLang="zh-CN" sz="2000" dirty="0">
                <a:latin typeface="微软雅黑" panose="020B0503020204020204" pitchFamily="34" charset="-122"/>
                <a:ea typeface="微软雅黑" panose="020B0503020204020204" pitchFamily="34" charset="-122"/>
                <a:sym typeface="Microsoft YaHei"/>
              </a:rPr>
              <a:t>2021</a:t>
            </a:r>
            <a:r>
              <a:rPr lang="zh-CN" altLang="en-US" sz="2000" dirty="0">
                <a:latin typeface="微软雅黑" panose="020B0503020204020204" pitchFamily="34" charset="-122"/>
                <a:ea typeface="微软雅黑" panose="020B0503020204020204" pitchFamily="34" charset="-122"/>
                <a:sym typeface="Microsoft YaHei"/>
              </a:rPr>
              <a:t>年 学业一等奖学金</a:t>
            </a:r>
            <a:endParaRPr lang="en-US" altLang="zh-CN" sz="2000" dirty="0">
              <a:latin typeface="微软雅黑" panose="020B0503020204020204" pitchFamily="34" charset="-122"/>
              <a:ea typeface="微软雅黑" panose="020B0503020204020204" pitchFamily="34" charset="-122"/>
              <a:sym typeface="Microsoft YaHei"/>
            </a:endParaRPr>
          </a:p>
          <a:p>
            <a:pPr>
              <a:lnSpc>
                <a:spcPct val="170000"/>
              </a:lnSpc>
              <a:defRPr sz="1800">
                <a:solidFill>
                  <a:srgbClr val="000000"/>
                </a:solidFill>
              </a:defRPr>
            </a:pPr>
            <a:r>
              <a:rPr lang="en-US" altLang="zh-CN" sz="2000" dirty="0">
                <a:latin typeface="微软雅黑" panose="020B0503020204020204" pitchFamily="34" charset="-122"/>
                <a:ea typeface="微软雅黑" panose="020B0503020204020204" pitchFamily="34" charset="-122"/>
                <a:sym typeface="Microsoft YaHei"/>
              </a:rPr>
              <a:t>2019</a:t>
            </a:r>
            <a:r>
              <a:rPr lang="zh-CN" altLang="en-US" sz="2000" dirty="0">
                <a:latin typeface="微软雅黑" panose="020B0503020204020204" pitchFamily="34" charset="-122"/>
                <a:ea typeface="微软雅黑" panose="020B0503020204020204" pitchFamily="34" charset="-122"/>
                <a:sym typeface="Microsoft YaHei"/>
              </a:rPr>
              <a:t>年 学业二等奖学金</a:t>
            </a:r>
            <a:endParaRPr lang="en-US" altLang="zh-CN" sz="2000" dirty="0">
              <a:latin typeface="微软雅黑" panose="020B0503020204020204" pitchFamily="34" charset="-122"/>
              <a:ea typeface="微软雅黑" panose="020B0503020204020204" pitchFamily="34" charset="-122"/>
              <a:sym typeface="Microsoft YaHei"/>
            </a:endParaRPr>
          </a:p>
        </p:txBody>
      </p:sp>
      <p:sp>
        <p:nvSpPr>
          <p:cNvPr id="29" name="Shape 67">
            <a:extLst>
              <a:ext uri="{FF2B5EF4-FFF2-40B4-BE49-F238E27FC236}">
                <a16:creationId xmlns:a16="http://schemas.microsoft.com/office/drawing/2014/main" id="{BA827F8A-D62A-4A8E-A27A-5F22C362E2DA}"/>
              </a:ext>
            </a:extLst>
          </p:cNvPr>
          <p:cNvSpPr/>
          <p:nvPr/>
        </p:nvSpPr>
        <p:spPr>
          <a:xfrm>
            <a:off x="6804486" y="4499822"/>
            <a:ext cx="3687970" cy="16024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lnSpc>
                <a:spcPct val="170000"/>
              </a:lnSpc>
              <a:defRPr sz="1800">
                <a:solidFill>
                  <a:srgbClr val="000000"/>
                </a:solidFill>
              </a:defRPr>
            </a:pPr>
            <a:r>
              <a:rPr lang="zh-CN" altLang="en-US" sz="2000" dirty="0">
                <a:solidFill>
                  <a:srgbClr val="0070C0"/>
                </a:solidFill>
                <a:latin typeface="微软雅黑" panose="020B0503020204020204" pitchFamily="34" charset="-122"/>
                <a:ea typeface="微软雅黑" panose="020B0503020204020204" pitchFamily="34" charset="-122"/>
                <a:sym typeface="Microsoft YaHei"/>
              </a:rPr>
              <a:t>大学英语六级考试 </a:t>
            </a:r>
            <a:r>
              <a:rPr lang="en-US" altLang="zh-CN" sz="2000" dirty="0">
                <a:solidFill>
                  <a:srgbClr val="0070C0"/>
                </a:solidFill>
                <a:latin typeface="微软雅黑" panose="020B0503020204020204" pitchFamily="34" charset="-122"/>
                <a:ea typeface="微软雅黑" panose="020B0503020204020204" pitchFamily="34" charset="-122"/>
                <a:sym typeface="Microsoft YaHei"/>
              </a:rPr>
              <a:t>479</a:t>
            </a:r>
            <a:r>
              <a:rPr lang="zh-CN" altLang="en-US" sz="2000" dirty="0">
                <a:solidFill>
                  <a:srgbClr val="0070C0"/>
                </a:solidFill>
                <a:latin typeface="微软雅黑" panose="020B0503020204020204" pitchFamily="34" charset="-122"/>
                <a:ea typeface="微软雅黑" panose="020B0503020204020204" pitchFamily="34" charset="-122"/>
                <a:sym typeface="Microsoft YaHei"/>
              </a:rPr>
              <a:t>分</a:t>
            </a:r>
            <a:endParaRPr lang="en-US" altLang="zh-CN" sz="2000" dirty="0">
              <a:solidFill>
                <a:srgbClr val="0070C0"/>
              </a:solidFill>
              <a:latin typeface="微软雅黑" panose="020B0503020204020204" pitchFamily="34" charset="-122"/>
              <a:ea typeface="微软雅黑" panose="020B0503020204020204" pitchFamily="34" charset="-122"/>
              <a:sym typeface="Microsoft YaHei"/>
            </a:endParaRPr>
          </a:p>
          <a:p>
            <a:pPr lvl="0">
              <a:lnSpc>
                <a:spcPct val="170000"/>
              </a:lnSpc>
              <a:defRPr sz="1800">
                <a:solidFill>
                  <a:srgbClr val="000000"/>
                </a:solidFill>
              </a:defRPr>
            </a:pPr>
            <a:r>
              <a:rPr lang="zh-CN" altLang="en-US" sz="2000" dirty="0">
                <a:latin typeface="微软雅黑" panose="020B0503020204020204" pitchFamily="34" charset="-122"/>
                <a:ea typeface="微软雅黑" panose="020B0503020204020204" pitchFamily="34" charset="-122"/>
                <a:sym typeface="Microsoft YaHei"/>
              </a:rPr>
              <a:t>大学英语四级考试 </a:t>
            </a:r>
            <a:r>
              <a:rPr lang="en-US" altLang="zh-CN" sz="2000" dirty="0">
                <a:latin typeface="微软雅黑" panose="020B0503020204020204" pitchFamily="34" charset="-122"/>
                <a:ea typeface="微软雅黑" panose="020B0503020204020204" pitchFamily="34" charset="-122"/>
                <a:sym typeface="Microsoft YaHei"/>
              </a:rPr>
              <a:t>470</a:t>
            </a:r>
            <a:r>
              <a:rPr lang="zh-CN" altLang="en-US" sz="2000" dirty="0">
                <a:latin typeface="微软雅黑" panose="020B0503020204020204" pitchFamily="34" charset="-122"/>
                <a:ea typeface="微软雅黑" panose="020B0503020204020204" pitchFamily="34" charset="-122"/>
                <a:sym typeface="Microsoft YaHei"/>
              </a:rPr>
              <a:t>分</a:t>
            </a:r>
            <a:endParaRPr lang="en-US" altLang="zh-CN" sz="2000" dirty="0">
              <a:latin typeface="微软雅黑" panose="020B0503020204020204" pitchFamily="34" charset="-122"/>
              <a:ea typeface="微软雅黑" panose="020B0503020204020204" pitchFamily="34" charset="-122"/>
              <a:sym typeface="Microsoft YaHei"/>
            </a:endParaRPr>
          </a:p>
          <a:p>
            <a:pPr lvl="0">
              <a:lnSpc>
                <a:spcPct val="170000"/>
              </a:lnSpc>
              <a:defRPr sz="1800">
                <a:solidFill>
                  <a:srgbClr val="000000"/>
                </a:solidFill>
              </a:defRPr>
            </a:pPr>
            <a:r>
              <a:rPr lang="zh-CN" altLang="en-US" sz="2000" dirty="0">
                <a:latin typeface="微软雅黑" panose="020B0503020204020204" pitchFamily="34" charset="-122"/>
                <a:ea typeface="微软雅黑" panose="020B0503020204020204" pitchFamily="34" charset="-122"/>
                <a:sym typeface="Microsoft YaHei"/>
              </a:rPr>
              <a:t>计算机</a:t>
            </a:r>
            <a:r>
              <a:rPr lang="en-US" altLang="zh-CN" sz="2000" dirty="0">
                <a:latin typeface="微软雅黑" panose="020B0503020204020204" pitchFamily="34" charset="-122"/>
                <a:ea typeface="微软雅黑" panose="020B0503020204020204" pitchFamily="34" charset="-122"/>
                <a:sym typeface="Microsoft YaHei"/>
              </a:rPr>
              <a:t>Office </a:t>
            </a:r>
            <a:r>
              <a:rPr lang="zh-CN" altLang="en-US" sz="2000" dirty="0">
                <a:latin typeface="微软雅黑" panose="020B0503020204020204" pitchFamily="34" charset="-122"/>
                <a:ea typeface="微软雅黑" panose="020B0503020204020204" pitchFamily="34" charset="-122"/>
                <a:sym typeface="Microsoft YaHei"/>
              </a:rPr>
              <a:t>二级                                                 </a:t>
            </a:r>
            <a:endParaRPr lang="en-US" altLang="zh-CN" sz="2000" dirty="0">
              <a:latin typeface="微软雅黑" panose="020B0503020204020204" pitchFamily="34" charset="-122"/>
              <a:ea typeface="微软雅黑" panose="020B0503020204020204" pitchFamily="34" charset="-122"/>
              <a:sym typeface="Microsoft YaHei"/>
            </a:endParaRPr>
          </a:p>
        </p:txBody>
      </p:sp>
    </p:spTree>
    <p:extLst>
      <p:ext uri="{BB962C8B-B14F-4D97-AF65-F5344CB8AC3E}">
        <p14:creationId xmlns:p14="http://schemas.microsoft.com/office/powerpoint/2010/main" val="363178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Evaluation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20</a:t>
            </a:fld>
            <a:endParaRPr lang="zh-CN" altLang="en-US" dirty="0"/>
          </a:p>
        </p:txBody>
      </p:sp>
      <p:sp>
        <p:nvSpPr>
          <p:cNvPr id="22" name="TextBox 1074">
            <a:extLst>
              <a:ext uri="{FF2B5EF4-FFF2-40B4-BE49-F238E27FC236}">
                <a16:creationId xmlns:a16="http://schemas.microsoft.com/office/drawing/2014/main" id="{F84CA5CA-92AB-4E00-8093-C50C216B128C}"/>
              </a:ext>
            </a:extLst>
          </p:cNvPr>
          <p:cNvSpPr txBox="1"/>
          <p:nvPr/>
        </p:nvSpPr>
        <p:spPr>
          <a:xfrm>
            <a:off x="658617" y="753272"/>
            <a:ext cx="4794277"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表</a:t>
            </a:r>
            <a:r>
              <a:rPr lang="en-US" altLang="zh-CN" sz="1600" b="1" dirty="0">
                <a:solidFill>
                  <a:srgbClr val="0070C0"/>
                </a:solidFill>
                <a:latin typeface="Century Gothic" panose="020B0502020202020204" pitchFamily="34" charset="0"/>
                <a:cs typeface="Arial" panose="020B0604020202020204" pitchFamily="34" charset="0"/>
              </a:rPr>
              <a:t>1 </a:t>
            </a:r>
            <a:r>
              <a:rPr lang="en-US" altLang="zh-CN" sz="1600" dirty="0">
                <a:latin typeface="Century Gothic" panose="020B0502020202020204" pitchFamily="34" charset="0"/>
                <a:cs typeface="Arial" panose="020B0604020202020204" pitchFamily="34" charset="0"/>
              </a:rPr>
              <a:t>NUS</a:t>
            </a:r>
            <a:r>
              <a:rPr lang="zh-CN" altLang="en-US" sz="1600" dirty="0">
                <a:latin typeface="Century Gothic" panose="020B0502020202020204" pitchFamily="34" charset="0"/>
                <a:cs typeface="Arial" panose="020B0604020202020204" pitchFamily="34" charset="0"/>
              </a:rPr>
              <a:t>数据集中各算法光源估计误差统计量对比</a:t>
            </a:r>
            <a:r>
              <a:rPr lang="en-US" altLang="zh-CN" sz="1600" dirty="0">
                <a:latin typeface="Century Gothic" panose="020B0502020202020204" pitchFamily="34" charset="0"/>
                <a:cs typeface="Arial" panose="020B0604020202020204" pitchFamily="34" charset="0"/>
              </a:rPr>
              <a:t>(°)</a:t>
            </a:r>
          </a:p>
        </p:txBody>
      </p:sp>
      <p:sp>
        <p:nvSpPr>
          <p:cNvPr id="24" name="TextBox 1074">
            <a:extLst>
              <a:ext uri="{FF2B5EF4-FFF2-40B4-BE49-F238E27FC236}">
                <a16:creationId xmlns:a16="http://schemas.microsoft.com/office/drawing/2014/main" id="{BFD9195D-834A-4222-BC2B-E1E96F9873D4}"/>
              </a:ext>
            </a:extLst>
          </p:cNvPr>
          <p:cNvSpPr txBox="1"/>
          <p:nvPr/>
        </p:nvSpPr>
        <p:spPr>
          <a:xfrm>
            <a:off x="8780026" y="3719596"/>
            <a:ext cx="2999194" cy="830997"/>
          </a:xfrm>
          <a:prstGeom prst="rect">
            <a:avLst/>
          </a:prstGeom>
          <a:noFill/>
        </p:spPr>
        <p:txBody>
          <a:bodyPr wrap="square" rtlCol="0">
            <a:spAutoFit/>
          </a:bodyPr>
          <a:lstStyle/>
          <a:p>
            <a:pPr algn="just"/>
            <a:r>
              <a:rPr lang="en-US" altLang="zh-CN" sz="1600" b="1" dirty="0">
                <a:solidFill>
                  <a:srgbClr val="C00000"/>
                </a:solidFill>
                <a:latin typeface="Century Gothic" panose="020B0502020202020204" pitchFamily="34" charset="0"/>
                <a:cs typeface="Arial" panose="020B0604020202020204" pitchFamily="34" charset="0"/>
              </a:rPr>
              <a:t>*</a:t>
            </a:r>
            <a:r>
              <a:rPr lang="zh-CN" altLang="en-US" sz="1600" b="1" dirty="0">
                <a:solidFill>
                  <a:srgbClr val="C00000"/>
                </a:solidFill>
                <a:latin typeface="Century Gothic" panose="020B0502020202020204" pitchFamily="34" charset="0"/>
                <a:cs typeface="Arial" panose="020B0604020202020204" pitchFamily="34" charset="0"/>
              </a:rPr>
              <a:t>注：</a:t>
            </a:r>
            <a:r>
              <a:rPr lang="en-US" altLang="zh-CN" sz="1600" b="1" dirty="0">
                <a:solidFill>
                  <a:srgbClr val="C00000"/>
                </a:solidFill>
                <a:latin typeface="Century Gothic" panose="020B0502020202020204" pitchFamily="34" charset="0"/>
                <a:cs typeface="Arial" panose="020B0604020202020204" pitchFamily="34" charset="0"/>
              </a:rPr>
              <a:t> </a:t>
            </a:r>
            <a:r>
              <a:rPr lang="zh-CN" altLang="en-US" sz="1600" dirty="0">
                <a:solidFill>
                  <a:srgbClr val="C00000"/>
                </a:solidFill>
                <a:latin typeface="Century Gothic" panose="020B0502020202020204" pitchFamily="34" charset="0"/>
                <a:cs typeface="Arial" panose="020B0604020202020204" pitchFamily="34" charset="0"/>
              </a:rPr>
              <a:t>角度误差为估计光源与真实光源间角度，角度误差越小代表算法光源估计性能越好。</a:t>
            </a:r>
            <a:endParaRPr lang="en-US" altLang="zh-CN" sz="1600" dirty="0">
              <a:solidFill>
                <a:srgbClr val="C00000"/>
              </a:solidFill>
              <a:latin typeface="Century Gothic" panose="020B0502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BAB9C7AA-54D2-41B6-97C7-761F2B8C8789}"/>
              </a:ext>
            </a:extLst>
          </p:cNvPr>
          <p:cNvPicPr>
            <a:picLocks noChangeAspect="1"/>
          </p:cNvPicPr>
          <p:nvPr/>
        </p:nvPicPr>
        <p:blipFill>
          <a:blip r:embed="rId3"/>
          <a:stretch>
            <a:fillRect/>
          </a:stretch>
        </p:blipFill>
        <p:spPr>
          <a:xfrm>
            <a:off x="718473" y="1144395"/>
            <a:ext cx="7640843" cy="3678477"/>
          </a:xfrm>
          <a:prstGeom prst="rect">
            <a:avLst/>
          </a:prstGeom>
        </p:spPr>
      </p:pic>
      <p:pic>
        <p:nvPicPr>
          <p:cNvPr id="29" name="图片 28">
            <a:extLst>
              <a:ext uri="{FF2B5EF4-FFF2-40B4-BE49-F238E27FC236}">
                <a16:creationId xmlns:a16="http://schemas.microsoft.com/office/drawing/2014/main" id="{28F23FB1-B7C6-46FB-B05A-D9635AA466BC}"/>
              </a:ext>
            </a:extLst>
          </p:cNvPr>
          <p:cNvPicPr>
            <a:picLocks noChangeAspect="1"/>
          </p:cNvPicPr>
          <p:nvPr/>
        </p:nvPicPr>
        <p:blipFill>
          <a:blip r:embed="rId4"/>
          <a:stretch>
            <a:fillRect/>
          </a:stretch>
        </p:blipFill>
        <p:spPr>
          <a:xfrm>
            <a:off x="8679469" y="1144395"/>
            <a:ext cx="3200310" cy="1091724"/>
          </a:xfrm>
          <a:prstGeom prst="rect">
            <a:avLst/>
          </a:prstGeom>
        </p:spPr>
      </p:pic>
      <p:sp>
        <p:nvSpPr>
          <p:cNvPr id="33" name="TextBox 1074">
            <a:extLst>
              <a:ext uri="{FF2B5EF4-FFF2-40B4-BE49-F238E27FC236}">
                <a16:creationId xmlns:a16="http://schemas.microsoft.com/office/drawing/2014/main" id="{8807CA82-F3EB-4EF6-84C5-823CD3A92C5A}"/>
              </a:ext>
            </a:extLst>
          </p:cNvPr>
          <p:cNvSpPr txBox="1"/>
          <p:nvPr/>
        </p:nvSpPr>
        <p:spPr>
          <a:xfrm>
            <a:off x="7882485" y="753272"/>
            <a:ext cx="4794277"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表</a:t>
            </a:r>
            <a:r>
              <a:rPr lang="en-US" altLang="zh-CN" sz="1600" b="1" dirty="0">
                <a:solidFill>
                  <a:srgbClr val="0070C0"/>
                </a:solidFill>
                <a:latin typeface="Century Gothic" panose="020B0502020202020204" pitchFamily="34" charset="0"/>
                <a:cs typeface="Arial" panose="020B0604020202020204" pitchFamily="34" charset="0"/>
              </a:rPr>
              <a:t>2 </a:t>
            </a:r>
            <a:r>
              <a:rPr lang="en-US" altLang="zh-CN" sz="1600" dirty="0">
                <a:latin typeface="Century Gothic" panose="020B0502020202020204" pitchFamily="34" charset="0"/>
                <a:cs typeface="Arial" panose="020B0604020202020204" pitchFamily="34" charset="0"/>
              </a:rPr>
              <a:t>NUS</a:t>
            </a:r>
            <a:r>
              <a:rPr lang="zh-CN" altLang="en-US" sz="1600" dirty="0">
                <a:latin typeface="Century Gothic" panose="020B0502020202020204" pitchFamily="34" charset="0"/>
                <a:cs typeface="Arial" panose="020B0604020202020204" pitchFamily="34" charset="0"/>
              </a:rPr>
              <a:t>数据集内算法消融实验结果</a:t>
            </a:r>
            <a:endParaRPr lang="en-US" altLang="zh-CN" sz="1600" dirty="0">
              <a:latin typeface="Century Gothic" panose="020B0502020202020204" pitchFamily="34" charset="0"/>
              <a:cs typeface="Arial" panose="020B0604020202020204" pitchFamily="34" charset="0"/>
            </a:endParaRPr>
          </a:p>
        </p:txBody>
      </p:sp>
      <p:sp>
        <p:nvSpPr>
          <p:cNvPr id="34" name="TextBox 1074">
            <a:extLst>
              <a:ext uri="{FF2B5EF4-FFF2-40B4-BE49-F238E27FC236}">
                <a16:creationId xmlns:a16="http://schemas.microsoft.com/office/drawing/2014/main" id="{83291523-3E89-4760-81D4-16FC9DF03AB1}"/>
              </a:ext>
            </a:extLst>
          </p:cNvPr>
          <p:cNvSpPr txBox="1"/>
          <p:nvPr/>
        </p:nvSpPr>
        <p:spPr>
          <a:xfrm>
            <a:off x="8619844" y="2362355"/>
            <a:ext cx="2999194"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CISS(</a:t>
            </a:r>
            <a:r>
              <a:rPr lang="en-US" altLang="zh-CN" sz="1400" i="1" dirty="0">
                <a:latin typeface="Times New Roman" panose="02020603050405020304" pitchFamily="18" charset="0"/>
                <a:cs typeface="Times New Roman" panose="02020603050405020304" pitchFamily="18" charset="0"/>
              </a:rPr>
              <a:t>PM</a:t>
            </a:r>
            <a:r>
              <a:rPr lang="en-US" altLang="zh-CN" sz="1400" dirty="0">
                <a:latin typeface="Times New Roman" panose="02020603050405020304" pitchFamily="18" charset="0"/>
                <a:cs typeface="Times New Roman" panose="02020603050405020304" pitchFamily="18" charset="0"/>
              </a:rPr>
              <a:t>)</a:t>
            </a:r>
            <a:r>
              <a:rPr lang="zh-CN" altLang="en-US" sz="1400" b="1" dirty="0">
                <a:latin typeface="Century Gothic" panose="020B0502020202020204" pitchFamily="34" charset="0"/>
                <a:cs typeface="Arial" panose="020B0604020202020204" pitchFamily="34" charset="0"/>
              </a:rPr>
              <a:t> ：</a:t>
            </a:r>
            <a:r>
              <a:rPr lang="en-US" altLang="zh-CN" sz="1400" b="1" dirty="0">
                <a:latin typeface="Century Gothic" panose="020B0502020202020204" pitchFamily="34" charset="0"/>
                <a:cs typeface="Arial" panose="020B0604020202020204" pitchFamily="34" charset="0"/>
              </a:rPr>
              <a:t> </a:t>
            </a:r>
            <a:r>
              <a:rPr lang="zh-CN" altLang="en-US" sz="1400" dirty="0">
                <a:latin typeface="Century Gothic" panose="020B0502020202020204" pitchFamily="34" charset="0"/>
                <a:cs typeface="Arial" panose="020B0604020202020204" pitchFamily="34" charset="0"/>
              </a:rPr>
              <a:t>仅使用基于</a:t>
            </a:r>
            <a:r>
              <a:rPr lang="zh-CN" altLang="en-US" sz="1400" dirty="0">
                <a:solidFill>
                  <a:srgbClr val="0070C0"/>
                </a:solidFill>
                <a:latin typeface="Century Gothic" panose="020B0502020202020204" pitchFamily="34" charset="0"/>
                <a:cs typeface="Arial" panose="020B0604020202020204" pitchFamily="34" charset="0"/>
              </a:rPr>
              <a:t>像素</a:t>
            </a:r>
            <a:r>
              <a:rPr lang="zh-CN" altLang="en-US" sz="1400" dirty="0">
                <a:latin typeface="Century Gothic" panose="020B0502020202020204" pitchFamily="34" charset="0"/>
                <a:cs typeface="Arial" panose="020B0604020202020204" pitchFamily="34" charset="0"/>
              </a:rPr>
              <a:t>的统计    矩提取色彩特征。</a:t>
            </a:r>
            <a:endParaRPr lang="en-US" altLang="zh-CN" sz="1400" dirty="0">
              <a:latin typeface="Century Gothic" panose="020B0502020202020204" pitchFamily="34" charset="0"/>
              <a:cs typeface="Arial" panose="020B0604020202020204" pitchFamily="34" charset="0"/>
            </a:endParaRPr>
          </a:p>
        </p:txBody>
      </p:sp>
      <p:sp>
        <p:nvSpPr>
          <p:cNvPr id="35" name="TextBox 1074">
            <a:extLst>
              <a:ext uri="{FF2B5EF4-FFF2-40B4-BE49-F238E27FC236}">
                <a16:creationId xmlns:a16="http://schemas.microsoft.com/office/drawing/2014/main" id="{4F32D8E6-434F-43EA-A44B-0E58276F1366}"/>
              </a:ext>
            </a:extLst>
          </p:cNvPr>
          <p:cNvSpPr txBox="1"/>
          <p:nvPr/>
        </p:nvSpPr>
        <p:spPr>
          <a:xfrm>
            <a:off x="8619844" y="2890622"/>
            <a:ext cx="2999194"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CISS(</a:t>
            </a:r>
            <a:r>
              <a:rPr lang="en-US" altLang="zh-CN" sz="1400" i="1" dirty="0">
                <a:latin typeface="Times New Roman" panose="02020603050405020304" pitchFamily="18" charset="0"/>
                <a:cs typeface="Times New Roman" panose="02020603050405020304" pitchFamily="18" charset="0"/>
              </a:rPr>
              <a:t>EM</a:t>
            </a:r>
            <a:r>
              <a:rPr lang="en-US" altLang="zh-CN" sz="1400" dirty="0">
                <a:latin typeface="Times New Roman" panose="02020603050405020304" pitchFamily="18" charset="0"/>
                <a:cs typeface="Times New Roman" panose="02020603050405020304" pitchFamily="18" charset="0"/>
              </a:rPr>
              <a:t>)</a:t>
            </a:r>
            <a:r>
              <a:rPr lang="zh-CN" altLang="en-US" sz="1400" b="1" dirty="0">
                <a:latin typeface="Century Gothic" panose="020B0502020202020204" pitchFamily="34" charset="0"/>
                <a:cs typeface="Arial" panose="020B0604020202020204" pitchFamily="34" charset="0"/>
              </a:rPr>
              <a:t> ：</a:t>
            </a:r>
            <a:r>
              <a:rPr lang="en-US" altLang="zh-CN" sz="1400" b="1" dirty="0">
                <a:latin typeface="Century Gothic" panose="020B0502020202020204" pitchFamily="34" charset="0"/>
                <a:cs typeface="Arial" panose="020B0604020202020204" pitchFamily="34" charset="0"/>
              </a:rPr>
              <a:t> </a:t>
            </a:r>
            <a:r>
              <a:rPr lang="zh-CN" altLang="en-US" sz="1400" dirty="0">
                <a:latin typeface="Century Gothic" panose="020B0502020202020204" pitchFamily="34" charset="0"/>
                <a:cs typeface="Arial" panose="020B0604020202020204" pitchFamily="34" charset="0"/>
              </a:rPr>
              <a:t>仅使用基于</a:t>
            </a:r>
            <a:r>
              <a:rPr lang="zh-CN" altLang="en-US" sz="1400" dirty="0">
                <a:solidFill>
                  <a:srgbClr val="0070C0"/>
                </a:solidFill>
                <a:latin typeface="Century Gothic" panose="020B0502020202020204" pitchFamily="34" charset="0"/>
                <a:cs typeface="Arial" panose="020B0604020202020204" pitchFamily="34" charset="0"/>
              </a:rPr>
              <a:t>导数</a:t>
            </a:r>
            <a:r>
              <a:rPr lang="zh-CN" altLang="en-US" sz="1400" dirty="0">
                <a:latin typeface="Century Gothic" panose="020B0502020202020204" pitchFamily="34" charset="0"/>
                <a:cs typeface="Arial" panose="020B0604020202020204" pitchFamily="34" charset="0"/>
              </a:rPr>
              <a:t>的统计    矩提取局部色彩特征。</a:t>
            </a:r>
            <a:endParaRPr lang="en-US" altLang="zh-CN" sz="1400" dirty="0">
              <a:latin typeface="Century Gothic" panose="020B0502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454C922F-040B-43F7-BC48-D074E53558CE}"/>
              </a:ext>
            </a:extLst>
          </p:cNvPr>
          <p:cNvSpPr/>
          <p:nvPr/>
        </p:nvSpPr>
        <p:spPr>
          <a:xfrm>
            <a:off x="3317065" y="4226482"/>
            <a:ext cx="2234047" cy="553232"/>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
        <p:nvSpPr>
          <p:cNvPr id="16" name="矩形 15">
            <a:extLst>
              <a:ext uri="{FF2B5EF4-FFF2-40B4-BE49-F238E27FC236}">
                <a16:creationId xmlns:a16="http://schemas.microsoft.com/office/drawing/2014/main" id="{12A9F074-ECAF-4A90-B089-962060E87AE5}"/>
              </a:ext>
            </a:extLst>
          </p:cNvPr>
          <p:cNvSpPr/>
          <p:nvPr/>
        </p:nvSpPr>
        <p:spPr>
          <a:xfrm>
            <a:off x="5724987" y="2885576"/>
            <a:ext cx="2552146" cy="1296730"/>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
        <p:nvSpPr>
          <p:cNvPr id="17" name="矩形 16">
            <a:extLst>
              <a:ext uri="{FF2B5EF4-FFF2-40B4-BE49-F238E27FC236}">
                <a16:creationId xmlns:a16="http://schemas.microsoft.com/office/drawing/2014/main" id="{64DCCF8F-1FD3-47F0-AD19-EBA8CFB34C51}"/>
              </a:ext>
            </a:extLst>
          </p:cNvPr>
          <p:cNvSpPr/>
          <p:nvPr/>
        </p:nvSpPr>
        <p:spPr>
          <a:xfrm>
            <a:off x="3317067" y="2885576"/>
            <a:ext cx="2234046" cy="1301810"/>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
        <p:nvSpPr>
          <p:cNvPr id="4" name="箭头: 左弧形 3">
            <a:extLst>
              <a:ext uri="{FF2B5EF4-FFF2-40B4-BE49-F238E27FC236}">
                <a16:creationId xmlns:a16="http://schemas.microsoft.com/office/drawing/2014/main" id="{7FBDB403-607E-45F0-9F37-6B1062B6E1D4}"/>
              </a:ext>
            </a:extLst>
          </p:cNvPr>
          <p:cNvSpPr/>
          <p:nvPr/>
        </p:nvSpPr>
        <p:spPr>
          <a:xfrm rot="5400000">
            <a:off x="5128549" y="1639080"/>
            <a:ext cx="693420" cy="1614211"/>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4B8A7CBC-C1FA-4892-BC81-3793F4F7EA37}"/>
              </a:ext>
            </a:extLst>
          </p:cNvPr>
          <p:cNvSpPr txBox="1"/>
          <p:nvPr/>
        </p:nvSpPr>
        <p:spPr>
          <a:xfrm>
            <a:off x="658617" y="4910913"/>
            <a:ext cx="10838058" cy="1762342"/>
          </a:xfrm>
          <a:prstGeom prst="rect">
            <a:avLst/>
          </a:prstGeom>
          <a:noFill/>
        </p:spPr>
        <p:txBody>
          <a:bodyPr wrap="square" rtlCol="0">
            <a:spAutoFit/>
          </a:bodyPr>
          <a:lstStyle/>
          <a:p>
            <a:pPr marL="285750" indent="-285750">
              <a:lnSpc>
                <a:spcPct val="120000"/>
              </a:lnSpc>
              <a:spcAft>
                <a:spcPts val="500"/>
              </a:spcAft>
              <a:buFont typeface="Wingdings" panose="05000000000000000000" pitchFamily="2" charset="2"/>
              <a:buChar char="Ø"/>
            </a:pPr>
            <a:r>
              <a:rPr lang="zh-CN" altLang="en-US" sz="1700" dirty="0">
                <a:solidFill>
                  <a:srgbClr val="0070C0"/>
                </a:solidFill>
              </a:rPr>
              <a:t>蓝色方框中</a:t>
            </a:r>
            <a:r>
              <a:rPr lang="zh-CN" altLang="en-US" sz="1700" dirty="0"/>
              <a:t>，多数的学习类算法在单传感器色彩恒常任务中光源估计性能良好，但在多传感器任务中则存在明显的性能降低。</a:t>
            </a:r>
            <a:endParaRPr lang="en-US" altLang="zh-CN" sz="1700" dirty="0"/>
          </a:p>
          <a:p>
            <a:pPr marL="285750" indent="-285750">
              <a:lnSpc>
                <a:spcPct val="120000"/>
              </a:lnSpc>
              <a:spcAft>
                <a:spcPts val="500"/>
              </a:spcAft>
              <a:buFont typeface="Wingdings" panose="05000000000000000000" pitchFamily="2" charset="2"/>
              <a:buChar char="Ø"/>
            </a:pPr>
            <a:r>
              <a:rPr lang="zh-CN" altLang="en-US" sz="1700" dirty="0">
                <a:solidFill>
                  <a:srgbClr val="FF0000"/>
                </a:solidFill>
              </a:rPr>
              <a:t>红色方框中</a:t>
            </a:r>
            <a:r>
              <a:rPr lang="zh-CN" altLang="en-US" sz="1700" dirty="0"/>
              <a:t>，三类传感器独立的色彩恒常算法在多传感器色彩恒常任务中光源估计性能要比在单传感器任务中更加优异，表明这些算法更少受到传感器变化的干扰，能够有效利用更多的数据提升自身光源估计性能。</a:t>
            </a:r>
            <a:endParaRPr lang="en-US" altLang="zh-CN" sz="1700" dirty="0"/>
          </a:p>
          <a:p>
            <a:pPr marL="285750" indent="-285750">
              <a:lnSpc>
                <a:spcPct val="120000"/>
              </a:lnSpc>
              <a:spcAft>
                <a:spcPts val="500"/>
              </a:spcAft>
              <a:buFont typeface="Wingdings" panose="05000000000000000000" pitchFamily="2" charset="2"/>
              <a:buChar char="Ø"/>
            </a:pPr>
            <a:r>
              <a:rPr lang="zh-CN" altLang="en-US" sz="1700" dirty="0"/>
              <a:t>本文算法（</a:t>
            </a:r>
            <a:r>
              <a:rPr lang="en-US" altLang="zh-CN" sz="1700" dirty="0"/>
              <a:t>CISS</a:t>
            </a:r>
            <a:r>
              <a:rPr lang="zh-CN" altLang="en-US" sz="1700" dirty="0"/>
              <a:t>）在多传感器色彩恒常任务中实现了最优的光源估计性能。</a:t>
            </a:r>
          </a:p>
        </p:txBody>
      </p:sp>
      <p:sp>
        <p:nvSpPr>
          <p:cNvPr id="6" name="矩形: 圆角 5">
            <a:extLst>
              <a:ext uri="{FF2B5EF4-FFF2-40B4-BE49-F238E27FC236}">
                <a16:creationId xmlns:a16="http://schemas.microsoft.com/office/drawing/2014/main" id="{6148D754-4197-4B34-8DBD-11467FCD708C}"/>
              </a:ext>
            </a:extLst>
          </p:cNvPr>
          <p:cNvSpPr/>
          <p:nvPr/>
        </p:nvSpPr>
        <p:spPr>
          <a:xfrm>
            <a:off x="8679469" y="3519864"/>
            <a:ext cx="3200311" cy="1259850"/>
          </a:xfrm>
          <a:prstGeom prst="round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075D8DF-32F4-4CFC-815C-0E5D12FB563B}"/>
              </a:ext>
            </a:extLst>
          </p:cNvPr>
          <p:cNvSpPr/>
          <p:nvPr/>
        </p:nvSpPr>
        <p:spPr>
          <a:xfrm>
            <a:off x="5718889" y="4214290"/>
            <a:ext cx="2552146" cy="553232"/>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Tree>
    <p:extLst>
      <p:ext uri="{BB962C8B-B14F-4D97-AF65-F5344CB8AC3E}">
        <p14:creationId xmlns:p14="http://schemas.microsoft.com/office/powerpoint/2010/main" val="159350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rPr>
              <a:t>算法局限性与后续研究方向</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1)</a:t>
            </a:r>
            <a:endParaRPr lang="en-CA"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588115"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 </a:t>
              </a:r>
              <a:r>
                <a:rPr lang="zh-CN" altLang="en-US" sz="2400" b="1" dirty="0">
                  <a:solidFill>
                    <a:prstClr val="white"/>
                  </a:solidFill>
                  <a:latin typeface="Verdana" panose="020B0604030504040204"/>
                  <a:ea typeface="微软雅黑" panose="020B0503020204020204" pitchFamily="34" charset="-122"/>
                </a:rPr>
                <a:t>提升低级统计量</a:t>
              </a:r>
              <a:r>
                <a:rPr lang="en-US" altLang="zh-CN" sz="2400" b="1" i="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prstClr val="white"/>
                  </a:solidFill>
                  <a:latin typeface="Verdana" panose="020B0604030504040204"/>
                  <a:ea typeface="微软雅黑" panose="020B0503020204020204" pitchFamily="34" charset="-122"/>
                </a:rPr>
                <a:t>的推断精度</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21</a:t>
            </a:fld>
            <a:endParaRPr lang="zh-CN" altLang="en-US" dirty="0"/>
          </a:p>
        </p:txBody>
      </p:sp>
      <p:sp>
        <p:nvSpPr>
          <p:cNvPr id="2" name="矩形 1">
            <a:extLst>
              <a:ext uri="{FF2B5EF4-FFF2-40B4-BE49-F238E27FC236}">
                <a16:creationId xmlns:a16="http://schemas.microsoft.com/office/drawing/2014/main" id="{67C35383-EBAA-45A5-9C94-E823D431033D}"/>
              </a:ext>
            </a:extLst>
          </p:cNvPr>
          <p:cNvSpPr/>
          <p:nvPr/>
        </p:nvSpPr>
        <p:spPr>
          <a:xfrm>
            <a:off x="781385" y="1754821"/>
            <a:ext cx="1621573" cy="382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原始偏色图像</a:t>
            </a:r>
          </a:p>
        </p:txBody>
      </p:sp>
      <p:sp>
        <p:nvSpPr>
          <p:cNvPr id="16" name="矩形 15">
            <a:extLst>
              <a:ext uri="{FF2B5EF4-FFF2-40B4-BE49-F238E27FC236}">
                <a16:creationId xmlns:a16="http://schemas.microsoft.com/office/drawing/2014/main" id="{7807D2E1-FF60-477E-B7C6-C0D0360438E2}"/>
              </a:ext>
            </a:extLst>
          </p:cNvPr>
          <p:cNvSpPr/>
          <p:nvPr/>
        </p:nvSpPr>
        <p:spPr>
          <a:xfrm>
            <a:off x="781385" y="2521084"/>
            <a:ext cx="1621573" cy="382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灰度化图像</a:t>
            </a:r>
          </a:p>
        </p:txBody>
      </p:sp>
      <p:sp>
        <p:nvSpPr>
          <p:cNvPr id="3" name="矩形: 圆角 2">
            <a:extLst>
              <a:ext uri="{FF2B5EF4-FFF2-40B4-BE49-F238E27FC236}">
                <a16:creationId xmlns:a16="http://schemas.microsoft.com/office/drawing/2014/main" id="{A805F469-3034-404B-ADED-B2D406AA513D}"/>
              </a:ext>
            </a:extLst>
          </p:cNvPr>
          <p:cNvSpPr/>
          <p:nvPr/>
        </p:nvSpPr>
        <p:spPr>
          <a:xfrm>
            <a:off x="3933160" y="2281853"/>
            <a:ext cx="1754372" cy="8612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400" dirty="0"/>
              <a:t>CNN</a:t>
            </a:r>
            <a:endParaRPr lang="zh-CN" altLang="en-US" sz="2400" dirty="0"/>
          </a:p>
        </p:txBody>
      </p:sp>
      <p:sp>
        <p:nvSpPr>
          <p:cNvPr id="18" name="矩形 17">
            <a:extLst>
              <a:ext uri="{FF2B5EF4-FFF2-40B4-BE49-F238E27FC236}">
                <a16:creationId xmlns:a16="http://schemas.microsoft.com/office/drawing/2014/main" id="{A3D117CC-2DB3-4515-8D37-EF0C8AC1C357}"/>
              </a:ext>
            </a:extLst>
          </p:cNvPr>
          <p:cNvSpPr/>
          <p:nvPr/>
        </p:nvSpPr>
        <p:spPr>
          <a:xfrm>
            <a:off x="781385" y="3395779"/>
            <a:ext cx="1621573" cy="382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latin typeface="Times New Roman" panose="02020603050405020304" pitchFamily="18" charset="0"/>
                <a:cs typeface="Times New Roman" panose="02020603050405020304" pitchFamily="18" charset="0"/>
              </a:rPr>
              <a:t>IM </a:t>
            </a:r>
            <a:r>
              <a:rPr lang="zh-CN" altLang="en-US" dirty="0"/>
              <a:t>生成图像</a:t>
            </a:r>
          </a:p>
        </p:txBody>
      </p:sp>
      <p:cxnSp>
        <p:nvCxnSpPr>
          <p:cNvPr id="7" name="直接箭头连接符 6">
            <a:extLst>
              <a:ext uri="{FF2B5EF4-FFF2-40B4-BE49-F238E27FC236}">
                <a16:creationId xmlns:a16="http://schemas.microsoft.com/office/drawing/2014/main" id="{E59B170D-1482-4395-AC74-9A0AC9E0932A}"/>
              </a:ext>
            </a:extLst>
          </p:cNvPr>
          <p:cNvCxnSpPr>
            <a:cxnSpLocks/>
            <a:stCxn id="2" idx="3"/>
            <a:endCxn id="3" idx="1"/>
          </p:cNvCxnSpPr>
          <p:nvPr/>
        </p:nvCxnSpPr>
        <p:spPr>
          <a:xfrm>
            <a:off x="2402958" y="1946205"/>
            <a:ext cx="1530202" cy="766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B08B93C-FEF5-4FEF-A487-6E7FB6FDC0BD}"/>
              </a:ext>
            </a:extLst>
          </p:cNvPr>
          <p:cNvCxnSpPr>
            <a:cxnSpLocks/>
            <a:stCxn id="16" idx="3"/>
            <a:endCxn id="3" idx="1"/>
          </p:cNvCxnSpPr>
          <p:nvPr/>
        </p:nvCxnSpPr>
        <p:spPr>
          <a:xfrm>
            <a:off x="2402958" y="2712468"/>
            <a:ext cx="1530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B979DC1-D0CE-4209-9A57-42DB1EA158C4}"/>
              </a:ext>
            </a:extLst>
          </p:cNvPr>
          <p:cNvCxnSpPr>
            <a:cxnSpLocks/>
            <a:stCxn id="18" idx="3"/>
            <a:endCxn id="3" idx="1"/>
          </p:cNvCxnSpPr>
          <p:nvPr/>
        </p:nvCxnSpPr>
        <p:spPr>
          <a:xfrm flipV="1">
            <a:off x="2402958" y="2712468"/>
            <a:ext cx="1530202" cy="8746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8ABCC2B-7BAC-47F3-A4F0-55087C325045}"/>
              </a:ext>
            </a:extLst>
          </p:cNvPr>
          <p:cNvSpPr txBox="1"/>
          <p:nvPr/>
        </p:nvSpPr>
        <p:spPr>
          <a:xfrm>
            <a:off x="2659380" y="2396624"/>
            <a:ext cx="566420" cy="338554"/>
          </a:xfrm>
          <a:prstGeom prst="rect">
            <a:avLst/>
          </a:prstGeom>
          <a:noFill/>
        </p:spPr>
        <p:txBody>
          <a:bodyPr wrap="square" rtlCol="0">
            <a:spAutoFit/>
          </a:bodyPr>
          <a:lstStyle/>
          <a:p>
            <a:r>
              <a:rPr lang="en-US" altLang="zh-CN" sz="1600" dirty="0"/>
              <a:t>or</a:t>
            </a:r>
            <a:endParaRPr lang="zh-CN" altLang="en-US" sz="1600" dirty="0"/>
          </a:p>
        </p:txBody>
      </p:sp>
      <p:sp>
        <p:nvSpPr>
          <p:cNvPr id="36" name="文本框 35">
            <a:extLst>
              <a:ext uri="{FF2B5EF4-FFF2-40B4-BE49-F238E27FC236}">
                <a16:creationId xmlns:a16="http://schemas.microsoft.com/office/drawing/2014/main" id="{683FAA19-038D-4BFD-A7B2-32EFBDBEC64F}"/>
              </a:ext>
            </a:extLst>
          </p:cNvPr>
          <p:cNvSpPr txBox="1"/>
          <p:nvPr/>
        </p:nvSpPr>
        <p:spPr>
          <a:xfrm>
            <a:off x="2661920" y="2974043"/>
            <a:ext cx="541020" cy="338554"/>
          </a:xfrm>
          <a:prstGeom prst="rect">
            <a:avLst/>
          </a:prstGeom>
          <a:noFill/>
        </p:spPr>
        <p:txBody>
          <a:bodyPr wrap="square" rtlCol="0">
            <a:spAutoFit/>
          </a:bodyPr>
          <a:lstStyle/>
          <a:p>
            <a:r>
              <a:rPr lang="en-US" altLang="zh-CN" sz="1600" dirty="0"/>
              <a:t>or</a:t>
            </a:r>
            <a:endParaRPr lang="zh-CN" altLang="en-US" sz="1600" dirty="0"/>
          </a:p>
        </p:txBody>
      </p:sp>
      <p:cxnSp>
        <p:nvCxnSpPr>
          <p:cNvPr id="42" name="直接箭头连接符 41">
            <a:extLst>
              <a:ext uri="{FF2B5EF4-FFF2-40B4-BE49-F238E27FC236}">
                <a16:creationId xmlns:a16="http://schemas.microsoft.com/office/drawing/2014/main" id="{47D6DB2E-6FA5-40D8-B399-D8E029DE460D}"/>
              </a:ext>
            </a:extLst>
          </p:cNvPr>
          <p:cNvCxnSpPr>
            <a:cxnSpLocks/>
          </p:cNvCxnSpPr>
          <p:nvPr/>
        </p:nvCxnSpPr>
        <p:spPr>
          <a:xfrm>
            <a:off x="5687532" y="2712468"/>
            <a:ext cx="1530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B8D1D31-ABCE-4239-AFB9-0273C3722CAB}"/>
              </a:ext>
            </a:extLst>
          </p:cNvPr>
          <p:cNvSpPr/>
          <p:nvPr/>
        </p:nvSpPr>
        <p:spPr>
          <a:xfrm>
            <a:off x="7217734" y="2521084"/>
            <a:ext cx="1621573" cy="382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低级统计量 </a:t>
            </a:r>
            <a:r>
              <a:rPr lang="en-US" altLang="zh-CN" b="1" i="1" dirty="0">
                <a:latin typeface="Times New Roman" panose="02020603050405020304" pitchFamily="18" charset="0"/>
                <a:cs typeface="Times New Roman" panose="02020603050405020304" pitchFamily="18" charset="0"/>
              </a:rPr>
              <a:t>M</a:t>
            </a:r>
            <a:endParaRPr lang="zh-CN" altLang="en-US" b="1" i="1"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5C6D0AF5-BAD8-44B4-B40B-979B3E5F8202}"/>
              </a:ext>
            </a:extLst>
          </p:cNvPr>
          <p:cNvSpPr/>
          <p:nvPr/>
        </p:nvSpPr>
        <p:spPr>
          <a:xfrm>
            <a:off x="596900" y="5185167"/>
            <a:ext cx="10109682" cy="150571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A9469604-F1F1-490C-9DAF-F136F0538790}"/>
              </a:ext>
            </a:extLst>
          </p:cNvPr>
          <p:cNvGrpSpPr/>
          <p:nvPr/>
        </p:nvGrpSpPr>
        <p:grpSpPr>
          <a:xfrm>
            <a:off x="6153509" y="1887026"/>
            <a:ext cx="640696" cy="777471"/>
            <a:chOff x="6292830" y="3756660"/>
            <a:chExt cx="824250" cy="1000211"/>
          </a:xfrm>
        </p:grpSpPr>
        <p:sp>
          <p:nvSpPr>
            <p:cNvPr id="44" name="椭圆 43">
              <a:extLst>
                <a:ext uri="{FF2B5EF4-FFF2-40B4-BE49-F238E27FC236}">
                  <a16:creationId xmlns:a16="http://schemas.microsoft.com/office/drawing/2014/main" id="{A0A127DE-DBE0-4D0D-AB13-293BC18F4297}"/>
                </a:ext>
              </a:extLst>
            </p:cNvPr>
            <p:cNvSpPr/>
            <p:nvPr/>
          </p:nvSpPr>
          <p:spPr>
            <a:xfrm>
              <a:off x="6292830" y="3756660"/>
              <a:ext cx="824250" cy="82425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62B41A3-E44F-403E-B8DA-BB587FFB11F1}"/>
                </a:ext>
              </a:extLst>
            </p:cNvPr>
            <p:cNvSpPr/>
            <p:nvPr/>
          </p:nvSpPr>
          <p:spPr>
            <a:xfrm>
              <a:off x="6483822" y="4011930"/>
              <a:ext cx="80808" cy="808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B1BCE95-7101-4B1F-AA29-84459245558C}"/>
                </a:ext>
              </a:extLst>
            </p:cNvPr>
            <p:cNvSpPr/>
            <p:nvPr/>
          </p:nvSpPr>
          <p:spPr>
            <a:xfrm>
              <a:off x="6855297" y="4011930"/>
              <a:ext cx="80808" cy="808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2ACA6716-5CF4-4447-9BDB-AAA0FE61D8AA}"/>
                </a:ext>
              </a:extLst>
            </p:cNvPr>
            <p:cNvSpPr/>
            <p:nvPr/>
          </p:nvSpPr>
          <p:spPr>
            <a:xfrm rot="18922178">
              <a:off x="6480617" y="4304982"/>
              <a:ext cx="438149" cy="451889"/>
            </a:xfrm>
            <a:prstGeom prst="arc">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5" name="文本框 54">
            <a:extLst>
              <a:ext uri="{FF2B5EF4-FFF2-40B4-BE49-F238E27FC236}">
                <a16:creationId xmlns:a16="http://schemas.microsoft.com/office/drawing/2014/main" id="{58436276-75B0-42DB-A95D-985625E34E89}"/>
              </a:ext>
            </a:extLst>
          </p:cNvPr>
          <p:cNvSpPr txBox="1"/>
          <p:nvPr/>
        </p:nvSpPr>
        <p:spPr>
          <a:xfrm>
            <a:off x="695324" y="3899159"/>
            <a:ext cx="9250326" cy="1282787"/>
          </a:xfrm>
          <a:prstGeom prst="rect">
            <a:avLst/>
          </a:prstGeom>
          <a:noFill/>
        </p:spPr>
        <p:txBody>
          <a:bodyPr wrap="square" rtlCol="0">
            <a:spAutoFit/>
          </a:bodyPr>
          <a:lstStyle/>
          <a:p>
            <a:pPr>
              <a:lnSpc>
                <a:spcPct val="150000"/>
              </a:lnSpc>
            </a:pPr>
            <a:r>
              <a:rPr lang="zh-CN" altLang="en-US" b="1" dirty="0"/>
              <a:t>原因猜测：</a:t>
            </a:r>
            <a:endParaRPr lang="en-US" altLang="zh-CN" b="1" dirty="0"/>
          </a:p>
          <a:p>
            <a:pPr marL="285750" indent="-285750">
              <a:lnSpc>
                <a:spcPct val="150000"/>
              </a:lnSpc>
              <a:buFont typeface="Arial" panose="020B0604020202020204" pitchFamily="34" charset="0"/>
              <a:buChar char="•"/>
            </a:pPr>
            <a:r>
              <a:rPr lang="zh-CN" altLang="en-US" dirty="0"/>
              <a:t>原始偏色图像中光源变化影响网络的收敛。</a:t>
            </a:r>
            <a:endParaRPr lang="en-US" altLang="zh-CN" dirty="0"/>
          </a:p>
          <a:p>
            <a:pPr marL="285750" indent="-285750">
              <a:lnSpc>
                <a:spcPct val="150000"/>
              </a:lnSpc>
              <a:buFont typeface="Arial" panose="020B0604020202020204" pitchFamily="34" charset="0"/>
              <a:buChar char="•"/>
            </a:pPr>
            <a:r>
              <a:rPr lang="zh-CN" altLang="en-US" dirty="0"/>
              <a:t>图像灰度化以及 </a:t>
            </a:r>
            <a:r>
              <a:rPr lang="en-US" altLang="zh-CN" i="1" dirty="0"/>
              <a:t>IM </a:t>
            </a:r>
            <a:r>
              <a:rPr lang="zh-CN" altLang="en-US" dirty="0"/>
              <a:t>色彩描述子均丢失了图像的原始色彩信息。</a:t>
            </a:r>
          </a:p>
        </p:txBody>
      </p:sp>
      <p:sp>
        <p:nvSpPr>
          <p:cNvPr id="34" name="文本框 33">
            <a:extLst>
              <a:ext uri="{FF2B5EF4-FFF2-40B4-BE49-F238E27FC236}">
                <a16:creationId xmlns:a16="http://schemas.microsoft.com/office/drawing/2014/main" id="{F0DA3EE7-AB9D-49AC-8B28-9192CBEFB6A8}"/>
              </a:ext>
            </a:extLst>
          </p:cNvPr>
          <p:cNvSpPr txBox="1"/>
          <p:nvPr/>
        </p:nvSpPr>
        <p:spPr>
          <a:xfrm>
            <a:off x="897132" y="5306816"/>
            <a:ext cx="9250326" cy="579261"/>
          </a:xfrm>
          <a:prstGeom prst="rect">
            <a:avLst/>
          </a:prstGeom>
          <a:noFill/>
        </p:spPr>
        <p:txBody>
          <a:bodyPr wrap="square" rtlCol="0">
            <a:spAutoFit/>
          </a:bodyPr>
          <a:lstStyle/>
          <a:p>
            <a:pPr>
              <a:lnSpc>
                <a:spcPct val="150000"/>
              </a:lnSpc>
            </a:pPr>
            <a:r>
              <a:rPr lang="zh-CN" altLang="en-US" sz="2400" b="1" dirty="0">
                <a:solidFill>
                  <a:schemeClr val="bg1"/>
                </a:solidFill>
              </a:rPr>
              <a:t>研究目标：</a:t>
            </a:r>
            <a:r>
              <a:rPr lang="zh-CN" altLang="en-US" sz="2400" dirty="0">
                <a:solidFill>
                  <a:schemeClr val="bg1"/>
                </a:solidFill>
              </a:rPr>
              <a:t>设计适合神经网络的输入图像。</a:t>
            </a:r>
          </a:p>
        </p:txBody>
      </p:sp>
      <p:sp>
        <p:nvSpPr>
          <p:cNvPr id="37" name="文本框 36">
            <a:extLst>
              <a:ext uri="{FF2B5EF4-FFF2-40B4-BE49-F238E27FC236}">
                <a16:creationId xmlns:a16="http://schemas.microsoft.com/office/drawing/2014/main" id="{56FC6129-3614-4EE8-BC7E-8D0B691AD178}"/>
              </a:ext>
            </a:extLst>
          </p:cNvPr>
          <p:cNvSpPr txBox="1"/>
          <p:nvPr/>
        </p:nvSpPr>
        <p:spPr>
          <a:xfrm>
            <a:off x="897132" y="5843378"/>
            <a:ext cx="9250326" cy="579261"/>
          </a:xfrm>
          <a:prstGeom prst="rect">
            <a:avLst/>
          </a:prstGeom>
          <a:noFill/>
        </p:spPr>
        <p:txBody>
          <a:bodyPr wrap="square" rtlCol="0">
            <a:spAutoFit/>
          </a:bodyPr>
          <a:lstStyle/>
          <a:p>
            <a:pPr>
              <a:lnSpc>
                <a:spcPct val="150000"/>
              </a:lnSpc>
            </a:pPr>
            <a:r>
              <a:rPr lang="zh-CN" altLang="en-US" sz="2400" dirty="0">
                <a:solidFill>
                  <a:schemeClr val="bg1"/>
                </a:solidFill>
              </a:rPr>
              <a:t>输入图像应</a:t>
            </a:r>
            <a:r>
              <a:rPr lang="en-US" altLang="zh-CN" sz="2400" dirty="0">
                <a:solidFill>
                  <a:schemeClr val="bg1"/>
                </a:solidFill>
              </a:rPr>
              <a:t>(1) </a:t>
            </a:r>
            <a:r>
              <a:rPr lang="zh-CN" altLang="en-US" sz="2400" dirty="0">
                <a:solidFill>
                  <a:schemeClr val="bg1"/>
                </a:solidFill>
              </a:rPr>
              <a:t>无变化光源干扰</a:t>
            </a:r>
            <a:r>
              <a:rPr lang="en-US" altLang="zh-CN" sz="2400" dirty="0">
                <a:solidFill>
                  <a:schemeClr val="bg1"/>
                </a:solidFill>
              </a:rPr>
              <a:t> (2) </a:t>
            </a:r>
            <a:r>
              <a:rPr lang="zh-CN" altLang="en-US" sz="2400" dirty="0">
                <a:solidFill>
                  <a:schemeClr val="bg1"/>
                </a:solidFill>
              </a:rPr>
              <a:t>保留图像原始色彩信息。</a:t>
            </a:r>
          </a:p>
        </p:txBody>
      </p:sp>
    </p:spTree>
    <p:extLst>
      <p:ext uri="{BB962C8B-B14F-4D97-AF65-F5344CB8AC3E}">
        <p14:creationId xmlns:p14="http://schemas.microsoft.com/office/powerpoint/2010/main" val="389325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90DC0BD-39DA-4D19-B6A7-3790E44350F5}"/>
              </a:ext>
            </a:extLst>
          </p:cNvPr>
          <p:cNvPicPr>
            <a:picLocks noChangeAspect="1"/>
          </p:cNvPicPr>
          <p:nvPr/>
        </p:nvPicPr>
        <p:blipFill>
          <a:blip r:embed="rId3"/>
          <a:stretch>
            <a:fillRect/>
          </a:stretch>
        </p:blipFill>
        <p:spPr>
          <a:xfrm>
            <a:off x="453992" y="2822697"/>
            <a:ext cx="6685719" cy="3558402"/>
          </a:xfrm>
          <a:prstGeom prst="rect">
            <a:avLst/>
          </a:prstGeom>
        </p:spPr>
      </p:pic>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rPr>
              <a:t>算法局限性与后续研究方向</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2)</a:t>
            </a:r>
            <a:endParaRPr lang="en-CA"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7973658"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探索</a:t>
              </a:r>
              <a:r>
                <a:rPr lang="zh-CN" altLang="en-US" sz="2400" b="1" dirty="0">
                  <a:solidFill>
                    <a:prstClr val="white"/>
                  </a:solidFill>
                  <a:latin typeface="Verdana" panose="020B0604030504040204"/>
                  <a:ea typeface="微软雅黑" panose="020B0503020204020204" pitchFamily="34" charset="-122"/>
                </a:rPr>
                <a:t>语义</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扩充技术用于提升低级统计量</a:t>
              </a:r>
              <a:r>
                <a:rPr lang="en-US" altLang="zh-CN" sz="2400" b="1" i="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的推断准确性</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E12B14AE-7B04-454B-9912-DC74D11D0FA1}"/>
              </a:ext>
            </a:extLst>
          </p:cNvPr>
          <p:cNvSpPr txBox="1"/>
          <p:nvPr/>
        </p:nvSpPr>
        <p:spPr>
          <a:xfrm>
            <a:off x="1689904" y="1468077"/>
            <a:ext cx="9905984" cy="1288558"/>
          </a:xfrm>
          <a:prstGeom prst="rect">
            <a:avLst/>
          </a:prstGeom>
          <a:noFill/>
        </p:spPr>
        <p:txBody>
          <a:bodyPr wrap="square" rtlCol="0">
            <a:spAutoFit/>
          </a:bodyPr>
          <a:lstStyle/>
          <a:p>
            <a:pPr>
              <a:lnSpc>
                <a:spcPct val="150000"/>
              </a:lnSpc>
            </a:pPr>
            <a:r>
              <a:rPr lang="zh-CN" altLang="en-US" b="1" dirty="0"/>
              <a:t>思考：</a:t>
            </a:r>
            <a:r>
              <a:rPr lang="zh-CN" altLang="en-US" dirty="0"/>
              <a:t>场景统计量与场景语义存在明显相关性，因此针对语义信息的扩充可能进一步提升模型对场景统计量的推断准确性。</a:t>
            </a:r>
            <a:endParaRPr lang="en-US" altLang="zh-CN" dirty="0"/>
          </a:p>
          <a:p>
            <a:pPr marL="285750" indent="-285750">
              <a:lnSpc>
                <a:spcPct val="150000"/>
              </a:lnSpc>
              <a:buFont typeface="Arial" panose="020B0604020202020204" pitchFamily="34" charset="0"/>
              <a:buChar char="•"/>
            </a:pPr>
            <a:r>
              <a:rPr lang="zh-CN" altLang="en-US" dirty="0"/>
              <a:t>现有色彩恒常任务未应用使用语义扩充技术原因在于光源估计同语义信息关联性较弱。</a:t>
            </a:r>
            <a:endParaRPr lang="en-US" altLang="zh-CN" dirty="0"/>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383128"/>
            <a:ext cx="1390650" cy="365125"/>
          </a:xfrm>
        </p:spPr>
        <p:txBody>
          <a:bodyPr/>
          <a:lstStyle/>
          <a:p>
            <a:fld id="{51D91E7F-84B6-4064-9D4E-CC7D244BCA04}" type="slidenum">
              <a:rPr lang="zh-CN" altLang="en-US" smtClean="0"/>
              <a:t>22</a:t>
            </a:fld>
            <a:endParaRPr lang="zh-CN" altLang="en-US" dirty="0"/>
          </a:p>
        </p:txBody>
      </p:sp>
      <p:pic>
        <p:nvPicPr>
          <p:cNvPr id="27" name="图片 26">
            <a:extLst>
              <a:ext uri="{FF2B5EF4-FFF2-40B4-BE49-F238E27FC236}">
                <a16:creationId xmlns:a16="http://schemas.microsoft.com/office/drawing/2014/main" id="{D707B694-8C7D-4F92-8FCA-4AA179B59010}"/>
              </a:ext>
            </a:extLst>
          </p:cNvPr>
          <p:cNvPicPr>
            <a:picLocks noChangeAspect="1"/>
          </p:cNvPicPr>
          <p:nvPr/>
        </p:nvPicPr>
        <p:blipFill>
          <a:blip r:embed="rId4"/>
          <a:stretch>
            <a:fillRect/>
          </a:stretch>
        </p:blipFill>
        <p:spPr>
          <a:xfrm>
            <a:off x="7344442" y="3078671"/>
            <a:ext cx="4393566" cy="2982421"/>
          </a:xfrm>
          <a:prstGeom prst="rect">
            <a:avLst/>
          </a:prstGeom>
        </p:spPr>
      </p:pic>
      <p:cxnSp>
        <p:nvCxnSpPr>
          <p:cNvPr id="32" name="直接连接符 31">
            <a:extLst>
              <a:ext uri="{FF2B5EF4-FFF2-40B4-BE49-F238E27FC236}">
                <a16:creationId xmlns:a16="http://schemas.microsoft.com/office/drawing/2014/main" id="{CB0567CE-9C28-40BD-B19A-79001E9ADFA7}"/>
              </a:ext>
            </a:extLst>
          </p:cNvPr>
          <p:cNvCxnSpPr>
            <a:cxnSpLocks/>
          </p:cNvCxnSpPr>
          <p:nvPr/>
        </p:nvCxnSpPr>
        <p:spPr>
          <a:xfrm>
            <a:off x="7154829" y="2919521"/>
            <a:ext cx="0" cy="364617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005100BC-F397-43E7-896E-0CE1F40C4B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112" y="1536076"/>
            <a:ext cx="1177307" cy="117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523220"/>
          </a:xfrm>
          <a:prstGeom prst="rect">
            <a:avLst/>
          </a:prstGeom>
          <a:noFill/>
        </p:spPr>
        <p:txBody>
          <a:bodyPr wrap="square" rtlCol="0">
            <a:spAutoFit/>
          </a:bodyPr>
          <a:lstStyle/>
          <a:p>
            <a:pPr>
              <a:defRPr/>
            </a:pPr>
            <a:r>
              <a:rPr lang="zh-CN" altLang="en-US" sz="2800" b="1" dirty="0">
                <a:solidFill>
                  <a:prstClr val="black"/>
                </a:solidFill>
                <a:latin typeface="+mn-ea"/>
              </a:rPr>
              <a:t>硕士期间研究成果</a:t>
            </a:r>
            <a:endParaRPr kumimoji="0" lang="zh-CN" altLang="en-US" sz="2800" b="1" i="0" u="none" strike="noStrike" kern="1200" cap="none" spc="0" normalizeH="0" baseline="0" noProof="0" dirty="0">
              <a:ln>
                <a:noFill/>
              </a:ln>
              <a:solidFill>
                <a:prstClr val="black"/>
              </a:solidFill>
              <a:effectLst/>
              <a:uLnTx/>
              <a:uFillTx/>
              <a:latin typeface="+mn-ea"/>
            </a:endParaRPr>
          </a:p>
        </p:txBody>
      </p:sp>
      <p:sp>
        <p:nvSpPr>
          <p:cNvPr id="14" name="矩形 13">
            <a:extLst>
              <a:ext uri="{FF2B5EF4-FFF2-40B4-BE49-F238E27FC236}">
                <a16:creationId xmlns:a16="http://schemas.microsoft.com/office/drawing/2014/main" id="{9EA7842B-1771-4404-94F1-72EBFDBAABB2}"/>
              </a:ext>
            </a:extLst>
          </p:cNvPr>
          <p:cNvSpPr/>
          <p:nvPr/>
        </p:nvSpPr>
        <p:spPr>
          <a:xfrm>
            <a:off x="-1" y="3106592"/>
            <a:ext cx="12192000" cy="134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800" b="0"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endParaRPr>
          </a:p>
        </p:txBody>
      </p:sp>
      <p:sp>
        <p:nvSpPr>
          <p:cNvPr id="10" name="灯片编号占位符 9">
            <a:extLst>
              <a:ext uri="{FF2B5EF4-FFF2-40B4-BE49-F238E27FC236}">
                <a16:creationId xmlns:a16="http://schemas.microsoft.com/office/drawing/2014/main" id="{B35FB7E0-505D-49CC-B485-823223464415}"/>
              </a:ext>
            </a:extLst>
          </p:cNvPr>
          <p:cNvSpPr>
            <a:spLocks noGrp="1"/>
          </p:cNvSpPr>
          <p:nvPr>
            <p:ph type="sldNum" sz="quarter" idx="12"/>
          </p:nvPr>
        </p:nvSpPr>
        <p:spPr/>
        <p:txBody>
          <a:bodyPr/>
          <a:lstStyle/>
          <a:p>
            <a:fld id="{51D91E7F-84B6-4064-9D4E-CC7D244BCA04}" type="slidenum">
              <a:rPr lang="zh-CN" altLang="en-US" smtClean="0"/>
              <a:t>23</a:t>
            </a:fld>
            <a:endParaRPr lang="zh-CN" altLang="en-US" dirty="0"/>
          </a:p>
        </p:txBody>
      </p:sp>
      <p:pic>
        <p:nvPicPr>
          <p:cNvPr id="9" name="Google Shape;169;p19">
            <a:extLst>
              <a:ext uri="{FF2B5EF4-FFF2-40B4-BE49-F238E27FC236}">
                <a16:creationId xmlns:a16="http://schemas.microsoft.com/office/drawing/2014/main" id="{2F0F5808-D32B-4694-9FF0-4B73B691D862}"/>
              </a:ext>
            </a:extLst>
          </p:cNvPr>
          <p:cNvPicPr preferRelativeResize="0"/>
          <p:nvPr/>
        </p:nvPicPr>
        <p:blipFill>
          <a:blip r:embed="rId3">
            <a:alphaModFix/>
          </a:blip>
          <a:stretch>
            <a:fillRect/>
          </a:stretch>
        </p:blipFill>
        <p:spPr>
          <a:xfrm>
            <a:off x="4259612" y="1559830"/>
            <a:ext cx="1184223" cy="1185048"/>
          </a:xfrm>
          <a:prstGeom prst="rect">
            <a:avLst/>
          </a:prstGeom>
          <a:noFill/>
          <a:ln>
            <a:noFill/>
          </a:ln>
        </p:spPr>
      </p:pic>
      <p:sp>
        <p:nvSpPr>
          <p:cNvPr id="13" name="Google Shape;171;p19">
            <a:extLst>
              <a:ext uri="{FF2B5EF4-FFF2-40B4-BE49-F238E27FC236}">
                <a16:creationId xmlns:a16="http://schemas.microsoft.com/office/drawing/2014/main" id="{BC0F3AEF-F7B3-47B5-99BA-7360FF96EC2D}"/>
              </a:ext>
            </a:extLst>
          </p:cNvPr>
          <p:cNvSpPr txBox="1"/>
          <p:nvPr/>
        </p:nvSpPr>
        <p:spPr>
          <a:xfrm>
            <a:off x="5084901" y="1839639"/>
            <a:ext cx="3149246" cy="835784"/>
          </a:xfrm>
          <a:prstGeom prst="rect">
            <a:avLst/>
          </a:prstGeom>
          <a:noFill/>
          <a:ln>
            <a:noFill/>
          </a:ln>
        </p:spPr>
        <p:txBody>
          <a:bodyPr spcFirstLastPara="1" wrap="square" lIns="29027" tIns="29027" rIns="29027" bIns="29027" anchor="t" anchorCtr="0">
            <a:noAutofit/>
          </a:bodyPr>
          <a:lstStyle/>
          <a:p>
            <a:pPr algn="ctr"/>
            <a:r>
              <a:rPr lang="zh-CN" altLang="en-US" sz="4000" b="1" dirty="0">
                <a:latin typeface="Century Gothic" panose="020B0502020202020204" pitchFamily="34" charset="0"/>
              </a:rPr>
              <a:t>工作二</a:t>
            </a:r>
            <a:endParaRPr sz="8000" b="1" dirty="0">
              <a:latin typeface="Century Gothic" panose="020B0502020202020204" pitchFamily="34" charset="0"/>
            </a:endParaRPr>
          </a:p>
        </p:txBody>
      </p:sp>
      <p:sp>
        <p:nvSpPr>
          <p:cNvPr id="34" name="Google Shape;172;p19">
            <a:extLst>
              <a:ext uri="{FF2B5EF4-FFF2-40B4-BE49-F238E27FC236}">
                <a16:creationId xmlns:a16="http://schemas.microsoft.com/office/drawing/2014/main" id="{A6B08F73-3850-4D33-9D72-50641EFBA117}"/>
              </a:ext>
            </a:extLst>
          </p:cNvPr>
          <p:cNvSpPr txBox="1"/>
          <p:nvPr/>
        </p:nvSpPr>
        <p:spPr>
          <a:xfrm>
            <a:off x="3338489" y="3268614"/>
            <a:ext cx="5515019" cy="555668"/>
          </a:xfrm>
          <a:prstGeom prst="rect">
            <a:avLst/>
          </a:prstGeom>
          <a:noFill/>
          <a:ln>
            <a:noFill/>
          </a:ln>
        </p:spPr>
        <p:txBody>
          <a:bodyPr spcFirstLastPara="1" wrap="square" lIns="29027" tIns="29027" rIns="29027" bIns="29027" anchor="t" anchorCtr="0">
            <a:noAutofit/>
          </a:bodyPr>
          <a:lstStyle/>
          <a:p>
            <a:pPr algn="ctr">
              <a:lnSpc>
                <a:spcPct val="120000"/>
              </a:lnSpc>
            </a:pPr>
            <a:r>
              <a:rPr lang="zh-CN" altLang="en-US" sz="2800" dirty="0">
                <a:solidFill>
                  <a:schemeClr val="bg1"/>
                </a:solidFill>
                <a:latin typeface="Century Gothic" panose="020B0502020202020204" pitchFamily="34" charset="0"/>
              </a:rPr>
              <a:t>非学习类色彩恒常算法设计</a:t>
            </a:r>
            <a:endParaRPr lang="en-US" altLang="zh-CN" sz="2800" dirty="0">
              <a:solidFill>
                <a:schemeClr val="bg1"/>
              </a:solidFill>
              <a:latin typeface="Century Gothic" panose="020B0502020202020204" pitchFamily="34" charset="0"/>
            </a:endParaRPr>
          </a:p>
          <a:p>
            <a:pPr algn="ctr">
              <a:lnSpc>
                <a:spcPct val="120000"/>
              </a:lnSpc>
            </a:pPr>
            <a:r>
              <a:rPr lang="en-US" altLang="zh-CN" sz="2800" dirty="0">
                <a:solidFill>
                  <a:schemeClr val="bg1"/>
                </a:solidFill>
                <a:latin typeface="Century Gothic" panose="020B0502020202020204" pitchFamily="34" charset="0"/>
              </a:rPr>
              <a:t>-</a:t>
            </a:r>
            <a:r>
              <a:rPr lang="zh-CN" altLang="en-US" sz="2800" dirty="0">
                <a:solidFill>
                  <a:schemeClr val="bg1"/>
                </a:solidFill>
                <a:latin typeface="Century Gothic" panose="020B0502020202020204" pitchFamily="34" charset="0"/>
              </a:rPr>
              <a:t>基于灰色像素的光源估计</a:t>
            </a:r>
            <a:endParaRPr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760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4857"/>
            <a:ext cx="10801351" cy="523220"/>
          </a:xfrm>
          <a:prstGeom prst="rect">
            <a:avLst/>
          </a:prstGeom>
          <a:noFill/>
        </p:spPr>
        <p:txBody>
          <a:bodyPr wrap="square" rtlCol="0">
            <a:spAutoFit/>
          </a:bodyPr>
          <a:lstStyle/>
          <a:p>
            <a:pPr>
              <a:defRPr/>
            </a:pPr>
            <a:r>
              <a:rPr lang="en-US" altLang="zh-CN" sz="2800" b="1" dirty="0">
                <a:latin typeface="微软雅黑" panose="020B0503020204020204" pitchFamily="34" charset="-122"/>
                <a:ea typeface="微软雅黑" panose="020B0503020204020204" pitchFamily="34" charset="-122"/>
              </a:rPr>
              <a:t>Prior Work-</a:t>
            </a:r>
            <a:r>
              <a:rPr lang="zh-CN" altLang="en-US" sz="2800" b="1" dirty="0">
                <a:latin typeface="微软雅黑" panose="020B0503020204020204" pitchFamily="34" charset="-122"/>
                <a:ea typeface="微软雅黑" panose="020B0503020204020204" pitchFamily="34" charset="-122"/>
              </a:rPr>
              <a:t>基于</a:t>
            </a:r>
            <a:r>
              <a:rPr lang="zh-CN" altLang="en-US" sz="2800" b="1" dirty="0">
                <a:solidFill>
                  <a:prstClr val="black"/>
                </a:solidFill>
                <a:latin typeface="微软雅黑" panose="020B0503020204020204" pitchFamily="34" charset="-122"/>
                <a:ea typeface="微软雅黑" panose="020B0503020204020204" pitchFamily="34" charset="-122"/>
              </a:rPr>
              <a:t>灰色像素的光源估计</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781385" y="1393225"/>
            <a:ext cx="10814504"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24</a:t>
            </a:fld>
            <a:endParaRPr lang="zh-CN" altLang="en-US" dirty="0"/>
          </a:p>
        </p:txBody>
      </p:sp>
      <p:sp>
        <p:nvSpPr>
          <p:cNvPr id="62" name="文本框 61">
            <a:extLst>
              <a:ext uri="{FF2B5EF4-FFF2-40B4-BE49-F238E27FC236}">
                <a16:creationId xmlns:a16="http://schemas.microsoft.com/office/drawing/2014/main" id="{361BF4AB-CE6E-4F8A-B386-065FAB22439A}"/>
              </a:ext>
            </a:extLst>
          </p:cNvPr>
          <p:cNvSpPr txBox="1"/>
          <p:nvPr/>
        </p:nvSpPr>
        <p:spPr>
          <a:xfrm>
            <a:off x="695324" y="1438387"/>
            <a:ext cx="10938764" cy="824328"/>
          </a:xfrm>
          <a:prstGeom prst="rect">
            <a:avLst/>
          </a:prstGeom>
          <a:noFill/>
        </p:spPr>
        <p:txBody>
          <a:bodyPr wrap="none" rtlCol="0">
            <a:spAutoFit/>
          </a:bodyPr>
          <a:lstStyle/>
          <a:p>
            <a:pPr>
              <a:lnSpc>
                <a:spcPct val="160000"/>
              </a:lnSpc>
            </a:pPr>
            <a:r>
              <a:rPr lang="en-US" altLang="zh-CN" sz="1600" dirty="0"/>
              <a:t>[1] Sci. Amer, 1977. </a:t>
            </a:r>
            <a:r>
              <a:rPr lang="en-US" altLang="zh-CN" sz="1600" dirty="0">
                <a:solidFill>
                  <a:srgbClr val="0070C0"/>
                </a:solidFill>
              </a:rPr>
              <a:t>The </a:t>
            </a:r>
            <a:r>
              <a:rPr lang="en-US" altLang="zh-CN" sz="1600" dirty="0" err="1">
                <a:solidFill>
                  <a:srgbClr val="0070C0"/>
                </a:solidFill>
              </a:rPr>
              <a:t>retinex</a:t>
            </a:r>
            <a:r>
              <a:rPr lang="en-US" altLang="zh-CN" sz="1600" dirty="0">
                <a:solidFill>
                  <a:srgbClr val="0070C0"/>
                </a:solidFill>
              </a:rPr>
              <a:t> theory of color vision</a:t>
            </a:r>
            <a:r>
              <a:rPr lang="en-US" altLang="zh-CN" sz="1600" dirty="0"/>
              <a:t>, E. Land.</a:t>
            </a:r>
          </a:p>
          <a:p>
            <a:pPr>
              <a:lnSpc>
                <a:spcPct val="160000"/>
              </a:lnSpc>
            </a:pPr>
            <a:r>
              <a:rPr lang="en-US" altLang="zh-CN" sz="1600" dirty="0">
                <a:solidFill>
                  <a:srgbClr val="000000"/>
                </a:solidFill>
              </a:rPr>
              <a:t>[2] </a:t>
            </a:r>
            <a:r>
              <a:rPr lang="en-US" altLang="zh-CN" sz="1600" dirty="0"/>
              <a:t>Color and Imaging Conference,</a:t>
            </a:r>
            <a:r>
              <a:rPr lang="zh-CN" altLang="en-US" sz="1600" dirty="0"/>
              <a:t> </a:t>
            </a:r>
            <a:r>
              <a:rPr lang="en-US" altLang="zh-CN" sz="1600" dirty="0"/>
              <a:t>2012. </a:t>
            </a:r>
            <a:r>
              <a:rPr lang="en-US" altLang="zh-CN" sz="1600" dirty="0">
                <a:solidFill>
                  <a:srgbClr val="0070C0"/>
                </a:solidFill>
              </a:rPr>
              <a:t>The role of bright pixels in illumination estimation</a:t>
            </a:r>
            <a:r>
              <a:rPr lang="en-US" altLang="zh-CN" sz="1600" dirty="0">
                <a:solidFill>
                  <a:srgbClr val="000000"/>
                </a:solidFill>
              </a:rPr>
              <a:t>. </a:t>
            </a:r>
            <a:r>
              <a:rPr lang="en-US" altLang="zh-CN" sz="1600" dirty="0" err="1">
                <a:solidFill>
                  <a:srgbClr val="000000"/>
                </a:solidFill>
              </a:rPr>
              <a:t>Joze</a:t>
            </a:r>
            <a:r>
              <a:rPr lang="en-US" altLang="zh-CN" sz="1600" dirty="0">
                <a:solidFill>
                  <a:srgbClr val="000000"/>
                </a:solidFill>
              </a:rPr>
              <a:t> et al. </a:t>
            </a:r>
          </a:p>
        </p:txBody>
      </p:sp>
      <p:grpSp>
        <p:nvGrpSpPr>
          <p:cNvPr id="63" name="组合 62">
            <a:extLst>
              <a:ext uri="{FF2B5EF4-FFF2-40B4-BE49-F238E27FC236}">
                <a16:creationId xmlns:a16="http://schemas.microsoft.com/office/drawing/2014/main" id="{67EE65AD-6497-4A21-8934-B7852640CDBD}"/>
              </a:ext>
            </a:extLst>
          </p:cNvPr>
          <p:cNvGrpSpPr/>
          <p:nvPr/>
        </p:nvGrpSpPr>
        <p:grpSpPr>
          <a:xfrm>
            <a:off x="781385" y="931560"/>
            <a:ext cx="10814504" cy="461665"/>
            <a:chOff x="695325" y="1013859"/>
            <a:chExt cx="10814504" cy="461665"/>
          </a:xfrm>
        </p:grpSpPr>
        <p:sp>
          <p:nvSpPr>
            <p:cNvPr id="64" name="矩形 63">
              <a:extLst>
                <a:ext uri="{FF2B5EF4-FFF2-40B4-BE49-F238E27FC236}">
                  <a16:creationId xmlns:a16="http://schemas.microsoft.com/office/drawing/2014/main" id="{4A636173-C043-489C-BDB7-F7E25D7C15D3}"/>
                </a:ext>
              </a:extLst>
            </p:cNvPr>
            <p:cNvSpPr/>
            <p:nvPr/>
          </p:nvSpPr>
          <p:spPr>
            <a:xfrm>
              <a:off x="695325" y="1013859"/>
              <a:ext cx="1851789"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 </a:t>
              </a:r>
              <a:r>
                <a:rPr lang="zh-CN" altLang="en-US" sz="2400" b="1" dirty="0">
                  <a:solidFill>
                    <a:schemeClr val="bg1"/>
                  </a:solidFill>
                  <a:latin typeface="Verdana" panose="020B0604030504040204"/>
                  <a:ea typeface="微软雅黑" panose="020B0503020204020204" pitchFamily="34" charset="-122"/>
                </a:rPr>
                <a:t>亮度约束</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65" name="直接连接符 64">
              <a:extLst>
                <a:ext uri="{FF2B5EF4-FFF2-40B4-BE49-F238E27FC236}">
                  <a16:creationId xmlns:a16="http://schemas.microsoft.com/office/drawing/2014/main" id="{5FBA52E2-A8D1-4E2D-9F56-94206DFAFCB3}"/>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8DA7C4C-5DFA-4014-B737-61218EC4E7FD}"/>
              </a:ext>
            </a:extLst>
          </p:cNvPr>
          <p:cNvGrpSpPr/>
          <p:nvPr/>
        </p:nvGrpSpPr>
        <p:grpSpPr>
          <a:xfrm>
            <a:off x="781385" y="2683865"/>
            <a:ext cx="10814504" cy="461665"/>
            <a:chOff x="695325" y="1013859"/>
            <a:chExt cx="10814504" cy="461665"/>
          </a:xfrm>
        </p:grpSpPr>
        <p:sp>
          <p:nvSpPr>
            <p:cNvPr id="67" name="矩形 66">
              <a:extLst>
                <a:ext uri="{FF2B5EF4-FFF2-40B4-BE49-F238E27FC236}">
                  <a16:creationId xmlns:a16="http://schemas.microsoft.com/office/drawing/2014/main" id="{0F8C8C36-2017-4AFB-B947-53F42623F3B5}"/>
                </a:ext>
              </a:extLst>
            </p:cNvPr>
            <p:cNvSpPr/>
            <p:nvPr/>
          </p:nvSpPr>
          <p:spPr>
            <a:xfrm>
              <a:off x="695325" y="1013859"/>
              <a:ext cx="2775119"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a:t>
              </a:r>
              <a:r>
                <a:rPr lang="zh-CN" altLang="en-US" sz="2400" b="1" dirty="0">
                  <a:solidFill>
                    <a:prstClr val="white"/>
                  </a:solidFill>
                  <a:latin typeface="Verdana" panose="020B0604030504040204"/>
                  <a:ea typeface="微软雅黑" panose="020B0503020204020204" pitchFamily="34" charset="-122"/>
                </a:rPr>
                <a:t>局部对比度约束</a:t>
              </a:r>
              <a:endPar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68" name="直接连接符 67">
              <a:extLst>
                <a:ext uri="{FF2B5EF4-FFF2-40B4-BE49-F238E27FC236}">
                  <a16:creationId xmlns:a16="http://schemas.microsoft.com/office/drawing/2014/main" id="{8FFB5FE0-2BE8-457C-8570-DDB437CA2619}"/>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文本框 71">
            <a:extLst>
              <a:ext uri="{FF2B5EF4-FFF2-40B4-BE49-F238E27FC236}">
                <a16:creationId xmlns:a16="http://schemas.microsoft.com/office/drawing/2014/main" id="{50F46C40-F68A-4BF7-B05A-359CF116F6E0}"/>
              </a:ext>
            </a:extLst>
          </p:cNvPr>
          <p:cNvSpPr txBox="1"/>
          <p:nvPr/>
        </p:nvSpPr>
        <p:spPr>
          <a:xfrm>
            <a:off x="695324" y="3270068"/>
            <a:ext cx="10846174" cy="824328"/>
          </a:xfrm>
          <a:prstGeom prst="rect">
            <a:avLst/>
          </a:prstGeom>
          <a:noFill/>
        </p:spPr>
        <p:txBody>
          <a:bodyPr wrap="none" rtlCol="0">
            <a:spAutoFit/>
          </a:bodyPr>
          <a:lstStyle/>
          <a:p>
            <a:pPr>
              <a:lnSpc>
                <a:spcPct val="160000"/>
              </a:lnSpc>
            </a:pPr>
            <a:r>
              <a:rPr lang="en-US" altLang="zh-CN" sz="1600" dirty="0"/>
              <a:t>[3] CVPR, 2015. </a:t>
            </a:r>
            <a:r>
              <a:rPr lang="en-US" altLang="zh-CN" sz="1600" dirty="0">
                <a:solidFill>
                  <a:srgbClr val="0070C0"/>
                </a:solidFill>
              </a:rPr>
              <a:t>Efficient Illuminant Estimation for Color Constancy Using Grey Pixels</a:t>
            </a:r>
            <a:r>
              <a:rPr lang="en-US" altLang="zh-CN" sz="1600" dirty="0"/>
              <a:t>, </a:t>
            </a:r>
            <a:r>
              <a:rPr lang="en-US" altLang="zh-CN" sz="1600" dirty="0" err="1"/>
              <a:t>Kaifu</a:t>
            </a:r>
            <a:r>
              <a:rPr lang="en-US" altLang="zh-CN" sz="1600" dirty="0"/>
              <a:t> Yang et al.</a:t>
            </a:r>
          </a:p>
          <a:p>
            <a:pPr>
              <a:lnSpc>
                <a:spcPct val="160000"/>
              </a:lnSpc>
            </a:pPr>
            <a:r>
              <a:rPr lang="en-US" altLang="zh-CN" sz="1600" dirty="0">
                <a:solidFill>
                  <a:srgbClr val="000000"/>
                </a:solidFill>
              </a:rPr>
              <a:t>[4] </a:t>
            </a:r>
            <a:r>
              <a:rPr lang="en-US" altLang="zh-CN" sz="1600" dirty="0"/>
              <a:t>CVPR, 2019. </a:t>
            </a:r>
            <a:r>
              <a:rPr lang="en-US" altLang="zh-CN" sz="1600" dirty="0">
                <a:solidFill>
                  <a:srgbClr val="0070C0"/>
                </a:solidFill>
              </a:rPr>
              <a:t>On Finding Gray Pixels</a:t>
            </a:r>
            <a:r>
              <a:rPr lang="en-US" altLang="zh-CN" sz="1600" dirty="0"/>
              <a:t>, Yanlin Qian et al.</a:t>
            </a:r>
            <a:endParaRPr lang="en-US" altLang="zh-CN" sz="1600" dirty="0">
              <a:solidFill>
                <a:srgbClr val="000000"/>
              </a:solidFill>
            </a:endParaRPr>
          </a:p>
        </p:txBody>
      </p:sp>
      <p:grpSp>
        <p:nvGrpSpPr>
          <p:cNvPr id="74" name="组合 73">
            <a:extLst>
              <a:ext uri="{FF2B5EF4-FFF2-40B4-BE49-F238E27FC236}">
                <a16:creationId xmlns:a16="http://schemas.microsoft.com/office/drawing/2014/main" id="{463FFDDE-B90F-442C-9774-4F42E2AA6ADD}"/>
              </a:ext>
            </a:extLst>
          </p:cNvPr>
          <p:cNvGrpSpPr/>
          <p:nvPr/>
        </p:nvGrpSpPr>
        <p:grpSpPr>
          <a:xfrm>
            <a:off x="781385" y="4544651"/>
            <a:ext cx="10814504" cy="461665"/>
            <a:chOff x="695325" y="1013859"/>
            <a:chExt cx="10814504" cy="461665"/>
          </a:xfrm>
        </p:grpSpPr>
        <p:sp>
          <p:nvSpPr>
            <p:cNvPr id="75" name="矩形 74">
              <a:extLst>
                <a:ext uri="{FF2B5EF4-FFF2-40B4-BE49-F238E27FC236}">
                  <a16:creationId xmlns:a16="http://schemas.microsoft.com/office/drawing/2014/main" id="{29B7ADE5-4E70-4D5D-8D54-AF09FD9474D3}"/>
                </a:ext>
              </a:extLst>
            </p:cNvPr>
            <p:cNvSpPr/>
            <p:nvPr/>
          </p:nvSpPr>
          <p:spPr>
            <a:xfrm>
              <a:off x="695325" y="1013859"/>
              <a:ext cx="2775119"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3. </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暗通道先验约束</a:t>
              </a:r>
            </a:p>
          </p:txBody>
        </p:sp>
        <p:cxnSp>
          <p:nvCxnSpPr>
            <p:cNvPr id="76" name="直接连接符 75">
              <a:extLst>
                <a:ext uri="{FF2B5EF4-FFF2-40B4-BE49-F238E27FC236}">
                  <a16:creationId xmlns:a16="http://schemas.microsoft.com/office/drawing/2014/main" id="{B34C256D-1D7B-4063-A7FF-0581F28C387F}"/>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7B5CC3BE-5485-4C02-A0B5-44EBED4F238C}"/>
              </a:ext>
            </a:extLst>
          </p:cNvPr>
          <p:cNvSpPr txBox="1"/>
          <p:nvPr/>
        </p:nvSpPr>
        <p:spPr>
          <a:xfrm>
            <a:off x="672912" y="5175139"/>
            <a:ext cx="6534161" cy="435440"/>
          </a:xfrm>
          <a:prstGeom prst="rect">
            <a:avLst/>
          </a:prstGeom>
          <a:noFill/>
        </p:spPr>
        <p:txBody>
          <a:bodyPr wrap="none" rtlCol="0">
            <a:spAutoFit/>
          </a:bodyPr>
          <a:lstStyle/>
          <a:p>
            <a:pPr>
              <a:lnSpc>
                <a:spcPct val="160000"/>
              </a:lnSpc>
            </a:pPr>
            <a:r>
              <a:rPr lang="en-US" altLang="zh-CN" sz="1600" dirty="0"/>
              <a:t>[5] </a:t>
            </a:r>
            <a:r>
              <a:rPr lang="zh-CN" altLang="en-US" sz="1600" dirty="0"/>
              <a:t>光电工程</a:t>
            </a:r>
            <a:r>
              <a:rPr lang="en-US" altLang="zh-CN" sz="1600" dirty="0"/>
              <a:t>, 2018. </a:t>
            </a:r>
            <a:r>
              <a:rPr lang="zh-CN" altLang="en-US" sz="1600" dirty="0">
                <a:solidFill>
                  <a:srgbClr val="0070C0"/>
                </a:solidFill>
              </a:rPr>
              <a:t>一种暗通道优先的快速自动白平衡算法</a:t>
            </a:r>
            <a:r>
              <a:rPr lang="en-US" altLang="zh-CN" sz="1600" dirty="0"/>
              <a:t>, </a:t>
            </a:r>
            <a:r>
              <a:rPr lang="zh-CN" altLang="en-US" sz="1600" dirty="0"/>
              <a:t>王伟等</a:t>
            </a:r>
            <a:r>
              <a:rPr lang="en-US" altLang="zh-CN" sz="1600" dirty="0"/>
              <a:t>.</a:t>
            </a:r>
          </a:p>
        </p:txBody>
      </p:sp>
    </p:spTree>
    <p:extLst>
      <p:ext uri="{BB962C8B-B14F-4D97-AF65-F5344CB8AC3E}">
        <p14:creationId xmlns:p14="http://schemas.microsoft.com/office/powerpoint/2010/main" val="2876242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1143"/>
            <a:ext cx="10801351" cy="523220"/>
          </a:xfrm>
          <a:prstGeom prst="rect">
            <a:avLst/>
          </a:prstGeom>
          <a:noFill/>
        </p:spPr>
        <p:txBody>
          <a:bodyPr wrap="square" rtlCol="0">
            <a:spAutoFit/>
          </a:bodyPr>
          <a:lstStyle/>
          <a:p>
            <a:pPr>
              <a:defRPr/>
            </a:pPr>
            <a:r>
              <a:rPr lang="en-US" altLang="zh-CN" sz="2800" b="1" dirty="0">
                <a:latin typeface="微软雅黑" panose="020B0503020204020204" pitchFamily="34" charset="-122"/>
                <a:ea typeface="微软雅黑" panose="020B0503020204020204" pitchFamily="34" charset="-122"/>
              </a:rPr>
              <a:t>Motivation-</a:t>
            </a:r>
            <a:r>
              <a:rPr lang="zh-CN" altLang="en-US" sz="2800" b="1" dirty="0">
                <a:latin typeface="微软雅黑" panose="020B0503020204020204" pitchFamily="34" charset="-122"/>
                <a:ea typeface="微软雅黑" panose="020B0503020204020204" pitchFamily="34" charset="-122"/>
              </a:rPr>
              <a:t>基于</a:t>
            </a:r>
            <a:r>
              <a:rPr lang="zh-CN" altLang="en-US" sz="2800" b="1" dirty="0">
                <a:solidFill>
                  <a:prstClr val="black"/>
                </a:solidFill>
                <a:latin typeface="微软雅黑" panose="020B0503020204020204" pitchFamily="34" charset="-122"/>
                <a:ea typeface="微软雅黑" panose="020B0503020204020204" pitchFamily="34" charset="-122"/>
              </a:rPr>
              <a:t>灰色像素的光源估计</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25</a:t>
            </a:fld>
            <a:endParaRPr lang="zh-CN" altLang="en-US" dirty="0"/>
          </a:p>
        </p:txBody>
      </p:sp>
      <p:cxnSp>
        <p:nvCxnSpPr>
          <p:cNvPr id="15" name="直接连接符 14">
            <a:extLst>
              <a:ext uri="{FF2B5EF4-FFF2-40B4-BE49-F238E27FC236}">
                <a16:creationId xmlns:a16="http://schemas.microsoft.com/office/drawing/2014/main" id="{F3D14F17-0A2A-4E65-ABA3-45A8892B5F7C}"/>
              </a:ext>
            </a:extLst>
          </p:cNvPr>
          <p:cNvCxnSpPr/>
          <p:nvPr/>
        </p:nvCxnSpPr>
        <p:spPr>
          <a:xfrm>
            <a:off x="781385" y="1304141"/>
            <a:ext cx="1081450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97E9F90-AAE8-45CF-A710-0ABD1073F2F7}"/>
              </a:ext>
            </a:extLst>
          </p:cNvPr>
          <p:cNvSpPr txBox="1"/>
          <p:nvPr/>
        </p:nvSpPr>
        <p:spPr>
          <a:xfrm>
            <a:off x="695324" y="1355395"/>
            <a:ext cx="10866629" cy="1335237"/>
          </a:xfrm>
          <a:prstGeom prst="rect">
            <a:avLst/>
          </a:prstGeom>
          <a:noFill/>
        </p:spPr>
        <p:txBody>
          <a:bodyPr wrap="none" rtlCol="0">
            <a:spAutoFit/>
          </a:bodyPr>
          <a:lstStyle/>
          <a:p>
            <a:pPr>
              <a:lnSpc>
                <a:spcPct val="130000"/>
              </a:lnSpc>
            </a:pPr>
            <a:r>
              <a:rPr lang="en-US" altLang="zh-CN" sz="1600" dirty="0"/>
              <a:t>[1] Sci. Amer, 1977. </a:t>
            </a:r>
            <a:r>
              <a:rPr lang="en-US" altLang="zh-CN" sz="1600" dirty="0">
                <a:solidFill>
                  <a:srgbClr val="0070C0"/>
                </a:solidFill>
              </a:rPr>
              <a:t>The </a:t>
            </a:r>
            <a:r>
              <a:rPr lang="en-US" altLang="zh-CN" sz="1600" dirty="0" err="1">
                <a:solidFill>
                  <a:srgbClr val="0070C0"/>
                </a:solidFill>
              </a:rPr>
              <a:t>retinex</a:t>
            </a:r>
            <a:r>
              <a:rPr lang="en-US" altLang="zh-CN" sz="1600" dirty="0">
                <a:solidFill>
                  <a:srgbClr val="0070C0"/>
                </a:solidFill>
              </a:rPr>
              <a:t> theory of color vision</a:t>
            </a:r>
            <a:r>
              <a:rPr lang="en-US" altLang="zh-CN" sz="1600" dirty="0"/>
              <a:t>, E. Land.</a:t>
            </a:r>
          </a:p>
          <a:p>
            <a:pPr>
              <a:lnSpc>
                <a:spcPct val="130000"/>
              </a:lnSpc>
            </a:pPr>
            <a:r>
              <a:rPr lang="en-US" altLang="zh-CN" sz="1600" dirty="0">
                <a:solidFill>
                  <a:srgbClr val="000000"/>
                </a:solidFill>
              </a:rPr>
              <a:t>[2] </a:t>
            </a:r>
            <a:r>
              <a:rPr lang="en-US" altLang="zh-CN" sz="1600" dirty="0"/>
              <a:t>Color and Imaging Conference,</a:t>
            </a:r>
            <a:r>
              <a:rPr lang="zh-CN" altLang="en-US" sz="1600" dirty="0"/>
              <a:t> </a:t>
            </a:r>
            <a:r>
              <a:rPr lang="en-US" altLang="zh-CN" sz="1600" dirty="0"/>
              <a:t>2012. </a:t>
            </a:r>
            <a:r>
              <a:rPr lang="en-US" altLang="zh-CN" sz="1600" dirty="0">
                <a:solidFill>
                  <a:srgbClr val="0070C0"/>
                </a:solidFill>
              </a:rPr>
              <a:t>The role of bright pixels in illumination estimation</a:t>
            </a:r>
            <a:r>
              <a:rPr lang="en-US" altLang="zh-CN" sz="1600" dirty="0">
                <a:solidFill>
                  <a:srgbClr val="000000"/>
                </a:solidFill>
              </a:rPr>
              <a:t>. </a:t>
            </a:r>
            <a:r>
              <a:rPr lang="en-US" altLang="zh-CN" sz="1600" dirty="0" err="1">
                <a:solidFill>
                  <a:srgbClr val="000000"/>
                </a:solidFill>
              </a:rPr>
              <a:t>Joze</a:t>
            </a:r>
            <a:r>
              <a:rPr lang="en-US" altLang="zh-CN" sz="1600" dirty="0">
                <a:solidFill>
                  <a:srgbClr val="000000"/>
                </a:solidFill>
              </a:rPr>
              <a:t> et al.</a:t>
            </a:r>
          </a:p>
          <a:p>
            <a:pPr>
              <a:lnSpc>
                <a:spcPct val="130000"/>
              </a:lnSpc>
            </a:pPr>
            <a:r>
              <a:rPr lang="en-US" altLang="zh-CN" sz="1600" dirty="0">
                <a:solidFill>
                  <a:srgbClr val="000000"/>
                </a:solidFill>
              </a:rPr>
              <a:t>[3] </a:t>
            </a:r>
            <a:r>
              <a:rPr lang="zh-CN" altLang="en-US" sz="1600" dirty="0">
                <a:solidFill>
                  <a:srgbClr val="000000"/>
                </a:solidFill>
              </a:rPr>
              <a:t>本文已有研究成果：</a:t>
            </a:r>
            <a:r>
              <a:rPr lang="zh-CN" altLang="en-US" sz="1600" dirty="0">
                <a:solidFill>
                  <a:srgbClr val="0070C0"/>
                </a:solidFill>
                <a:sym typeface="Microsoft YaHei"/>
              </a:rPr>
              <a:t>白斑假设下基于局部灰色区域的色彩恒常算法         </a:t>
            </a:r>
            <a:r>
              <a:rPr lang="en-US" altLang="zh-CN" sz="1600" i="1" dirty="0">
                <a:solidFill>
                  <a:srgbClr val="000000"/>
                </a:solidFill>
                <a:sym typeface="Microsoft YaHei"/>
              </a:rPr>
              <a:t>(</a:t>
            </a:r>
            <a:r>
              <a:rPr lang="zh-CN" altLang="en-US" sz="1600" i="1" dirty="0">
                <a:solidFill>
                  <a:srgbClr val="000000"/>
                </a:solidFill>
                <a:sym typeface="Microsoft YaHei"/>
              </a:rPr>
              <a:t>待投稿，拟投稿至计算机研究与发展</a:t>
            </a:r>
            <a:r>
              <a:rPr lang="en-US" altLang="zh-CN" sz="1600" i="1" dirty="0">
                <a:solidFill>
                  <a:srgbClr val="000000"/>
                </a:solidFill>
                <a:sym typeface="Microsoft YaHei"/>
              </a:rPr>
              <a:t>)</a:t>
            </a:r>
            <a:endParaRPr lang="en-US" altLang="zh-CN" sz="1600" dirty="0">
              <a:solidFill>
                <a:srgbClr val="000000"/>
              </a:solidFill>
            </a:endParaRPr>
          </a:p>
          <a:p>
            <a:pPr>
              <a:lnSpc>
                <a:spcPct val="130000"/>
              </a:lnSpc>
            </a:pPr>
            <a:r>
              <a:rPr lang="en-US" altLang="zh-CN" sz="1600" dirty="0">
                <a:solidFill>
                  <a:srgbClr val="000000"/>
                </a:solidFill>
              </a:rPr>
              <a:t> </a:t>
            </a:r>
          </a:p>
        </p:txBody>
      </p:sp>
      <p:grpSp>
        <p:nvGrpSpPr>
          <p:cNvPr id="17" name="组合 16">
            <a:extLst>
              <a:ext uri="{FF2B5EF4-FFF2-40B4-BE49-F238E27FC236}">
                <a16:creationId xmlns:a16="http://schemas.microsoft.com/office/drawing/2014/main" id="{E4A8DFFE-6F05-4B8E-921E-5D963B4C843E}"/>
              </a:ext>
            </a:extLst>
          </p:cNvPr>
          <p:cNvGrpSpPr/>
          <p:nvPr/>
        </p:nvGrpSpPr>
        <p:grpSpPr>
          <a:xfrm>
            <a:off x="781385" y="842476"/>
            <a:ext cx="10814504" cy="461665"/>
            <a:chOff x="695325" y="1013859"/>
            <a:chExt cx="10814504" cy="461665"/>
          </a:xfrm>
        </p:grpSpPr>
        <p:sp>
          <p:nvSpPr>
            <p:cNvPr id="18" name="矩形 17">
              <a:extLst>
                <a:ext uri="{FF2B5EF4-FFF2-40B4-BE49-F238E27FC236}">
                  <a16:creationId xmlns:a16="http://schemas.microsoft.com/office/drawing/2014/main" id="{B7AE8984-03A5-44D9-884E-85E3E84A7014}"/>
                </a:ext>
              </a:extLst>
            </p:cNvPr>
            <p:cNvSpPr/>
            <p:nvPr/>
          </p:nvSpPr>
          <p:spPr>
            <a:xfrm>
              <a:off x="695325" y="1013859"/>
              <a:ext cx="141577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Verdana" panose="020B0604030504040204"/>
                  <a:ea typeface="微软雅黑" panose="020B0503020204020204" pitchFamily="34" charset="-122"/>
                </a:rPr>
                <a:t>亮度约束</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5" name="直接连接符 24">
              <a:extLst>
                <a:ext uri="{FF2B5EF4-FFF2-40B4-BE49-F238E27FC236}">
                  <a16:creationId xmlns:a16="http://schemas.microsoft.com/office/drawing/2014/main" id="{6505D8E7-791D-40EE-A1E7-F846D3BCF879}"/>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369DD64D-E2EB-4A07-A8BB-47C320C4E39D}"/>
              </a:ext>
            </a:extLst>
          </p:cNvPr>
          <p:cNvPicPr>
            <a:picLocks noChangeAspect="1"/>
          </p:cNvPicPr>
          <p:nvPr/>
        </p:nvPicPr>
        <p:blipFill>
          <a:blip r:embed="rId3"/>
          <a:stretch>
            <a:fillRect/>
          </a:stretch>
        </p:blipFill>
        <p:spPr>
          <a:xfrm>
            <a:off x="5459965" y="2564692"/>
            <a:ext cx="2550915" cy="1738067"/>
          </a:xfrm>
          <a:prstGeom prst="rect">
            <a:avLst/>
          </a:prstGeom>
        </p:spPr>
      </p:pic>
      <p:pic>
        <p:nvPicPr>
          <p:cNvPr id="3" name="图片 2">
            <a:extLst>
              <a:ext uri="{FF2B5EF4-FFF2-40B4-BE49-F238E27FC236}">
                <a16:creationId xmlns:a16="http://schemas.microsoft.com/office/drawing/2014/main" id="{DE54E785-066E-40F8-BB10-72943416D0DA}"/>
              </a:ext>
            </a:extLst>
          </p:cNvPr>
          <p:cNvPicPr>
            <a:picLocks noChangeAspect="1"/>
          </p:cNvPicPr>
          <p:nvPr/>
        </p:nvPicPr>
        <p:blipFill>
          <a:blip r:embed="rId4"/>
          <a:stretch>
            <a:fillRect/>
          </a:stretch>
        </p:blipFill>
        <p:spPr>
          <a:xfrm>
            <a:off x="5456739" y="4663187"/>
            <a:ext cx="2565462" cy="1711146"/>
          </a:xfrm>
          <a:prstGeom prst="rect">
            <a:avLst/>
          </a:prstGeom>
        </p:spPr>
      </p:pic>
      <p:grpSp>
        <p:nvGrpSpPr>
          <p:cNvPr id="26" name="组合 25">
            <a:extLst>
              <a:ext uri="{FF2B5EF4-FFF2-40B4-BE49-F238E27FC236}">
                <a16:creationId xmlns:a16="http://schemas.microsoft.com/office/drawing/2014/main" id="{3A801C06-ADDD-4278-A0DA-3BB27CAA941A}"/>
              </a:ext>
            </a:extLst>
          </p:cNvPr>
          <p:cNvGrpSpPr/>
          <p:nvPr/>
        </p:nvGrpSpPr>
        <p:grpSpPr>
          <a:xfrm>
            <a:off x="8490537" y="2564183"/>
            <a:ext cx="2559813" cy="1719306"/>
            <a:chOff x="4001199" y="2662289"/>
            <a:chExt cx="2757504" cy="1852086"/>
          </a:xfrm>
        </p:grpSpPr>
        <p:pic>
          <p:nvPicPr>
            <p:cNvPr id="5" name="图片 4">
              <a:extLst>
                <a:ext uri="{FF2B5EF4-FFF2-40B4-BE49-F238E27FC236}">
                  <a16:creationId xmlns:a16="http://schemas.microsoft.com/office/drawing/2014/main" id="{DC30EA40-3D21-4B0D-B2C1-8F580C74AB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1199" y="2678291"/>
              <a:ext cx="2757504" cy="1836084"/>
            </a:xfrm>
            <a:prstGeom prst="rect">
              <a:avLst/>
            </a:prstGeom>
          </p:spPr>
        </p:pic>
        <p:sp>
          <p:nvSpPr>
            <p:cNvPr id="14" name="椭圆 13">
              <a:extLst>
                <a:ext uri="{FF2B5EF4-FFF2-40B4-BE49-F238E27FC236}">
                  <a16:creationId xmlns:a16="http://schemas.microsoft.com/office/drawing/2014/main" id="{418B7F6B-ECF5-4B51-9202-E08DCF4D78D0}"/>
                </a:ext>
              </a:extLst>
            </p:cNvPr>
            <p:cNvSpPr/>
            <p:nvPr/>
          </p:nvSpPr>
          <p:spPr>
            <a:xfrm>
              <a:off x="5395191" y="2662289"/>
              <a:ext cx="68580" cy="685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ight Arrow 7">
              <a:extLst>
                <a:ext uri="{FF2B5EF4-FFF2-40B4-BE49-F238E27FC236}">
                  <a16:creationId xmlns:a16="http://schemas.microsoft.com/office/drawing/2014/main" id="{00D96169-9D10-439F-8F01-23CAB3A3C955}"/>
                </a:ext>
              </a:extLst>
            </p:cNvPr>
            <p:cNvSpPr/>
            <p:nvPr/>
          </p:nvSpPr>
          <p:spPr>
            <a:xfrm rot="18971815">
              <a:off x="4965170" y="2833173"/>
              <a:ext cx="467016" cy="179935"/>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36" name="文本框 35">
            <a:extLst>
              <a:ext uri="{FF2B5EF4-FFF2-40B4-BE49-F238E27FC236}">
                <a16:creationId xmlns:a16="http://schemas.microsoft.com/office/drawing/2014/main" id="{9F75F123-903F-448D-9AD9-61CEDAF4B5C4}"/>
              </a:ext>
            </a:extLst>
          </p:cNvPr>
          <p:cNvSpPr txBox="1"/>
          <p:nvPr/>
        </p:nvSpPr>
        <p:spPr>
          <a:xfrm>
            <a:off x="5936692" y="4267736"/>
            <a:ext cx="2156412" cy="369332"/>
          </a:xfrm>
          <a:prstGeom prst="rect">
            <a:avLst/>
          </a:prstGeom>
          <a:noFill/>
        </p:spPr>
        <p:txBody>
          <a:bodyPr wrap="square">
            <a:spAutoFit/>
          </a:bodyPr>
          <a:lstStyle/>
          <a:p>
            <a:r>
              <a:rPr lang="en-CA" altLang="zh-CN" dirty="0">
                <a:latin typeface="+mn-ea"/>
              </a:rPr>
              <a:t>raw</a:t>
            </a:r>
            <a:r>
              <a:rPr lang="en-CA" altLang="zh-CN" sz="1800" dirty="0">
                <a:latin typeface="+mn-ea"/>
              </a:rPr>
              <a:t>-RGB image</a:t>
            </a:r>
            <a:endParaRPr lang="zh-CN" altLang="en-US" dirty="0">
              <a:latin typeface="+mn-ea"/>
            </a:endParaRPr>
          </a:p>
        </p:txBody>
      </p:sp>
      <p:sp>
        <p:nvSpPr>
          <p:cNvPr id="37" name="文本框 36">
            <a:extLst>
              <a:ext uri="{FF2B5EF4-FFF2-40B4-BE49-F238E27FC236}">
                <a16:creationId xmlns:a16="http://schemas.microsoft.com/office/drawing/2014/main" id="{6CC33FB8-10C1-4633-BEAF-4A3842C20F1B}"/>
              </a:ext>
            </a:extLst>
          </p:cNvPr>
          <p:cNvSpPr txBox="1"/>
          <p:nvPr/>
        </p:nvSpPr>
        <p:spPr>
          <a:xfrm>
            <a:off x="8814872" y="4270200"/>
            <a:ext cx="2156412" cy="369332"/>
          </a:xfrm>
          <a:prstGeom prst="rect">
            <a:avLst/>
          </a:prstGeom>
          <a:noFill/>
        </p:spPr>
        <p:txBody>
          <a:bodyPr wrap="square">
            <a:spAutoFit/>
          </a:bodyPr>
          <a:lstStyle/>
          <a:p>
            <a:pPr algn="ctr"/>
            <a:r>
              <a:rPr lang="zh-CN" altLang="en-US" dirty="0">
                <a:latin typeface="+mn-ea"/>
              </a:rPr>
              <a:t>文献 </a:t>
            </a:r>
            <a:r>
              <a:rPr lang="en-CA" altLang="zh-CN" dirty="0">
                <a:latin typeface="+mn-ea"/>
              </a:rPr>
              <a:t>[1]</a:t>
            </a:r>
            <a:endParaRPr lang="zh-CN" altLang="en-US" dirty="0">
              <a:latin typeface="+mn-ea"/>
            </a:endParaRPr>
          </a:p>
        </p:txBody>
      </p:sp>
      <p:sp>
        <p:nvSpPr>
          <p:cNvPr id="38" name="文本框 37">
            <a:extLst>
              <a:ext uri="{FF2B5EF4-FFF2-40B4-BE49-F238E27FC236}">
                <a16:creationId xmlns:a16="http://schemas.microsoft.com/office/drawing/2014/main" id="{F0A2A2EB-0B2F-4F90-B03B-6C8D89EFD4CD}"/>
              </a:ext>
            </a:extLst>
          </p:cNvPr>
          <p:cNvSpPr txBox="1"/>
          <p:nvPr/>
        </p:nvSpPr>
        <p:spPr>
          <a:xfrm>
            <a:off x="5657216" y="6392191"/>
            <a:ext cx="2156412" cy="369332"/>
          </a:xfrm>
          <a:prstGeom prst="rect">
            <a:avLst/>
          </a:prstGeom>
          <a:noFill/>
        </p:spPr>
        <p:txBody>
          <a:bodyPr wrap="square">
            <a:spAutoFit/>
          </a:bodyPr>
          <a:lstStyle/>
          <a:p>
            <a:pPr algn="ctr"/>
            <a:r>
              <a:rPr lang="zh-CN" altLang="en-US" dirty="0">
                <a:latin typeface="+mn-ea"/>
              </a:rPr>
              <a:t>文献 </a:t>
            </a:r>
            <a:r>
              <a:rPr lang="en-CA" altLang="zh-CN" dirty="0">
                <a:latin typeface="+mn-ea"/>
              </a:rPr>
              <a:t>[2]</a:t>
            </a:r>
            <a:endParaRPr lang="zh-CN" altLang="en-US" dirty="0">
              <a:latin typeface="+mn-ea"/>
            </a:endParaRPr>
          </a:p>
        </p:txBody>
      </p:sp>
      <p:pic>
        <p:nvPicPr>
          <p:cNvPr id="39" name="图片 38">
            <a:extLst>
              <a:ext uri="{FF2B5EF4-FFF2-40B4-BE49-F238E27FC236}">
                <a16:creationId xmlns:a16="http://schemas.microsoft.com/office/drawing/2014/main" id="{879425EF-36FF-4142-AE96-3EA8B8AFDBDE}"/>
              </a:ext>
            </a:extLst>
          </p:cNvPr>
          <p:cNvPicPr>
            <a:picLocks noChangeAspect="1"/>
          </p:cNvPicPr>
          <p:nvPr/>
        </p:nvPicPr>
        <p:blipFill>
          <a:blip r:embed="rId6"/>
          <a:stretch>
            <a:fillRect/>
          </a:stretch>
        </p:blipFill>
        <p:spPr>
          <a:xfrm>
            <a:off x="8533691" y="4666154"/>
            <a:ext cx="2565462" cy="1711146"/>
          </a:xfrm>
          <a:prstGeom prst="rect">
            <a:avLst/>
          </a:prstGeom>
        </p:spPr>
      </p:pic>
      <p:sp>
        <p:nvSpPr>
          <p:cNvPr id="40" name="文本框 39">
            <a:extLst>
              <a:ext uri="{FF2B5EF4-FFF2-40B4-BE49-F238E27FC236}">
                <a16:creationId xmlns:a16="http://schemas.microsoft.com/office/drawing/2014/main" id="{E874E334-187B-4D57-8A3F-A7729146CB59}"/>
              </a:ext>
            </a:extLst>
          </p:cNvPr>
          <p:cNvSpPr txBox="1"/>
          <p:nvPr/>
        </p:nvSpPr>
        <p:spPr>
          <a:xfrm>
            <a:off x="8886669" y="6379918"/>
            <a:ext cx="2156412" cy="369332"/>
          </a:xfrm>
          <a:prstGeom prst="rect">
            <a:avLst/>
          </a:prstGeom>
          <a:noFill/>
        </p:spPr>
        <p:txBody>
          <a:bodyPr wrap="square">
            <a:spAutoFit/>
          </a:bodyPr>
          <a:lstStyle/>
          <a:p>
            <a:pPr algn="ctr"/>
            <a:r>
              <a:rPr lang="en-CA" altLang="zh-CN" b="1" dirty="0">
                <a:latin typeface="+mn-ea"/>
              </a:rPr>
              <a:t>O</a:t>
            </a:r>
            <a:r>
              <a:rPr lang="en-US" altLang="zh-CN" b="1" dirty="0">
                <a:latin typeface="+mn-ea"/>
              </a:rPr>
              <a:t>ur Work [3]</a:t>
            </a:r>
            <a:endParaRPr lang="zh-CN" altLang="en-US" b="1" dirty="0">
              <a:latin typeface="+mn-ea"/>
            </a:endParaRPr>
          </a:p>
        </p:txBody>
      </p:sp>
      <p:sp>
        <p:nvSpPr>
          <p:cNvPr id="41" name="文本框 40">
            <a:extLst>
              <a:ext uri="{FF2B5EF4-FFF2-40B4-BE49-F238E27FC236}">
                <a16:creationId xmlns:a16="http://schemas.microsoft.com/office/drawing/2014/main" id="{2DBFBEBA-C14C-40D6-B029-97996B684220}"/>
              </a:ext>
            </a:extLst>
          </p:cNvPr>
          <p:cNvSpPr txBox="1"/>
          <p:nvPr/>
        </p:nvSpPr>
        <p:spPr>
          <a:xfrm>
            <a:off x="10047366" y="3884322"/>
            <a:ext cx="1002984" cy="400110"/>
          </a:xfrm>
          <a:prstGeom prst="rect">
            <a:avLst/>
          </a:prstGeom>
          <a:solidFill>
            <a:schemeClr val="bg1"/>
          </a:solidFill>
          <a:ln>
            <a:solidFill>
              <a:schemeClr val="bg1"/>
            </a:solidFill>
          </a:ln>
        </p:spPr>
        <p:txBody>
          <a:bodyPr wrap="square" rtlCol="0">
            <a:spAutoFit/>
          </a:bodyPr>
          <a:lstStyle/>
          <a:p>
            <a:pPr algn="ctr"/>
            <a:r>
              <a:rPr lang="en-US" altLang="zh-CN" sz="2000" dirty="0"/>
              <a:t>3.47°</a:t>
            </a:r>
            <a:endParaRPr lang="zh-CN" altLang="en-US" sz="2000" dirty="0"/>
          </a:p>
        </p:txBody>
      </p:sp>
      <p:sp>
        <p:nvSpPr>
          <p:cNvPr id="42" name="文本框 41">
            <a:extLst>
              <a:ext uri="{FF2B5EF4-FFF2-40B4-BE49-F238E27FC236}">
                <a16:creationId xmlns:a16="http://schemas.microsoft.com/office/drawing/2014/main" id="{A97253B5-7741-4571-AC43-FAD8606F0CE8}"/>
              </a:ext>
            </a:extLst>
          </p:cNvPr>
          <p:cNvSpPr txBox="1"/>
          <p:nvPr/>
        </p:nvSpPr>
        <p:spPr>
          <a:xfrm>
            <a:off x="7019217" y="5967528"/>
            <a:ext cx="1002984" cy="400110"/>
          </a:xfrm>
          <a:prstGeom prst="rect">
            <a:avLst/>
          </a:prstGeom>
          <a:solidFill>
            <a:schemeClr val="bg1"/>
          </a:solidFill>
          <a:ln>
            <a:solidFill>
              <a:schemeClr val="bg1"/>
            </a:solidFill>
          </a:ln>
        </p:spPr>
        <p:txBody>
          <a:bodyPr wrap="square" rtlCol="0">
            <a:spAutoFit/>
          </a:bodyPr>
          <a:lstStyle/>
          <a:p>
            <a:pPr algn="ctr"/>
            <a:r>
              <a:rPr lang="en-US" altLang="zh-CN" sz="2000" dirty="0"/>
              <a:t>8.17°</a:t>
            </a:r>
            <a:endParaRPr lang="zh-CN" altLang="en-US" sz="2000" dirty="0"/>
          </a:p>
        </p:txBody>
      </p:sp>
      <p:sp>
        <p:nvSpPr>
          <p:cNvPr id="43" name="文本框 42">
            <a:extLst>
              <a:ext uri="{FF2B5EF4-FFF2-40B4-BE49-F238E27FC236}">
                <a16:creationId xmlns:a16="http://schemas.microsoft.com/office/drawing/2014/main" id="{93592AED-653F-48AD-BD13-31B987D16ECD}"/>
              </a:ext>
            </a:extLst>
          </p:cNvPr>
          <p:cNvSpPr txBox="1"/>
          <p:nvPr/>
        </p:nvSpPr>
        <p:spPr>
          <a:xfrm>
            <a:off x="10096169" y="5977190"/>
            <a:ext cx="1002984" cy="400110"/>
          </a:xfrm>
          <a:prstGeom prst="rect">
            <a:avLst/>
          </a:prstGeom>
          <a:solidFill>
            <a:schemeClr val="bg1"/>
          </a:solidFill>
          <a:ln>
            <a:solidFill>
              <a:schemeClr val="bg1"/>
            </a:solidFill>
          </a:ln>
        </p:spPr>
        <p:txBody>
          <a:bodyPr wrap="square" rtlCol="0">
            <a:spAutoFit/>
          </a:bodyPr>
          <a:lstStyle/>
          <a:p>
            <a:pPr algn="ctr"/>
            <a:r>
              <a:rPr lang="en-US" altLang="zh-CN" sz="2000" b="1" dirty="0"/>
              <a:t>2.72°</a:t>
            </a:r>
            <a:endParaRPr lang="zh-CN" altLang="en-US" sz="2000" b="1" dirty="0"/>
          </a:p>
        </p:txBody>
      </p:sp>
      <p:sp>
        <p:nvSpPr>
          <p:cNvPr id="44" name="矩形 43">
            <a:extLst>
              <a:ext uri="{FF2B5EF4-FFF2-40B4-BE49-F238E27FC236}">
                <a16:creationId xmlns:a16="http://schemas.microsoft.com/office/drawing/2014/main" id="{6EFCFD43-61B4-4339-ABB4-52D07335FBB6}"/>
              </a:ext>
            </a:extLst>
          </p:cNvPr>
          <p:cNvSpPr/>
          <p:nvPr/>
        </p:nvSpPr>
        <p:spPr>
          <a:xfrm>
            <a:off x="425634" y="2416191"/>
            <a:ext cx="4684255" cy="2594518"/>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5" name="文本框 44">
            <a:extLst>
              <a:ext uri="{FF2B5EF4-FFF2-40B4-BE49-F238E27FC236}">
                <a16:creationId xmlns:a16="http://schemas.microsoft.com/office/drawing/2014/main" id="{39434652-F135-4219-9313-CE6563B49A8A}"/>
              </a:ext>
            </a:extLst>
          </p:cNvPr>
          <p:cNvSpPr txBox="1"/>
          <p:nvPr/>
        </p:nvSpPr>
        <p:spPr>
          <a:xfrm>
            <a:off x="1045835" y="2627846"/>
            <a:ext cx="3515867" cy="707886"/>
          </a:xfrm>
          <a:prstGeom prst="rect">
            <a:avLst/>
          </a:prstGeom>
          <a:noFill/>
        </p:spPr>
        <p:txBody>
          <a:bodyPr wrap="square" rtlCol="0">
            <a:spAutoFit/>
          </a:bodyPr>
          <a:lstStyle/>
          <a:p>
            <a:pPr algn="ctr"/>
            <a:r>
              <a:rPr lang="zh-CN" altLang="en-US" sz="2000" dirty="0">
                <a:solidFill>
                  <a:schemeClr val="bg1"/>
                </a:solidFill>
              </a:rPr>
              <a:t>现有基于亮度约束的算法</a:t>
            </a:r>
            <a:endParaRPr lang="en-US" altLang="zh-CN" sz="2000" dirty="0">
              <a:solidFill>
                <a:schemeClr val="bg1"/>
              </a:solidFill>
            </a:endParaRPr>
          </a:p>
          <a:p>
            <a:pPr algn="ctr"/>
            <a:r>
              <a:rPr lang="zh-CN" altLang="en-US" sz="2000" dirty="0">
                <a:solidFill>
                  <a:schemeClr val="bg1"/>
                </a:solidFill>
              </a:rPr>
              <a:t>假设不准确性原因</a:t>
            </a:r>
          </a:p>
        </p:txBody>
      </p:sp>
      <p:sp>
        <p:nvSpPr>
          <p:cNvPr id="49" name="矩形 48">
            <a:extLst>
              <a:ext uri="{FF2B5EF4-FFF2-40B4-BE49-F238E27FC236}">
                <a16:creationId xmlns:a16="http://schemas.microsoft.com/office/drawing/2014/main" id="{42433FA1-D0DE-4324-B268-08F13BE55762}"/>
              </a:ext>
            </a:extLst>
          </p:cNvPr>
          <p:cNvSpPr/>
          <p:nvPr/>
        </p:nvSpPr>
        <p:spPr>
          <a:xfrm>
            <a:off x="408432" y="4869181"/>
            <a:ext cx="4711175" cy="185571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6" name="文本框 45">
            <a:extLst>
              <a:ext uri="{FF2B5EF4-FFF2-40B4-BE49-F238E27FC236}">
                <a16:creationId xmlns:a16="http://schemas.microsoft.com/office/drawing/2014/main" id="{1EB680FA-118B-4B56-856F-C2D4626495BD}"/>
              </a:ext>
            </a:extLst>
          </p:cNvPr>
          <p:cNvSpPr txBox="1"/>
          <p:nvPr/>
        </p:nvSpPr>
        <p:spPr>
          <a:xfrm>
            <a:off x="710171" y="3329102"/>
            <a:ext cx="4115830" cy="751872"/>
          </a:xfrm>
          <a:prstGeom prst="rect">
            <a:avLst/>
          </a:prstGeom>
          <a:noFill/>
        </p:spPr>
        <p:txBody>
          <a:bodyPr wrap="square" rtlCol="0">
            <a:spAutoFit/>
          </a:bodyPr>
          <a:lstStyle/>
          <a:p>
            <a:pPr algn="just">
              <a:lnSpc>
                <a:spcPct val="125000"/>
              </a:lnSpc>
            </a:pPr>
            <a:r>
              <a:rPr lang="zh-CN" altLang="en-US" dirty="0">
                <a:solidFill>
                  <a:schemeClr val="bg1"/>
                </a:solidFill>
              </a:rPr>
              <a:t>文献</a:t>
            </a:r>
            <a:r>
              <a:rPr lang="en-US" altLang="zh-CN" dirty="0">
                <a:solidFill>
                  <a:schemeClr val="bg1"/>
                </a:solidFill>
              </a:rPr>
              <a:t>[1]</a:t>
            </a:r>
            <a:r>
              <a:rPr lang="zh-CN" altLang="en-US" dirty="0">
                <a:solidFill>
                  <a:schemeClr val="bg1"/>
                </a:solidFill>
              </a:rPr>
              <a:t>：仅使用最高亮度像素执行光源估计，易受噪声影响。</a:t>
            </a:r>
          </a:p>
        </p:txBody>
      </p:sp>
      <p:sp>
        <p:nvSpPr>
          <p:cNvPr id="47" name="文本框 46">
            <a:extLst>
              <a:ext uri="{FF2B5EF4-FFF2-40B4-BE49-F238E27FC236}">
                <a16:creationId xmlns:a16="http://schemas.microsoft.com/office/drawing/2014/main" id="{162B7B71-3B3D-454F-BC74-324E3BEEF499}"/>
              </a:ext>
            </a:extLst>
          </p:cNvPr>
          <p:cNvSpPr txBox="1"/>
          <p:nvPr/>
        </p:nvSpPr>
        <p:spPr>
          <a:xfrm>
            <a:off x="710170" y="4017901"/>
            <a:ext cx="4115830" cy="751872"/>
          </a:xfrm>
          <a:prstGeom prst="rect">
            <a:avLst/>
          </a:prstGeom>
          <a:noFill/>
        </p:spPr>
        <p:txBody>
          <a:bodyPr wrap="square" rtlCol="0">
            <a:spAutoFit/>
          </a:bodyPr>
          <a:lstStyle/>
          <a:p>
            <a:pPr algn="just">
              <a:lnSpc>
                <a:spcPct val="125000"/>
              </a:lnSpc>
            </a:pPr>
            <a:r>
              <a:rPr lang="zh-CN" altLang="en-US" dirty="0">
                <a:solidFill>
                  <a:schemeClr val="bg1"/>
                </a:solidFill>
              </a:rPr>
              <a:t>文献</a:t>
            </a:r>
            <a:r>
              <a:rPr lang="en-US" altLang="zh-CN" dirty="0">
                <a:solidFill>
                  <a:schemeClr val="bg1"/>
                </a:solidFill>
              </a:rPr>
              <a:t>[2]</a:t>
            </a:r>
            <a:r>
              <a:rPr lang="zh-CN" altLang="en-US" dirty="0">
                <a:solidFill>
                  <a:schemeClr val="bg1"/>
                </a:solidFill>
              </a:rPr>
              <a:t>：高亮度像素选取数量难以确定，易引入非灰色像素</a:t>
            </a:r>
            <a:r>
              <a:rPr lang="en-US" altLang="zh-CN" dirty="0">
                <a:solidFill>
                  <a:schemeClr val="bg1"/>
                </a:solidFill>
              </a:rPr>
              <a:t>(</a:t>
            </a:r>
            <a:r>
              <a:rPr lang="zh-CN" altLang="en-US" dirty="0">
                <a:solidFill>
                  <a:schemeClr val="bg1"/>
                </a:solidFill>
              </a:rPr>
              <a:t>彩色像素</a:t>
            </a:r>
            <a:r>
              <a:rPr lang="en-US" altLang="zh-CN" dirty="0">
                <a:solidFill>
                  <a:schemeClr val="bg1"/>
                </a:solidFill>
              </a:rPr>
              <a:t>)</a:t>
            </a:r>
            <a:r>
              <a:rPr lang="zh-CN" altLang="en-US" dirty="0">
                <a:solidFill>
                  <a:schemeClr val="bg1"/>
                </a:solidFill>
              </a:rPr>
              <a:t>。</a:t>
            </a:r>
          </a:p>
        </p:txBody>
      </p:sp>
      <p:sp>
        <p:nvSpPr>
          <p:cNvPr id="48" name="文本框 47">
            <a:extLst>
              <a:ext uri="{FF2B5EF4-FFF2-40B4-BE49-F238E27FC236}">
                <a16:creationId xmlns:a16="http://schemas.microsoft.com/office/drawing/2014/main" id="{1B28E38F-0D0C-4727-A139-5A80809E1322}"/>
              </a:ext>
            </a:extLst>
          </p:cNvPr>
          <p:cNvSpPr txBox="1"/>
          <p:nvPr/>
        </p:nvSpPr>
        <p:spPr>
          <a:xfrm>
            <a:off x="613975" y="5432006"/>
            <a:ext cx="4261271" cy="1098121"/>
          </a:xfrm>
          <a:prstGeom prst="rect">
            <a:avLst/>
          </a:prstGeom>
          <a:noFill/>
        </p:spPr>
        <p:txBody>
          <a:bodyPr wrap="square" rtlCol="0">
            <a:spAutoFit/>
          </a:bodyPr>
          <a:lstStyle/>
          <a:p>
            <a:pPr marL="180000" indent="-216000" algn="just">
              <a:lnSpc>
                <a:spcPct val="125000"/>
              </a:lnSpc>
              <a:buFont typeface="Arial" panose="020B0604020202020204" pitchFamily="34" charset="0"/>
              <a:buChar char="•"/>
            </a:pPr>
            <a:r>
              <a:rPr lang="zh-CN" altLang="en-US" dirty="0">
                <a:solidFill>
                  <a:srgbClr val="FFFF00"/>
                </a:solidFill>
              </a:rPr>
              <a:t>以最高亮度像素为种子点，在色彩约束下扩展可供估计灰色像素数量，弱化噪声对光源估计的干扰。</a:t>
            </a:r>
            <a:endParaRPr lang="en-US" altLang="zh-CN" dirty="0">
              <a:solidFill>
                <a:srgbClr val="FFFF00"/>
              </a:solidFill>
            </a:endParaRPr>
          </a:p>
        </p:txBody>
      </p:sp>
      <p:sp>
        <p:nvSpPr>
          <p:cNvPr id="50" name="文本框 49">
            <a:extLst>
              <a:ext uri="{FF2B5EF4-FFF2-40B4-BE49-F238E27FC236}">
                <a16:creationId xmlns:a16="http://schemas.microsoft.com/office/drawing/2014/main" id="{8322DFED-B89F-40B4-AA23-9B20866541EA}"/>
              </a:ext>
            </a:extLst>
          </p:cNvPr>
          <p:cNvSpPr txBox="1"/>
          <p:nvPr/>
        </p:nvSpPr>
        <p:spPr>
          <a:xfrm>
            <a:off x="1374279" y="5071082"/>
            <a:ext cx="3451721" cy="400110"/>
          </a:xfrm>
          <a:prstGeom prst="rect">
            <a:avLst/>
          </a:prstGeom>
          <a:noFill/>
        </p:spPr>
        <p:txBody>
          <a:bodyPr wrap="square" rtlCol="0">
            <a:spAutoFit/>
          </a:bodyPr>
          <a:lstStyle/>
          <a:p>
            <a:r>
              <a:rPr lang="zh-CN" altLang="en-US" sz="2000" dirty="0">
                <a:solidFill>
                  <a:srgbClr val="FFFF00"/>
                </a:solidFill>
              </a:rPr>
              <a:t>本文算法</a:t>
            </a:r>
            <a:r>
              <a:rPr lang="en-US" altLang="zh-CN" sz="2000" dirty="0">
                <a:solidFill>
                  <a:srgbClr val="FFFF00"/>
                </a:solidFill>
              </a:rPr>
              <a:t>(</a:t>
            </a:r>
            <a:r>
              <a:rPr lang="en-US" altLang="zh-CN" sz="2000" dirty="0">
                <a:solidFill>
                  <a:srgbClr val="FFFF00"/>
                </a:solidFill>
                <a:latin typeface="微软雅黑" panose="020B0503020204020204" pitchFamily="34" charset="-122"/>
                <a:ea typeface="微软雅黑" panose="020B0503020204020204" pitchFamily="34" charset="-122"/>
              </a:rPr>
              <a:t>Motivation</a:t>
            </a:r>
            <a:r>
              <a:rPr lang="en-US" altLang="zh-CN" sz="2000" dirty="0">
                <a:solidFill>
                  <a:srgbClr val="FFFF00"/>
                </a:solidFill>
              </a:rPr>
              <a:t>)[3]</a:t>
            </a:r>
            <a:endParaRPr lang="zh-CN" altLang="en-US" sz="2000" dirty="0">
              <a:solidFill>
                <a:srgbClr val="FFFF00"/>
              </a:solidFill>
            </a:endParaRPr>
          </a:p>
        </p:txBody>
      </p:sp>
    </p:spTree>
    <p:extLst>
      <p:ext uri="{BB962C8B-B14F-4D97-AF65-F5344CB8AC3E}">
        <p14:creationId xmlns:p14="http://schemas.microsoft.com/office/powerpoint/2010/main" val="2667229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4857"/>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基于区域生长的局部灰色区域分割</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矩形 24">
            <a:extLst>
              <a:ext uri="{FF2B5EF4-FFF2-40B4-BE49-F238E27FC236}">
                <a16:creationId xmlns:a16="http://schemas.microsoft.com/office/drawing/2014/main" id="{3A5ECC76-1909-4198-B37A-4ABF0AE98D58}"/>
              </a:ext>
            </a:extLst>
          </p:cNvPr>
          <p:cNvSpPr/>
          <p:nvPr/>
        </p:nvSpPr>
        <p:spPr>
          <a:xfrm>
            <a:off x="596110" y="1027495"/>
            <a:ext cx="10900565" cy="2796676"/>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26</a:t>
            </a:fld>
            <a:endParaRPr lang="zh-CN" altLang="en-US" dirty="0"/>
          </a:p>
        </p:txBody>
      </p:sp>
      <p:sp>
        <p:nvSpPr>
          <p:cNvPr id="24" name="文本框 23">
            <a:extLst>
              <a:ext uri="{FF2B5EF4-FFF2-40B4-BE49-F238E27FC236}">
                <a16:creationId xmlns:a16="http://schemas.microsoft.com/office/drawing/2014/main" id="{7801C501-5264-4A52-ABED-1D982986C78E}"/>
              </a:ext>
            </a:extLst>
          </p:cNvPr>
          <p:cNvSpPr txBox="1"/>
          <p:nvPr/>
        </p:nvSpPr>
        <p:spPr>
          <a:xfrm>
            <a:off x="790390" y="1229757"/>
            <a:ext cx="10257155" cy="1856406"/>
          </a:xfrm>
          <a:prstGeom prst="rect">
            <a:avLst/>
          </a:prstGeom>
          <a:noFill/>
        </p:spPr>
        <p:txBody>
          <a:bodyPr wrap="square" rtlCol="0">
            <a:spAutoFit/>
          </a:bodyPr>
          <a:lstStyle/>
          <a:p>
            <a:pPr>
              <a:lnSpc>
                <a:spcPct val="130000"/>
              </a:lnSpc>
            </a:pPr>
            <a:r>
              <a:rPr lang="zh-CN" altLang="en-US" b="1" dirty="0">
                <a:solidFill>
                  <a:schemeClr val="bg1"/>
                </a:solidFill>
              </a:rPr>
              <a:t>区域生长算法基本流程：</a:t>
            </a:r>
            <a:endParaRPr lang="en-US" altLang="zh-CN" b="1" dirty="0">
              <a:solidFill>
                <a:schemeClr val="bg1"/>
              </a:solidFill>
            </a:endParaRPr>
          </a:p>
          <a:p>
            <a:pPr marL="457200" indent="-457200">
              <a:lnSpc>
                <a:spcPct val="130000"/>
              </a:lnSpc>
              <a:buFont typeface="+mj-ea"/>
              <a:buAutoNum type="circleNumDbPlain"/>
            </a:pPr>
            <a:r>
              <a:rPr lang="zh-CN" altLang="en-US" dirty="0">
                <a:solidFill>
                  <a:schemeClr val="bg1"/>
                </a:solidFill>
              </a:rPr>
              <a:t>选取像素作为初始种子点。</a:t>
            </a:r>
            <a:r>
              <a:rPr lang="en-US" altLang="zh-CN" dirty="0">
                <a:solidFill>
                  <a:schemeClr val="bg1"/>
                </a:solidFill>
              </a:rPr>
              <a:t>(</a:t>
            </a:r>
            <a:r>
              <a:rPr lang="zh-CN" altLang="en-US" dirty="0">
                <a:solidFill>
                  <a:schemeClr val="bg1"/>
                </a:solidFill>
              </a:rPr>
              <a:t>本算法中通过白斑假设自动选取</a:t>
            </a:r>
            <a:r>
              <a:rPr lang="en-US" altLang="zh-CN" dirty="0">
                <a:solidFill>
                  <a:schemeClr val="bg1"/>
                </a:solidFill>
              </a:rPr>
              <a:t>)</a:t>
            </a:r>
          </a:p>
          <a:p>
            <a:pPr marL="457200" indent="-457200">
              <a:lnSpc>
                <a:spcPct val="130000"/>
              </a:lnSpc>
              <a:buFont typeface="+mj-ea"/>
              <a:buAutoNum type="circleNumDbPlain"/>
            </a:pPr>
            <a:r>
              <a:rPr lang="zh-CN" altLang="en-US" dirty="0">
                <a:solidFill>
                  <a:schemeClr val="bg1"/>
                </a:solidFill>
              </a:rPr>
              <a:t>比较种子点与种子点邻域内的像素色彩距离</a:t>
            </a:r>
            <a:r>
              <a:rPr lang="en-US" altLang="zh-CN" i="1" dirty="0">
                <a:solidFill>
                  <a:schemeClr val="bg1"/>
                </a:solidFill>
              </a:rPr>
              <a:t>D</a:t>
            </a:r>
            <a:r>
              <a:rPr lang="zh-CN" altLang="en-US" dirty="0">
                <a:solidFill>
                  <a:schemeClr val="bg1"/>
                </a:solidFill>
              </a:rPr>
              <a:t>，当种子点邻域内某像素与种子点像素色彩距离</a:t>
            </a:r>
            <a:r>
              <a:rPr lang="en-US" altLang="zh-CN" i="1" dirty="0">
                <a:solidFill>
                  <a:schemeClr val="bg1"/>
                </a:solidFill>
              </a:rPr>
              <a:t>D</a:t>
            </a:r>
            <a:r>
              <a:rPr lang="zh-CN" altLang="en-US" dirty="0">
                <a:solidFill>
                  <a:schemeClr val="bg1"/>
                </a:solidFill>
              </a:rPr>
              <a:t>小于生长终止阈值 </a:t>
            </a:r>
            <a:r>
              <a:rPr lang="en-US" altLang="zh-CN" i="1" dirty="0">
                <a:solidFill>
                  <a:schemeClr val="bg1"/>
                </a:solidFill>
              </a:rPr>
              <a:t>t </a:t>
            </a:r>
            <a:r>
              <a:rPr lang="zh-CN" altLang="en-US" dirty="0">
                <a:solidFill>
                  <a:schemeClr val="bg1"/>
                </a:solidFill>
              </a:rPr>
              <a:t>时，接收当前种子点邻域内像素为种子点。</a:t>
            </a:r>
            <a:endParaRPr lang="en-US" altLang="zh-CN" dirty="0">
              <a:solidFill>
                <a:schemeClr val="bg1"/>
              </a:solidFill>
            </a:endParaRPr>
          </a:p>
          <a:p>
            <a:pPr marL="457200" indent="-457200">
              <a:lnSpc>
                <a:spcPct val="130000"/>
              </a:lnSpc>
              <a:buFont typeface="+mj-ea"/>
              <a:buAutoNum type="circleNumDbPlain"/>
            </a:pPr>
            <a:r>
              <a:rPr lang="zh-CN" altLang="en-US" dirty="0">
                <a:solidFill>
                  <a:schemeClr val="bg1"/>
                </a:solidFill>
              </a:rPr>
              <a:t>重复流程②至种子点邻域内不存在符合条件的像素，生长流程结束。</a:t>
            </a:r>
            <a:endParaRPr lang="en-US" altLang="zh-CN" dirty="0">
              <a:solidFill>
                <a:schemeClr val="bg1"/>
              </a:solidFill>
            </a:endParaRPr>
          </a:p>
        </p:txBody>
      </p:sp>
      <p:sp>
        <p:nvSpPr>
          <p:cNvPr id="27" name="文本框 26">
            <a:extLst>
              <a:ext uri="{FF2B5EF4-FFF2-40B4-BE49-F238E27FC236}">
                <a16:creationId xmlns:a16="http://schemas.microsoft.com/office/drawing/2014/main" id="{68C2BF8C-83EF-4F7D-AD4C-D383568BAFDC}"/>
              </a:ext>
            </a:extLst>
          </p:cNvPr>
          <p:cNvSpPr txBox="1"/>
          <p:nvPr/>
        </p:nvSpPr>
        <p:spPr>
          <a:xfrm>
            <a:off x="787547" y="3178960"/>
            <a:ext cx="10709128" cy="369332"/>
          </a:xfrm>
          <a:prstGeom prst="rect">
            <a:avLst/>
          </a:prstGeom>
          <a:noFill/>
        </p:spPr>
        <p:txBody>
          <a:bodyPr wrap="square">
            <a:spAutoFit/>
          </a:bodyPr>
          <a:lstStyle/>
          <a:p>
            <a:r>
              <a:rPr lang="zh-CN" altLang="en-US" b="1" i="0" dirty="0">
                <a:solidFill>
                  <a:schemeClr val="bg1"/>
                </a:solidFill>
                <a:effectLst/>
                <a:latin typeface="PingFang SC"/>
              </a:rPr>
              <a:t>区域生长算法特点：</a:t>
            </a:r>
            <a:r>
              <a:rPr lang="zh-CN" altLang="en-US" b="0" i="0" dirty="0">
                <a:solidFill>
                  <a:schemeClr val="bg1"/>
                </a:solidFill>
                <a:effectLst/>
                <a:latin typeface="PingFang SC"/>
              </a:rPr>
              <a:t>可以分割出具有相同色彩特征的联通区域，且能够提供良好的边界信息与分割结果。</a:t>
            </a:r>
            <a:endParaRPr lang="zh-CN" altLang="en-US" dirty="0">
              <a:solidFill>
                <a:schemeClr val="bg1"/>
              </a:solidFill>
            </a:endParaRPr>
          </a:p>
        </p:txBody>
      </p:sp>
      <p:sp>
        <p:nvSpPr>
          <p:cNvPr id="28" name="文本框 27">
            <a:extLst>
              <a:ext uri="{FF2B5EF4-FFF2-40B4-BE49-F238E27FC236}">
                <a16:creationId xmlns:a16="http://schemas.microsoft.com/office/drawing/2014/main" id="{267960A0-3CEC-4FF0-849F-2AB0D15B6F90}"/>
              </a:ext>
            </a:extLst>
          </p:cNvPr>
          <p:cNvSpPr txBox="1"/>
          <p:nvPr/>
        </p:nvSpPr>
        <p:spPr>
          <a:xfrm>
            <a:off x="709729" y="4612250"/>
            <a:ext cx="9657281" cy="1466876"/>
          </a:xfrm>
          <a:prstGeom prst="rect">
            <a:avLst/>
          </a:prstGeom>
          <a:noFill/>
        </p:spPr>
        <p:txBody>
          <a:bodyPr wrap="square">
            <a:spAutoFit/>
          </a:bodyPr>
          <a:lstStyle/>
          <a:p>
            <a:pPr>
              <a:lnSpc>
                <a:spcPct val="140000"/>
              </a:lnSpc>
            </a:pPr>
            <a:r>
              <a:rPr lang="en-US" altLang="zh-CN" sz="2200" b="1" dirty="0">
                <a:solidFill>
                  <a:srgbClr val="C00000"/>
                </a:solidFill>
                <a:latin typeface="PingFang SC"/>
              </a:rPr>
              <a:t>Challenge1.  </a:t>
            </a:r>
            <a:r>
              <a:rPr lang="zh-CN" altLang="en-US" sz="2200" b="0" i="0" dirty="0">
                <a:solidFill>
                  <a:srgbClr val="333333"/>
                </a:solidFill>
                <a:effectLst/>
                <a:latin typeface="PingFang SC"/>
              </a:rPr>
              <a:t>生长终止阈值与图像内容相关，难以准确选择。</a:t>
            </a:r>
            <a:endParaRPr lang="en-US" altLang="zh-CN" sz="2200" b="0" i="0" dirty="0">
              <a:solidFill>
                <a:srgbClr val="333333"/>
              </a:solidFill>
              <a:effectLst/>
              <a:latin typeface="PingFang SC"/>
            </a:endParaRPr>
          </a:p>
          <a:p>
            <a:pPr>
              <a:lnSpc>
                <a:spcPct val="140000"/>
              </a:lnSpc>
            </a:pPr>
            <a:r>
              <a:rPr lang="en-US" altLang="zh-CN" sz="2200" b="1" dirty="0">
                <a:solidFill>
                  <a:srgbClr val="C00000"/>
                </a:solidFill>
                <a:latin typeface="PingFang SC"/>
              </a:rPr>
              <a:t>Challenge2.  </a:t>
            </a:r>
            <a:r>
              <a:rPr lang="zh-CN" altLang="en-US" sz="2200" dirty="0">
                <a:solidFill>
                  <a:srgbClr val="333333"/>
                </a:solidFill>
                <a:latin typeface="PingFang SC"/>
              </a:rPr>
              <a:t>图像偏色导致像素间色彩可分离性降低，增加灰色区域分割难度。</a:t>
            </a:r>
            <a:r>
              <a:rPr lang="en-US" altLang="zh-CN" sz="2200" dirty="0">
                <a:solidFill>
                  <a:srgbClr val="333333"/>
                </a:solidFill>
                <a:latin typeface="PingFang SC"/>
              </a:rPr>
              <a:t>(</a:t>
            </a:r>
            <a:r>
              <a:rPr lang="zh-CN" altLang="en-US" sz="2200" dirty="0">
                <a:solidFill>
                  <a:srgbClr val="333333"/>
                </a:solidFill>
                <a:latin typeface="PingFang SC"/>
              </a:rPr>
              <a:t>色彩恒常领域特定问题</a:t>
            </a:r>
            <a:r>
              <a:rPr lang="en-US" altLang="zh-CN" sz="2200" dirty="0">
                <a:solidFill>
                  <a:srgbClr val="333333"/>
                </a:solidFill>
                <a:latin typeface="PingFang SC"/>
              </a:rPr>
              <a:t>)</a:t>
            </a:r>
            <a:endParaRPr lang="zh-CN" altLang="en-US" sz="2200" i="1" dirty="0"/>
          </a:p>
        </p:txBody>
      </p:sp>
      <p:grpSp>
        <p:nvGrpSpPr>
          <p:cNvPr id="13" name="组合 12">
            <a:extLst>
              <a:ext uri="{FF2B5EF4-FFF2-40B4-BE49-F238E27FC236}">
                <a16:creationId xmlns:a16="http://schemas.microsoft.com/office/drawing/2014/main" id="{E5F0D774-B2D1-493E-8718-877CD345A8D1}"/>
              </a:ext>
            </a:extLst>
          </p:cNvPr>
          <p:cNvGrpSpPr/>
          <p:nvPr/>
        </p:nvGrpSpPr>
        <p:grpSpPr>
          <a:xfrm>
            <a:off x="781385" y="4083132"/>
            <a:ext cx="10814504" cy="461665"/>
            <a:chOff x="695325" y="1013859"/>
            <a:chExt cx="10814504" cy="461665"/>
          </a:xfrm>
        </p:grpSpPr>
        <p:sp>
          <p:nvSpPr>
            <p:cNvPr id="14" name="矩形 13">
              <a:extLst>
                <a:ext uri="{FF2B5EF4-FFF2-40B4-BE49-F238E27FC236}">
                  <a16:creationId xmlns:a16="http://schemas.microsoft.com/office/drawing/2014/main" id="{C578D524-FBD1-4EFF-81F8-B29E99A130A5}"/>
                </a:ext>
              </a:extLst>
            </p:cNvPr>
            <p:cNvSpPr/>
            <p:nvPr/>
          </p:nvSpPr>
          <p:spPr>
            <a:xfrm>
              <a:off x="695325" y="1013859"/>
              <a:ext cx="8520281"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区域生长算法应用于灰色区域分割中挑战</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本工作所解决问题</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id="{4199E3C0-33DF-4145-B7CB-29C612EC5275}"/>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487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A5ECC76-1909-4198-B37A-4ABF0AE98D58}"/>
              </a:ext>
            </a:extLst>
          </p:cNvPr>
          <p:cNvSpPr/>
          <p:nvPr/>
        </p:nvSpPr>
        <p:spPr>
          <a:xfrm>
            <a:off x="695324" y="2285996"/>
            <a:ext cx="10562785" cy="133303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1" name="文本框 10"/>
          <p:cNvSpPr txBox="1"/>
          <p:nvPr/>
        </p:nvSpPr>
        <p:spPr>
          <a:xfrm>
            <a:off x="695324" y="264857"/>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基于区域生长的局部灰色区域分割</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781385" y="1393225"/>
            <a:ext cx="10814504"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27</a:t>
            </a:fld>
            <a:endParaRPr lang="zh-CN" altLang="en-US" dirty="0"/>
          </a:p>
        </p:txBody>
      </p:sp>
      <p:grpSp>
        <p:nvGrpSpPr>
          <p:cNvPr id="63" name="组合 62">
            <a:extLst>
              <a:ext uri="{FF2B5EF4-FFF2-40B4-BE49-F238E27FC236}">
                <a16:creationId xmlns:a16="http://schemas.microsoft.com/office/drawing/2014/main" id="{67EE65AD-6497-4A21-8934-B7852640CDBD}"/>
              </a:ext>
            </a:extLst>
          </p:cNvPr>
          <p:cNvGrpSpPr/>
          <p:nvPr/>
        </p:nvGrpSpPr>
        <p:grpSpPr>
          <a:xfrm>
            <a:off x="781385" y="931560"/>
            <a:ext cx="10814504" cy="461665"/>
            <a:chOff x="695325" y="1013859"/>
            <a:chExt cx="10814504" cy="461665"/>
          </a:xfrm>
        </p:grpSpPr>
        <p:sp>
          <p:nvSpPr>
            <p:cNvPr id="64" name="矩形 63">
              <a:extLst>
                <a:ext uri="{FF2B5EF4-FFF2-40B4-BE49-F238E27FC236}">
                  <a16:creationId xmlns:a16="http://schemas.microsoft.com/office/drawing/2014/main" id="{4A636173-C043-489C-BDB7-F7E25D7C15D3}"/>
                </a:ext>
              </a:extLst>
            </p:cNvPr>
            <p:cNvSpPr/>
            <p:nvPr/>
          </p:nvSpPr>
          <p:spPr>
            <a:xfrm>
              <a:off x="695325" y="1013859"/>
              <a:ext cx="573907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Challenge1</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：如何选取生长终止阈值 </a:t>
              </a:r>
              <a:r>
                <a:rPr kumimoji="0" lang="en-US" altLang="zh-CN" sz="2400" b="1" i="1"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t</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65" name="直接连接符 64">
              <a:extLst>
                <a:ext uri="{FF2B5EF4-FFF2-40B4-BE49-F238E27FC236}">
                  <a16:creationId xmlns:a16="http://schemas.microsoft.com/office/drawing/2014/main" id="{5FBA52E2-A8D1-4E2D-9F56-94206DFAFCB3}"/>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7801C501-5264-4A52-ABED-1D982986C78E}"/>
              </a:ext>
            </a:extLst>
          </p:cNvPr>
          <p:cNvSpPr txBox="1"/>
          <p:nvPr/>
        </p:nvSpPr>
        <p:spPr>
          <a:xfrm>
            <a:off x="695324" y="1486289"/>
            <a:ext cx="10257155" cy="799706"/>
          </a:xfrm>
          <a:prstGeom prst="rect">
            <a:avLst/>
          </a:prstGeom>
          <a:noFill/>
        </p:spPr>
        <p:txBody>
          <a:bodyPr wrap="square" rtlCol="0">
            <a:spAutoFit/>
          </a:bodyPr>
          <a:lstStyle/>
          <a:p>
            <a:pPr lvl="0" algn="just" hangingPunct="1">
              <a:lnSpc>
                <a:spcPct val="120000"/>
              </a:lnSpc>
            </a:pPr>
            <a:r>
              <a:rPr lang="en-US" altLang="zh-CN" sz="2000" b="1" dirty="0">
                <a:solidFill>
                  <a:srgbClr val="000000"/>
                </a:solidFill>
                <a:effectLst/>
                <a:latin typeface="+mn-ea"/>
              </a:rPr>
              <a:t>Nearest2 </a:t>
            </a:r>
            <a:r>
              <a:rPr lang="zh-CN" altLang="en-US" sz="2000" b="1" dirty="0">
                <a:solidFill>
                  <a:srgbClr val="000000"/>
                </a:solidFill>
                <a:effectLst/>
                <a:latin typeface="+mn-ea"/>
              </a:rPr>
              <a:t>无监督</a:t>
            </a:r>
            <a:r>
              <a:rPr lang="zh-CN" altLang="zh-CN" sz="2000" b="1" dirty="0">
                <a:solidFill>
                  <a:srgbClr val="000000"/>
                </a:solidFill>
                <a:effectLst/>
                <a:latin typeface="+mn-ea"/>
              </a:rPr>
              <a:t>融合</a:t>
            </a:r>
            <a:r>
              <a:rPr lang="zh-CN" altLang="en-US" sz="2000" b="1" dirty="0">
                <a:solidFill>
                  <a:srgbClr val="000000"/>
                </a:solidFill>
                <a:effectLst/>
                <a:latin typeface="+mn-ea"/>
              </a:rPr>
              <a:t>：</a:t>
            </a:r>
            <a:endParaRPr lang="en-US" altLang="zh-CN" sz="2000" b="1" dirty="0">
              <a:solidFill>
                <a:srgbClr val="000000"/>
              </a:solidFill>
              <a:effectLst/>
              <a:latin typeface="+mn-ea"/>
            </a:endParaRPr>
          </a:p>
          <a:p>
            <a:pPr lvl="0" algn="just" hangingPunct="1">
              <a:lnSpc>
                <a:spcPct val="120000"/>
              </a:lnSpc>
            </a:pPr>
            <a:r>
              <a:rPr lang="zh-CN" altLang="en-US" sz="2000" dirty="0">
                <a:solidFill>
                  <a:srgbClr val="000000"/>
                </a:solidFill>
                <a:effectLst/>
                <a:latin typeface="+mn-ea"/>
              </a:rPr>
              <a:t>赋予彼此距离最近的光源估计值各</a:t>
            </a:r>
            <a:r>
              <a:rPr lang="en-US" altLang="zh-CN" sz="2000" dirty="0">
                <a:solidFill>
                  <a:srgbClr val="000000"/>
                </a:solidFill>
                <a:latin typeface="+mn-ea"/>
              </a:rPr>
              <a:t>1/2</a:t>
            </a:r>
            <a:r>
              <a:rPr lang="zh-CN" altLang="en-US" sz="2000" dirty="0">
                <a:solidFill>
                  <a:srgbClr val="000000"/>
                </a:solidFill>
                <a:effectLst/>
                <a:latin typeface="+mn-ea"/>
              </a:rPr>
              <a:t>权重，并将剩余光源估计值权重赋为</a:t>
            </a:r>
            <a:r>
              <a:rPr lang="en-US" altLang="zh-CN" sz="2000" dirty="0">
                <a:solidFill>
                  <a:srgbClr val="000000"/>
                </a:solidFill>
                <a:effectLst/>
                <a:latin typeface="+mn-ea"/>
              </a:rPr>
              <a:t>0</a:t>
            </a:r>
            <a:endParaRPr lang="zh-CN" altLang="zh-CN" sz="2000" dirty="0">
              <a:effectLst/>
              <a:latin typeface="+mn-ea"/>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46A5DA1-5EC6-475F-BDF4-ED9A45FF5288}"/>
                  </a:ext>
                </a:extLst>
              </p:cNvPr>
              <p:cNvSpPr txBox="1"/>
              <p:nvPr/>
            </p:nvSpPr>
            <p:spPr>
              <a:xfrm>
                <a:off x="933890" y="2537166"/>
                <a:ext cx="2692400" cy="704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solidFill>
                                <a:schemeClr val="bg1"/>
                              </a:solidFill>
                              <a:latin typeface="Cambria Math" panose="02040503050406030204" pitchFamily="18" charset="0"/>
                            </a:rPr>
                          </m:ctrlPr>
                        </m:sSupPr>
                        <m:e>
                          <m:r>
                            <a:rPr lang="en-US" altLang="zh-CN" sz="2000" b="1" i="1" smtClean="0">
                              <a:solidFill>
                                <a:schemeClr val="bg1"/>
                              </a:solidFill>
                              <a:latin typeface="Cambria Math" panose="02040503050406030204" pitchFamily="18" charset="0"/>
                            </a:rPr>
                            <m:t>𝑬</m:t>
                          </m:r>
                        </m:e>
                        <m:sup>
                          <m:r>
                            <a:rPr lang="en-US" altLang="zh-CN" sz="2000" b="0" i="1" smtClean="0">
                              <a:solidFill>
                                <a:schemeClr val="bg1"/>
                              </a:solidFill>
                              <a:latin typeface="Cambria Math" panose="02040503050406030204" pitchFamily="18" charset="0"/>
                            </a:rPr>
                            <m:t>𝑒𝑠𝑡</m:t>
                          </m:r>
                        </m:sup>
                      </m:sSup>
                      <m:r>
                        <a:rPr lang="en-US" altLang="zh-CN" sz="2000" b="0" i="1" smtClean="0">
                          <a:solidFill>
                            <a:schemeClr val="bg1"/>
                          </a:solidFill>
                          <a:latin typeface="Cambria Math" panose="02040503050406030204" pitchFamily="18" charset="0"/>
                        </a:rPr>
                        <m:t>=</m:t>
                      </m:r>
                      <m:f>
                        <m:fPr>
                          <m:ctrlPr>
                            <a:rPr lang="en-US" altLang="zh-CN" sz="2000" i="1" smtClean="0">
                              <a:solidFill>
                                <a:schemeClr val="bg1"/>
                              </a:solidFill>
                              <a:latin typeface="Cambria Math" panose="02040503050406030204" pitchFamily="18" charset="0"/>
                            </a:rPr>
                          </m:ctrlPr>
                        </m:fPr>
                        <m:num>
                          <m:sSubSup>
                            <m:sSubSupPr>
                              <m:ctrlPr>
                                <a:rPr lang="en-US" altLang="zh-CN" sz="2000" i="1" smtClean="0">
                                  <a:solidFill>
                                    <a:schemeClr val="bg1"/>
                                  </a:solidFill>
                                  <a:latin typeface="Cambria Math" panose="02040503050406030204" pitchFamily="18" charset="0"/>
                                </a:rPr>
                              </m:ctrlPr>
                            </m:sSubSupPr>
                            <m:e>
                              <m:r>
                                <a:rPr lang="en-US" altLang="zh-CN" sz="2000" b="1" i="1" smtClean="0">
                                  <a:solidFill>
                                    <a:schemeClr val="bg1"/>
                                  </a:solidFill>
                                  <a:latin typeface="Cambria Math" panose="02040503050406030204" pitchFamily="18" charset="0"/>
                                </a:rPr>
                                <m:t>𝑬</m:t>
                              </m:r>
                            </m:e>
                            <m:sub>
                              <m:r>
                                <a:rPr lang="en-US" altLang="zh-CN" sz="2000" b="0" i="1" smtClean="0">
                                  <a:solidFill>
                                    <a:schemeClr val="bg1"/>
                                  </a:solidFill>
                                  <a:latin typeface="Cambria Math" panose="02040503050406030204" pitchFamily="18" charset="0"/>
                                </a:rPr>
                                <m:t>𝑢</m:t>
                              </m:r>
                            </m:sub>
                            <m:sup>
                              <m:r>
                                <a:rPr lang="en-US" altLang="zh-CN" sz="2000" b="0" i="1" smtClean="0">
                                  <a:solidFill>
                                    <a:schemeClr val="bg1"/>
                                  </a:solidFill>
                                  <a:latin typeface="Cambria Math" panose="02040503050406030204" pitchFamily="18" charset="0"/>
                                </a:rPr>
                                <m:t>𝑒𝑠𝑡</m:t>
                              </m:r>
                            </m:sup>
                          </m:sSubSup>
                          <m:r>
                            <a:rPr lang="en-US" altLang="zh-CN" sz="2000" b="0" i="1" smtClean="0">
                              <a:solidFill>
                                <a:schemeClr val="bg1"/>
                              </a:solidFill>
                              <a:latin typeface="Cambria Math" panose="02040503050406030204" pitchFamily="18" charset="0"/>
                            </a:rPr>
                            <m:t>+</m:t>
                          </m:r>
                          <m:sSubSup>
                            <m:sSubSupPr>
                              <m:ctrlPr>
                                <a:rPr lang="en-US" altLang="zh-CN" sz="2000" i="1">
                                  <a:solidFill>
                                    <a:schemeClr val="bg1"/>
                                  </a:solidFill>
                                  <a:latin typeface="Cambria Math" panose="02040503050406030204" pitchFamily="18" charset="0"/>
                                </a:rPr>
                              </m:ctrlPr>
                            </m:sSubSupPr>
                            <m:e>
                              <m:r>
                                <a:rPr lang="en-US" altLang="zh-CN" sz="2000" b="1" i="1">
                                  <a:solidFill>
                                    <a:schemeClr val="bg1"/>
                                  </a:solidFill>
                                  <a:latin typeface="Cambria Math" panose="02040503050406030204" pitchFamily="18" charset="0"/>
                                </a:rPr>
                                <m:t>𝑬</m:t>
                              </m:r>
                            </m:e>
                            <m:sub>
                              <m:r>
                                <a:rPr lang="en-US" altLang="zh-CN" sz="2000" b="0" i="1">
                                  <a:solidFill>
                                    <a:schemeClr val="bg1"/>
                                  </a:solidFill>
                                  <a:latin typeface="Cambria Math" panose="02040503050406030204" pitchFamily="18" charset="0"/>
                                </a:rPr>
                                <m:t>𝑢</m:t>
                              </m:r>
                            </m:sub>
                            <m:sup>
                              <m:r>
                                <a:rPr lang="en-US" altLang="zh-CN" sz="2000" b="0" i="1">
                                  <a:solidFill>
                                    <a:schemeClr val="bg1"/>
                                  </a:solidFill>
                                  <a:latin typeface="Cambria Math" panose="02040503050406030204" pitchFamily="18" charset="0"/>
                                </a:rPr>
                                <m:t>𝑒𝑠𝑡</m:t>
                              </m:r>
                            </m:sup>
                          </m:sSubSup>
                        </m:num>
                        <m:den>
                          <m:r>
                            <a:rPr lang="en-US" altLang="zh-CN" sz="2000" b="0" i="1" smtClean="0">
                              <a:solidFill>
                                <a:schemeClr val="bg1"/>
                              </a:solidFill>
                              <a:latin typeface="Cambria Math" panose="02040503050406030204" pitchFamily="18" charset="0"/>
                            </a:rPr>
                            <m:t>2</m:t>
                          </m:r>
                        </m:den>
                      </m:f>
                    </m:oMath>
                  </m:oMathPara>
                </a14:m>
                <a:endParaRPr lang="zh-CN" altLang="en-US" sz="2000" dirty="0">
                  <a:solidFill>
                    <a:schemeClr val="bg1"/>
                  </a:solidFill>
                </a:endParaRPr>
              </a:p>
            </p:txBody>
          </p:sp>
        </mc:Choice>
        <mc:Fallback xmlns="">
          <p:sp>
            <p:nvSpPr>
              <p:cNvPr id="2" name="文本框 1">
                <a:extLst>
                  <a:ext uri="{FF2B5EF4-FFF2-40B4-BE49-F238E27FC236}">
                    <a16:creationId xmlns:a16="http://schemas.microsoft.com/office/drawing/2014/main" id="{846A5DA1-5EC6-475F-BDF4-ED9A45FF5288}"/>
                  </a:ext>
                </a:extLst>
              </p:cNvPr>
              <p:cNvSpPr txBox="1">
                <a:spLocks noRot="1" noChangeAspect="1" noMove="1" noResize="1" noEditPoints="1" noAdjustHandles="1" noChangeArrowheads="1" noChangeShapeType="1" noTextEdit="1"/>
              </p:cNvSpPr>
              <p:nvPr/>
            </p:nvSpPr>
            <p:spPr>
              <a:xfrm>
                <a:off x="933890" y="2537166"/>
                <a:ext cx="2692400" cy="704167"/>
              </a:xfrm>
              <a:prstGeom prst="rect">
                <a:avLst/>
              </a:prstGeom>
              <a:blipFill>
                <a:blip r:embed="rId3"/>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55227312-0ACF-45EE-AA7F-578C42ED1542}"/>
              </a:ext>
            </a:extLst>
          </p:cNvPr>
          <p:cNvSpPr txBox="1"/>
          <p:nvPr/>
        </p:nvSpPr>
        <p:spPr>
          <a:xfrm>
            <a:off x="3511459" y="2697582"/>
            <a:ext cx="1002847" cy="400110"/>
          </a:xfrm>
          <a:prstGeom prst="rect">
            <a:avLst/>
          </a:prstGeom>
          <a:noFill/>
        </p:spPr>
        <p:txBody>
          <a:bodyPr wrap="square" rtlCol="0">
            <a:spAutoFit/>
          </a:bodyPr>
          <a:lstStyle/>
          <a:p>
            <a:r>
              <a:rPr lang="zh-CN" altLang="en-US" sz="2000" dirty="0">
                <a:solidFill>
                  <a:schemeClr val="bg1"/>
                </a:solidFill>
              </a:rPr>
              <a:t>其中，</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877D9C-A887-4E3A-BE7B-912F8CA5F1D4}"/>
                  </a:ext>
                </a:extLst>
              </p:cNvPr>
              <p:cNvSpPr txBox="1"/>
              <p:nvPr/>
            </p:nvSpPr>
            <p:spPr>
              <a:xfrm>
                <a:off x="4353116" y="2603647"/>
                <a:ext cx="4551566" cy="7745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1"/>
                          </a:solidFill>
                          <a:latin typeface="Cambria Math" panose="02040503050406030204" pitchFamily="18" charset="0"/>
                        </a:rPr>
                        <m:t>𝑑</m:t>
                      </m:r>
                      <m:d>
                        <m:dPr>
                          <m:ctrlPr>
                            <a:rPr lang="en-US" altLang="zh-CN" sz="2000" b="0" i="1" smtClean="0">
                              <a:solidFill>
                                <a:schemeClr val="bg1"/>
                              </a:solidFill>
                              <a:latin typeface="Cambria Math" panose="02040503050406030204" pitchFamily="18" charset="0"/>
                            </a:rPr>
                          </m:ctrlPr>
                        </m:dPr>
                        <m:e>
                          <m:sSubSup>
                            <m:sSubSupPr>
                              <m:ctrlPr>
                                <a:rPr lang="en-US" altLang="zh-CN" sz="2000" i="1">
                                  <a:solidFill>
                                    <a:schemeClr val="bg1"/>
                                  </a:solidFill>
                                  <a:latin typeface="Cambria Math" panose="02040503050406030204" pitchFamily="18" charset="0"/>
                                </a:rPr>
                              </m:ctrlPr>
                            </m:sSubSupPr>
                            <m:e>
                              <m:r>
                                <a:rPr lang="en-US" altLang="zh-CN" sz="2000" b="1" i="1">
                                  <a:solidFill>
                                    <a:schemeClr val="bg1"/>
                                  </a:solidFill>
                                  <a:latin typeface="Cambria Math" panose="02040503050406030204" pitchFamily="18" charset="0"/>
                                </a:rPr>
                                <m:t>𝑬</m:t>
                              </m:r>
                            </m:e>
                            <m:sub>
                              <m:r>
                                <a:rPr lang="en-US" altLang="zh-CN" sz="2000" i="1">
                                  <a:solidFill>
                                    <a:schemeClr val="bg1"/>
                                  </a:solidFill>
                                  <a:latin typeface="Cambria Math" panose="02040503050406030204" pitchFamily="18" charset="0"/>
                                </a:rPr>
                                <m:t>𝑢</m:t>
                              </m:r>
                            </m:sub>
                            <m:sup>
                              <m:r>
                                <a:rPr lang="en-US" altLang="zh-CN" sz="2000" i="1">
                                  <a:solidFill>
                                    <a:schemeClr val="bg1"/>
                                  </a:solidFill>
                                  <a:latin typeface="Cambria Math" panose="02040503050406030204" pitchFamily="18" charset="0"/>
                                </a:rPr>
                                <m:t>𝑒𝑠𝑡</m:t>
                              </m:r>
                            </m:sup>
                          </m:sSubSup>
                          <m:r>
                            <a:rPr lang="en-US" altLang="zh-CN" sz="2000" b="0" i="1" smtClean="0">
                              <a:solidFill>
                                <a:schemeClr val="bg1"/>
                              </a:solidFill>
                              <a:latin typeface="Cambria Math" panose="02040503050406030204" pitchFamily="18" charset="0"/>
                            </a:rPr>
                            <m:t>,</m:t>
                          </m:r>
                          <m:sSubSup>
                            <m:sSubSupPr>
                              <m:ctrlPr>
                                <a:rPr lang="en-US" altLang="zh-CN" sz="2000" i="1">
                                  <a:solidFill>
                                    <a:schemeClr val="bg1"/>
                                  </a:solidFill>
                                  <a:latin typeface="Cambria Math" panose="02040503050406030204" pitchFamily="18" charset="0"/>
                                </a:rPr>
                              </m:ctrlPr>
                            </m:sSubSupPr>
                            <m:e>
                              <m:r>
                                <a:rPr lang="en-US" altLang="zh-CN" sz="2000" b="1" i="1">
                                  <a:solidFill>
                                    <a:schemeClr val="bg1"/>
                                  </a:solidFill>
                                  <a:latin typeface="Cambria Math" panose="02040503050406030204" pitchFamily="18" charset="0"/>
                                </a:rPr>
                                <m:t>𝑬</m:t>
                              </m:r>
                            </m:e>
                            <m:sub>
                              <m:r>
                                <a:rPr lang="en-US" altLang="zh-CN" sz="2000" i="1">
                                  <a:solidFill>
                                    <a:schemeClr val="bg1"/>
                                  </a:solidFill>
                                  <a:latin typeface="Cambria Math" panose="02040503050406030204" pitchFamily="18" charset="0"/>
                                </a:rPr>
                                <m:t>𝑢</m:t>
                              </m:r>
                            </m:sub>
                            <m:sup>
                              <m:r>
                                <a:rPr lang="en-US" altLang="zh-CN" sz="2000" i="1">
                                  <a:solidFill>
                                    <a:schemeClr val="bg1"/>
                                  </a:solidFill>
                                  <a:latin typeface="Cambria Math" panose="02040503050406030204" pitchFamily="18" charset="0"/>
                                </a:rPr>
                                <m:t>𝑒𝑠𝑡</m:t>
                              </m:r>
                            </m:sup>
                          </m:sSubSup>
                        </m:e>
                      </m:d>
                      <m:r>
                        <a:rPr lang="en-US" altLang="zh-CN" sz="2000" b="0" i="1" smtClean="0">
                          <a:solidFill>
                            <a:schemeClr val="bg1"/>
                          </a:solidFill>
                          <a:latin typeface="Cambria Math" panose="02040503050406030204" pitchFamily="18" charset="0"/>
                        </a:rPr>
                        <m:t>=</m:t>
                      </m:r>
                      <m:func>
                        <m:funcPr>
                          <m:ctrlPr>
                            <a:rPr lang="en-US" altLang="zh-CN" sz="2000" b="0" i="1" smtClean="0">
                              <a:solidFill>
                                <a:schemeClr val="bg1"/>
                              </a:solidFill>
                              <a:latin typeface="Cambria Math" panose="02040503050406030204" pitchFamily="18" charset="0"/>
                            </a:rPr>
                          </m:ctrlPr>
                        </m:funcPr>
                        <m:fName>
                          <m:limLow>
                            <m:limLowPr>
                              <m:ctrlPr>
                                <a:rPr lang="en-US" altLang="zh-CN" sz="2000" b="0" i="1" smtClean="0">
                                  <a:solidFill>
                                    <a:schemeClr val="bg1"/>
                                  </a:solidFill>
                                  <a:latin typeface="Cambria Math" panose="02040503050406030204" pitchFamily="18" charset="0"/>
                                </a:rPr>
                              </m:ctrlPr>
                            </m:limLowPr>
                            <m:e>
                              <m:r>
                                <m:rPr>
                                  <m:sty m:val="p"/>
                                </m:rPr>
                                <a:rPr lang="en-US" altLang="zh-CN" sz="2000" b="0" i="0" smtClean="0">
                                  <a:solidFill>
                                    <a:schemeClr val="bg1"/>
                                  </a:solidFill>
                                  <a:latin typeface="Cambria Math" panose="02040503050406030204" pitchFamily="18" charset="0"/>
                                </a:rPr>
                                <m:t>min</m:t>
                              </m:r>
                            </m:e>
                            <m:lim>
                              <m:eqArr>
                                <m:eqArrPr>
                                  <m:ctrlPr>
                                    <a:rPr lang="en-US" altLang="zh-CN" sz="2000" b="0" i="1" smtClean="0">
                                      <a:solidFill>
                                        <a:schemeClr val="bg1"/>
                                      </a:solidFill>
                                      <a:latin typeface="Cambria Math" panose="02040503050406030204" pitchFamily="18" charset="0"/>
                                    </a:rPr>
                                  </m:ctrlPr>
                                </m:eqArrPr>
                                <m:e>
                                  <m:r>
                                    <a:rPr lang="en-US" altLang="zh-CN" sz="2000" b="0" i="1" smtClean="0">
                                      <a:solidFill>
                                        <a:schemeClr val="bg1"/>
                                      </a:solidFill>
                                      <a:latin typeface="Cambria Math" panose="02040503050406030204" pitchFamily="18" charset="0"/>
                                    </a:rPr>
                                    <m:t>𝑞</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𝑗</m:t>
                                  </m:r>
                                  <m:r>
                                    <a:rPr lang="en-US" altLang="zh-CN" sz="2000" b="0" i="1" smtClean="0">
                                      <a:solidFill>
                                        <a:schemeClr val="bg1"/>
                                      </a:solidFill>
                                      <a:latin typeface="Cambria Math" panose="02040503050406030204" pitchFamily="18" charset="0"/>
                                      <a:ea typeface="Cambria Math" panose="02040503050406030204" pitchFamily="18" charset="0"/>
                                    </a:rPr>
                                    <m:t>∈[1,2,⋯,</m:t>
                                  </m:r>
                                  <m:r>
                                    <a:rPr lang="en-US" altLang="zh-CN" sz="2000" b="0" i="1" smtClean="0">
                                      <a:solidFill>
                                        <a:schemeClr val="bg1"/>
                                      </a:solidFill>
                                      <a:latin typeface="Cambria Math" panose="02040503050406030204" pitchFamily="18" charset="0"/>
                                      <a:ea typeface="Cambria Math" panose="02040503050406030204" pitchFamily="18" charset="0"/>
                                    </a:rPr>
                                    <m:t>𝑛</m:t>
                                  </m:r>
                                  <m:r>
                                    <a:rPr lang="en-US" altLang="zh-CN" sz="2000" b="0" i="1" smtClean="0">
                                      <a:solidFill>
                                        <a:schemeClr val="bg1"/>
                                      </a:solidFill>
                                      <a:latin typeface="Cambria Math" panose="02040503050406030204" pitchFamily="18" charset="0"/>
                                      <a:ea typeface="Cambria Math" panose="02040503050406030204" pitchFamily="18" charset="0"/>
                                    </a:rPr>
                                    <m:t>]</m:t>
                                  </m:r>
                                </m:e>
                                <m:e>
                                  <m:r>
                                    <a:rPr lang="en-US" altLang="zh-CN" sz="2000" b="0" i="1" smtClean="0">
                                      <a:solidFill>
                                        <a:schemeClr val="bg1"/>
                                      </a:solidFill>
                                      <a:latin typeface="Cambria Math" panose="02040503050406030204" pitchFamily="18" charset="0"/>
                                      <a:ea typeface="Cambria Math" panose="02040503050406030204" pitchFamily="18" charset="0"/>
                                    </a:rPr>
                                    <m:t>𝑞</m:t>
                                  </m:r>
                                  <m:r>
                                    <a:rPr lang="en-US" altLang="zh-CN" sz="2000" b="0" i="1" smtClean="0">
                                      <a:solidFill>
                                        <a:schemeClr val="bg1"/>
                                      </a:solidFill>
                                      <a:latin typeface="Cambria Math" panose="02040503050406030204" pitchFamily="18" charset="0"/>
                                      <a:ea typeface="Cambria Math" panose="02040503050406030204" pitchFamily="18" charset="0"/>
                                    </a:rPr>
                                    <m:t>≠</m:t>
                                  </m:r>
                                  <m:r>
                                    <a:rPr lang="en-US" altLang="zh-CN" sz="2000" b="0" i="1" smtClean="0">
                                      <a:solidFill>
                                        <a:schemeClr val="bg1"/>
                                      </a:solidFill>
                                      <a:latin typeface="Cambria Math" panose="02040503050406030204" pitchFamily="18" charset="0"/>
                                      <a:ea typeface="Cambria Math" panose="02040503050406030204" pitchFamily="18" charset="0"/>
                                    </a:rPr>
                                    <m:t>𝑗</m:t>
                                  </m:r>
                                </m:e>
                              </m:eqArr>
                            </m:lim>
                          </m:limLow>
                        </m:fName>
                        <m:e>
                          <m:r>
                            <a:rPr lang="en-US" altLang="zh-CN" sz="2000" i="1">
                              <a:solidFill>
                                <a:schemeClr val="bg1"/>
                              </a:solidFill>
                              <a:latin typeface="Cambria Math" panose="02040503050406030204" pitchFamily="18" charset="0"/>
                            </a:rPr>
                            <m:t>𝑑</m:t>
                          </m:r>
                          <m:d>
                            <m:dPr>
                              <m:ctrlPr>
                                <a:rPr lang="en-US" altLang="zh-CN" sz="2000" i="1">
                                  <a:solidFill>
                                    <a:schemeClr val="bg1"/>
                                  </a:solidFill>
                                  <a:latin typeface="Cambria Math" panose="02040503050406030204" pitchFamily="18" charset="0"/>
                                </a:rPr>
                              </m:ctrlPr>
                            </m:dPr>
                            <m:e>
                              <m:sSubSup>
                                <m:sSubSupPr>
                                  <m:ctrlPr>
                                    <a:rPr lang="en-US" altLang="zh-CN" sz="2000" i="1">
                                      <a:solidFill>
                                        <a:schemeClr val="bg1"/>
                                      </a:solidFill>
                                      <a:latin typeface="Cambria Math" panose="02040503050406030204" pitchFamily="18" charset="0"/>
                                    </a:rPr>
                                  </m:ctrlPr>
                                </m:sSubSupPr>
                                <m:e>
                                  <m:r>
                                    <a:rPr lang="en-US" altLang="zh-CN" sz="2000" b="1" i="1">
                                      <a:solidFill>
                                        <a:schemeClr val="bg1"/>
                                      </a:solidFill>
                                      <a:latin typeface="Cambria Math" panose="02040503050406030204" pitchFamily="18" charset="0"/>
                                    </a:rPr>
                                    <m:t>𝑬</m:t>
                                  </m:r>
                                </m:e>
                                <m:sub>
                                  <m:r>
                                    <a:rPr lang="en-US" altLang="zh-CN" sz="2000" b="0" i="1" smtClean="0">
                                      <a:solidFill>
                                        <a:schemeClr val="bg1"/>
                                      </a:solidFill>
                                      <a:latin typeface="Cambria Math" panose="02040503050406030204" pitchFamily="18" charset="0"/>
                                    </a:rPr>
                                    <m:t>𝑞</m:t>
                                  </m:r>
                                </m:sub>
                                <m:sup>
                                  <m:r>
                                    <a:rPr lang="en-US" altLang="zh-CN" sz="2000" i="1">
                                      <a:solidFill>
                                        <a:schemeClr val="bg1"/>
                                      </a:solidFill>
                                      <a:latin typeface="Cambria Math" panose="02040503050406030204" pitchFamily="18" charset="0"/>
                                    </a:rPr>
                                    <m:t>𝑒𝑠𝑡</m:t>
                                  </m:r>
                                </m:sup>
                              </m:sSubSup>
                              <m:r>
                                <a:rPr lang="en-US" altLang="zh-CN" sz="2000" i="1">
                                  <a:solidFill>
                                    <a:schemeClr val="bg1"/>
                                  </a:solidFill>
                                  <a:latin typeface="Cambria Math" panose="02040503050406030204" pitchFamily="18" charset="0"/>
                                </a:rPr>
                                <m:t>,</m:t>
                              </m:r>
                              <m:sSubSup>
                                <m:sSubSupPr>
                                  <m:ctrlPr>
                                    <a:rPr lang="en-US" altLang="zh-CN" sz="2000" i="1">
                                      <a:solidFill>
                                        <a:schemeClr val="bg1"/>
                                      </a:solidFill>
                                      <a:latin typeface="Cambria Math" panose="02040503050406030204" pitchFamily="18" charset="0"/>
                                    </a:rPr>
                                  </m:ctrlPr>
                                </m:sSubSupPr>
                                <m:e>
                                  <m:r>
                                    <a:rPr lang="en-US" altLang="zh-CN" sz="2000" b="1" i="1">
                                      <a:solidFill>
                                        <a:schemeClr val="bg1"/>
                                      </a:solidFill>
                                      <a:latin typeface="Cambria Math" panose="02040503050406030204" pitchFamily="18" charset="0"/>
                                    </a:rPr>
                                    <m:t>𝑬</m:t>
                                  </m:r>
                                </m:e>
                                <m:sub>
                                  <m:r>
                                    <a:rPr lang="en-US" altLang="zh-CN" sz="2000" b="0" i="1" smtClean="0">
                                      <a:solidFill>
                                        <a:schemeClr val="bg1"/>
                                      </a:solidFill>
                                      <a:latin typeface="Cambria Math" panose="02040503050406030204" pitchFamily="18" charset="0"/>
                                    </a:rPr>
                                    <m:t>𝑗</m:t>
                                  </m:r>
                                </m:sub>
                                <m:sup>
                                  <m:r>
                                    <a:rPr lang="en-US" altLang="zh-CN" sz="2000" i="1">
                                      <a:solidFill>
                                        <a:schemeClr val="bg1"/>
                                      </a:solidFill>
                                      <a:latin typeface="Cambria Math" panose="02040503050406030204" pitchFamily="18" charset="0"/>
                                    </a:rPr>
                                    <m:t>𝑒𝑠𝑡</m:t>
                                  </m:r>
                                </m:sup>
                              </m:sSubSup>
                            </m:e>
                          </m:d>
                        </m:e>
                      </m:func>
                    </m:oMath>
                  </m:oMathPara>
                </a14:m>
                <a:endParaRPr lang="zh-CN" altLang="en-US" sz="2000" dirty="0">
                  <a:solidFill>
                    <a:schemeClr val="bg1"/>
                  </a:solidFill>
                </a:endParaRPr>
              </a:p>
            </p:txBody>
          </p:sp>
        </mc:Choice>
        <mc:Fallback xmlns="">
          <p:sp>
            <p:nvSpPr>
              <p:cNvPr id="7" name="文本框 6">
                <a:extLst>
                  <a:ext uri="{FF2B5EF4-FFF2-40B4-BE49-F238E27FC236}">
                    <a16:creationId xmlns:a16="http://schemas.microsoft.com/office/drawing/2014/main" id="{B6877D9C-A887-4E3A-BE7B-912F8CA5F1D4}"/>
                  </a:ext>
                </a:extLst>
              </p:cNvPr>
              <p:cNvSpPr txBox="1">
                <a:spLocks noRot="1" noChangeAspect="1" noMove="1" noResize="1" noEditPoints="1" noAdjustHandles="1" noChangeArrowheads="1" noChangeShapeType="1" noTextEdit="1"/>
              </p:cNvSpPr>
              <p:nvPr/>
            </p:nvSpPr>
            <p:spPr>
              <a:xfrm>
                <a:off x="4353116" y="2603647"/>
                <a:ext cx="4551566" cy="774571"/>
              </a:xfrm>
              <a:prstGeom prst="rect">
                <a:avLst/>
              </a:prstGeom>
              <a:blipFill>
                <a:blip r:embed="rId4"/>
                <a:stretch>
                  <a:fillRect b="-4724"/>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88F445F1-3BB3-4E97-9A7C-87C80D338A0F}"/>
              </a:ext>
            </a:extLst>
          </p:cNvPr>
          <p:cNvPicPr>
            <a:picLocks noChangeAspect="1"/>
          </p:cNvPicPr>
          <p:nvPr/>
        </p:nvPicPr>
        <p:blipFill>
          <a:blip r:embed="rId5"/>
          <a:stretch>
            <a:fillRect/>
          </a:stretch>
        </p:blipFill>
        <p:spPr>
          <a:xfrm>
            <a:off x="695324" y="4353144"/>
            <a:ext cx="2333928" cy="1559464"/>
          </a:xfrm>
          <a:prstGeom prst="rect">
            <a:avLst/>
          </a:prstGeom>
        </p:spPr>
      </p:pic>
      <p:grpSp>
        <p:nvGrpSpPr>
          <p:cNvPr id="32" name="组合 31">
            <a:extLst>
              <a:ext uri="{FF2B5EF4-FFF2-40B4-BE49-F238E27FC236}">
                <a16:creationId xmlns:a16="http://schemas.microsoft.com/office/drawing/2014/main" id="{FA0BAF73-4F7E-4CE3-A298-0593C4A46FE7}"/>
              </a:ext>
            </a:extLst>
          </p:cNvPr>
          <p:cNvGrpSpPr/>
          <p:nvPr/>
        </p:nvGrpSpPr>
        <p:grpSpPr>
          <a:xfrm>
            <a:off x="3958571" y="3649710"/>
            <a:ext cx="1850862" cy="1240871"/>
            <a:chOff x="3958571" y="3884578"/>
            <a:chExt cx="1850862" cy="1240871"/>
          </a:xfrm>
        </p:grpSpPr>
        <p:pic>
          <p:nvPicPr>
            <p:cNvPr id="10" name="图片 9">
              <a:extLst>
                <a:ext uri="{FF2B5EF4-FFF2-40B4-BE49-F238E27FC236}">
                  <a16:creationId xmlns:a16="http://schemas.microsoft.com/office/drawing/2014/main" id="{DE7F67C3-F4CB-4F80-9852-D5E28CFFF6C2}"/>
                </a:ext>
              </a:extLst>
            </p:cNvPr>
            <p:cNvPicPr>
              <a:picLocks noChangeAspect="1"/>
            </p:cNvPicPr>
            <p:nvPr/>
          </p:nvPicPr>
          <p:blipFill>
            <a:blip r:embed="rId6"/>
            <a:stretch>
              <a:fillRect/>
            </a:stretch>
          </p:blipFill>
          <p:spPr>
            <a:xfrm>
              <a:off x="3958571" y="3884578"/>
              <a:ext cx="1850862" cy="1240871"/>
            </a:xfrm>
            <a:prstGeom prst="rect">
              <a:avLst/>
            </a:prstGeom>
          </p:spPr>
        </p:pic>
        <p:sp>
          <p:nvSpPr>
            <p:cNvPr id="33" name="文本框 32">
              <a:extLst>
                <a:ext uri="{FF2B5EF4-FFF2-40B4-BE49-F238E27FC236}">
                  <a16:creationId xmlns:a16="http://schemas.microsoft.com/office/drawing/2014/main" id="{79245D93-126A-4825-8E5B-A71A4D9CFF83}"/>
                </a:ext>
              </a:extLst>
            </p:cNvPr>
            <p:cNvSpPr txBox="1"/>
            <p:nvPr/>
          </p:nvSpPr>
          <p:spPr>
            <a:xfrm>
              <a:off x="5001791" y="4771389"/>
              <a:ext cx="794942" cy="338554"/>
            </a:xfrm>
            <a:prstGeom prst="rect">
              <a:avLst/>
            </a:prstGeom>
            <a:solidFill>
              <a:schemeClr val="bg1"/>
            </a:solidFill>
            <a:ln>
              <a:solidFill>
                <a:schemeClr val="bg1"/>
              </a:solidFill>
            </a:ln>
          </p:spPr>
          <p:txBody>
            <a:bodyPr wrap="square" rtlCol="0">
              <a:spAutoFit/>
            </a:bodyPr>
            <a:lstStyle/>
            <a:p>
              <a:pPr algn="ctr"/>
              <a:r>
                <a:rPr lang="en-US" altLang="zh-CN" sz="1600" dirty="0">
                  <a:solidFill>
                    <a:srgbClr val="C00000"/>
                  </a:solidFill>
                </a:rPr>
                <a:t>3.03°</a:t>
              </a:r>
              <a:endParaRPr lang="zh-CN" altLang="en-US" sz="1600" dirty="0">
                <a:solidFill>
                  <a:srgbClr val="C00000"/>
                </a:solidFill>
              </a:endParaRPr>
            </a:p>
          </p:txBody>
        </p:sp>
      </p:grpSp>
      <p:grpSp>
        <p:nvGrpSpPr>
          <p:cNvPr id="36" name="组合 35">
            <a:extLst>
              <a:ext uri="{FF2B5EF4-FFF2-40B4-BE49-F238E27FC236}">
                <a16:creationId xmlns:a16="http://schemas.microsoft.com/office/drawing/2014/main" id="{7AFA2E5D-E4B2-4A9D-9118-C97AC46C4083}"/>
              </a:ext>
            </a:extLst>
          </p:cNvPr>
          <p:cNvGrpSpPr/>
          <p:nvPr/>
        </p:nvGrpSpPr>
        <p:grpSpPr>
          <a:xfrm>
            <a:off x="6222150" y="3633250"/>
            <a:ext cx="1863410" cy="1240871"/>
            <a:chOff x="6222150" y="3865288"/>
            <a:chExt cx="1863410" cy="1240871"/>
          </a:xfrm>
        </p:grpSpPr>
        <p:pic>
          <p:nvPicPr>
            <p:cNvPr id="21" name="图片 20">
              <a:extLst>
                <a:ext uri="{FF2B5EF4-FFF2-40B4-BE49-F238E27FC236}">
                  <a16:creationId xmlns:a16="http://schemas.microsoft.com/office/drawing/2014/main" id="{F6362C5C-FC66-4FF2-9F82-4387A244FAA9}"/>
                </a:ext>
              </a:extLst>
            </p:cNvPr>
            <p:cNvPicPr>
              <a:picLocks noChangeAspect="1"/>
            </p:cNvPicPr>
            <p:nvPr/>
          </p:nvPicPr>
          <p:blipFill>
            <a:blip r:embed="rId7"/>
            <a:stretch>
              <a:fillRect/>
            </a:stretch>
          </p:blipFill>
          <p:spPr>
            <a:xfrm>
              <a:off x="6222150" y="3865288"/>
              <a:ext cx="1863410" cy="1240871"/>
            </a:xfrm>
            <a:prstGeom prst="rect">
              <a:avLst/>
            </a:prstGeom>
          </p:spPr>
        </p:pic>
        <p:sp>
          <p:nvSpPr>
            <p:cNvPr id="34" name="文本框 33">
              <a:extLst>
                <a:ext uri="{FF2B5EF4-FFF2-40B4-BE49-F238E27FC236}">
                  <a16:creationId xmlns:a16="http://schemas.microsoft.com/office/drawing/2014/main" id="{BA87FE4B-BD91-4A8E-94E7-8076963A10BE}"/>
                </a:ext>
              </a:extLst>
            </p:cNvPr>
            <p:cNvSpPr txBox="1"/>
            <p:nvPr/>
          </p:nvSpPr>
          <p:spPr>
            <a:xfrm>
              <a:off x="7290618" y="4766309"/>
              <a:ext cx="794942" cy="338554"/>
            </a:xfrm>
            <a:prstGeom prst="rect">
              <a:avLst/>
            </a:prstGeom>
            <a:solidFill>
              <a:schemeClr val="bg1"/>
            </a:solidFill>
            <a:ln>
              <a:solidFill>
                <a:schemeClr val="bg1"/>
              </a:solidFill>
            </a:ln>
          </p:spPr>
          <p:txBody>
            <a:bodyPr wrap="square" rtlCol="0">
              <a:spAutoFit/>
            </a:bodyPr>
            <a:lstStyle/>
            <a:p>
              <a:pPr algn="ctr"/>
              <a:r>
                <a:rPr lang="en-US" altLang="zh-CN" sz="1600" dirty="0">
                  <a:solidFill>
                    <a:srgbClr val="0070C0"/>
                  </a:solidFill>
                </a:rPr>
                <a:t>2.72°</a:t>
              </a:r>
              <a:endParaRPr lang="zh-CN" altLang="en-US" sz="1600" dirty="0">
                <a:solidFill>
                  <a:srgbClr val="0070C0"/>
                </a:solidFill>
              </a:endParaRPr>
            </a:p>
          </p:txBody>
        </p:sp>
      </p:grpSp>
      <p:grpSp>
        <p:nvGrpSpPr>
          <p:cNvPr id="37" name="组合 36">
            <a:extLst>
              <a:ext uri="{FF2B5EF4-FFF2-40B4-BE49-F238E27FC236}">
                <a16:creationId xmlns:a16="http://schemas.microsoft.com/office/drawing/2014/main" id="{00FD2490-09D5-4CAB-838D-57E3176FBC28}"/>
              </a:ext>
            </a:extLst>
          </p:cNvPr>
          <p:cNvGrpSpPr/>
          <p:nvPr/>
        </p:nvGrpSpPr>
        <p:grpSpPr>
          <a:xfrm>
            <a:off x="3944039" y="5249253"/>
            <a:ext cx="1850861" cy="1240871"/>
            <a:chOff x="3944039" y="5371711"/>
            <a:chExt cx="1850861" cy="1240871"/>
          </a:xfrm>
        </p:grpSpPr>
        <p:pic>
          <p:nvPicPr>
            <p:cNvPr id="26" name="图片 25">
              <a:extLst>
                <a:ext uri="{FF2B5EF4-FFF2-40B4-BE49-F238E27FC236}">
                  <a16:creationId xmlns:a16="http://schemas.microsoft.com/office/drawing/2014/main" id="{5B47373B-E642-4ECA-927C-92F042022258}"/>
                </a:ext>
              </a:extLst>
            </p:cNvPr>
            <p:cNvPicPr>
              <a:picLocks noChangeAspect="1"/>
            </p:cNvPicPr>
            <p:nvPr/>
          </p:nvPicPr>
          <p:blipFill>
            <a:blip r:embed="rId8"/>
            <a:stretch>
              <a:fillRect/>
            </a:stretch>
          </p:blipFill>
          <p:spPr>
            <a:xfrm>
              <a:off x="3944039" y="5371711"/>
              <a:ext cx="1850861" cy="1240871"/>
            </a:xfrm>
            <a:prstGeom prst="rect">
              <a:avLst/>
            </a:prstGeom>
          </p:spPr>
        </p:pic>
        <p:sp>
          <p:nvSpPr>
            <p:cNvPr id="35" name="文本框 34">
              <a:extLst>
                <a:ext uri="{FF2B5EF4-FFF2-40B4-BE49-F238E27FC236}">
                  <a16:creationId xmlns:a16="http://schemas.microsoft.com/office/drawing/2014/main" id="{69527236-FD50-4D65-AAD0-5ED138785693}"/>
                </a:ext>
              </a:extLst>
            </p:cNvPr>
            <p:cNvSpPr txBox="1"/>
            <p:nvPr/>
          </p:nvSpPr>
          <p:spPr>
            <a:xfrm>
              <a:off x="4999958" y="6263639"/>
              <a:ext cx="794942" cy="338554"/>
            </a:xfrm>
            <a:prstGeom prst="rect">
              <a:avLst/>
            </a:prstGeom>
            <a:solidFill>
              <a:schemeClr val="bg1"/>
            </a:solidFill>
            <a:ln>
              <a:solidFill>
                <a:schemeClr val="bg1"/>
              </a:solidFill>
            </a:ln>
          </p:spPr>
          <p:txBody>
            <a:bodyPr wrap="square" rtlCol="0">
              <a:spAutoFit/>
            </a:bodyPr>
            <a:lstStyle/>
            <a:p>
              <a:pPr algn="ctr"/>
              <a:r>
                <a:rPr lang="en-US" altLang="zh-CN" sz="1600" dirty="0">
                  <a:solidFill>
                    <a:srgbClr val="00B050"/>
                  </a:solidFill>
                </a:rPr>
                <a:t>8.33°</a:t>
              </a:r>
              <a:endParaRPr lang="zh-CN" altLang="en-US" sz="1600" dirty="0">
                <a:solidFill>
                  <a:srgbClr val="00B050"/>
                </a:solidFill>
              </a:endParaRPr>
            </a:p>
          </p:txBody>
        </p:sp>
      </p:grpSp>
      <p:pic>
        <p:nvPicPr>
          <p:cNvPr id="30" name="图片 29">
            <a:extLst>
              <a:ext uri="{FF2B5EF4-FFF2-40B4-BE49-F238E27FC236}">
                <a16:creationId xmlns:a16="http://schemas.microsoft.com/office/drawing/2014/main" id="{C499B36B-55FE-4BF1-BB07-4D3766422EF0}"/>
              </a:ext>
            </a:extLst>
          </p:cNvPr>
          <p:cNvPicPr>
            <a:picLocks noChangeAspect="1"/>
          </p:cNvPicPr>
          <p:nvPr/>
        </p:nvPicPr>
        <p:blipFill>
          <a:blip r:embed="rId9"/>
          <a:stretch>
            <a:fillRect/>
          </a:stretch>
        </p:blipFill>
        <p:spPr>
          <a:xfrm>
            <a:off x="8983980" y="4353144"/>
            <a:ext cx="2333928" cy="1562993"/>
          </a:xfrm>
          <a:prstGeom prst="rect">
            <a:avLst/>
          </a:prstGeom>
        </p:spPr>
      </p:pic>
      <p:sp>
        <p:nvSpPr>
          <p:cNvPr id="39" name="Right Arrow 7">
            <a:extLst>
              <a:ext uri="{FF2B5EF4-FFF2-40B4-BE49-F238E27FC236}">
                <a16:creationId xmlns:a16="http://schemas.microsoft.com/office/drawing/2014/main" id="{40D8C604-96A8-45B3-879A-F070C2BC904E}"/>
              </a:ext>
            </a:extLst>
          </p:cNvPr>
          <p:cNvSpPr/>
          <p:nvPr/>
        </p:nvSpPr>
        <p:spPr>
          <a:xfrm>
            <a:off x="3126838" y="5048189"/>
            <a:ext cx="683162"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0" name="Right Arrow 7">
            <a:extLst>
              <a:ext uri="{FF2B5EF4-FFF2-40B4-BE49-F238E27FC236}">
                <a16:creationId xmlns:a16="http://schemas.microsoft.com/office/drawing/2014/main" id="{48700BB4-0516-45C0-8D61-3C7276F167E6}"/>
              </a:ext>
            </a:extLst>
          </p:cNvPr>
          <p:cNvSpPr/>
          <p:nvPr/>
        </p:nvSpPr>
        <p:spPr>
          <a:xfrm>
            <a:off x="8221520" y="5016499"/>
            <a:ext cx="683162"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1" name="文本框 40">
            <a:extLst>
              <a:ext uri="{FF2B5EF4-FFF2-40B4-BE49-F238E27FC236}">
                <a16:creationId xmlns:a16="http://schemas.microsoft.com/office/drawing/2014/main" id="{66E61652-5756-42A2-A1C2-844F8557BA28}"/>
              </a:ext>
            </a:extLst>
          </p:cNvPr>
          <p:cNvSpPr txBox="1"/>
          <p:nvPr/>
        </p:nvSpPr>
        <p:spPr>
          <a:xfrm>
            <a:off x="10381531" y="5543276"/>
            <a:ext cx="936377" cy="369332"/>
          </a:xfrm>
          <a:prstGeom prst="rect">
            <a:avLst/>
          </a:prstGeom>
          <a:solidFill>
            <a:schemeClr val="bg1"/>
          </a:solidFill>
          <a:ln>
            <a:solidFill>
              <a:schemeClr val="bg1"/>
            </a:solidFill>
          </a:ln>
        </p:spPr>
        <p:txBody>
          <a:bodyPr wrap="square" rtlCol="0">
            <a:spAutoFit/>
          </a:bodyPr>
          <a:lstStyle/>
          <a:p>
            <a:pPr algn="ctr"/>
            <a:r>
              <a:rPr lang="en-US" altLang="zh-CN" b="1" dirty="0"/>
              <a:t>2.90°</a:t>
            </a:r>
            <a:endParaRPr lang="zh-CN" altLang="en-US" b="1" dirty="0"/>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3AFFDF8-1B76-48B4-9912-9FD20542E26D}"/>
                  </a:ext>
                </a:extLst>
              </p:cNvPr>
              <p:cNvSpPr txBox="1"/>
              <p:nvPr/>
            </p:nvSpPr>
            <p:spPr>
              <a:xfrm>
                <a:off x="4452001" y="4847222"/>
                <a:ext cx="9945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panose="02040503050406030204" pitchFamily="18" charset="0"/>
                        </a:rPr>
                        <m:t>𝑡</m:t>
                      </m:r>
                      <m:r>
                        <a:rPr lang="en-US" altLang="zh-CN" sz="1600" b="0" i="1" smtClean="0">
                          <a:solidFill>
                            <a:srgbClr val="FF0000"/>
                          </a:solidFill>
                          <a:latin typeface="Cambria Math" panose="02040503050406030204" pitchFamily="18" charset="0"/>
                        </a:rPr>
                        <m:t>=0.05</m:t>
                      </m:r>
                    </m:oMath>
                  </m:oMathPara>
                </a14:m>
                <a:endParaRPr lang="zh-CN" altLang="en-US" sz="1600" dirty="0">
                  <a:solidFill>
                    <a:srgbClr val="FF0000"/>
                  </a:solidFill>
                </a:endParaRPr>
              </a:p>
            </p:txBody>
          </p:sp>
        </mc:Choice>
        <mc:Fallback xmlns="">
          <p:sp>
            <p:nvSpPr>
              <p:cNvPr id="42" name="文本框 41">
                <a:extLst>
                  <a:ext uri="{FF2B5EF4-FFF2-40B4-BE49-F238E27FC236}">
                    <a16:creationId xmlns:a16="http://schemas.microsoft.com/office/drawing/2014/main" id="{03AFFDF8-1B76-48B4-9912-9FD20542E26D}"/>
                  </a:ext>
                </a:extLst>
              </p:cNvPr>
              <p:cNvSpPr txBox="1">
                <a:spLocks noRot="1" noChangeAspect="1" noMove="1" noResize="1" noEditPoints="1" noAdjustHandles="1" noChangeArrowheads="1" noChangeShapeType="1" noTextEdit="1"/>
              </p:cNvSpPr>
              <p:nvPr/>
            </p:nvSpPr>
            <p:spPr>
              <a:xfrm>
                <a:off x="4452001" y="4847222"/>
                <a:ext cx="994567"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2504BDE-C77D-49BB-B29A-525A21EAC15A}"/>
                  </a:ext>
                </a:extLst>
              </p:cNvPr>
              <p:cNvSpPr txBox="1"/>
              <p:nvPr/>
            </p:nvSpPr>
            <p:spPr>
              <a:xfrm>
                <a:off x="4514306" y="6455013"/>
                <a:ext cx="1075985" cy="338554"/>
              </a:xfrm>
              <a:prstGeom prst="rect">
                <a:avLst/>
              </a:prstGeom>
              <a:noFill/>
            </p:spPr>
            <p:txBody>
              <a:bodyPr wrap="square">
                <a:spAutoFit/>
              </a:bodyPr>
              <a:lstStyle/>
              <a:p>
                <a14:m>
                  <m:oMath xmlns:m="http://schemas.openxmlformats.org/officeDocument/2006/math">
                    <m:r>
                      <a:rPr lang="en-US" altLang="zh-CN" sz="1600" b="0" i="1" smtClean="0">
                        <a:solidFill>
                          <a:srgbClr val="00B050"/>
                        </a:solidFill>
                        <a:latin typeface="Cambria Math" panose="02040503050406030204" pitchFamily="18" charset="0"/>
                      </a:rPr>
                      <m:t>𝑡</m:t>
                    </m:r>
                    <m:r>
                      <a:rPr lang="en-US" altLang="zh-CN" sz="1600" b="0" i="1" smtClean="0">
                        <a:solidFill>
                          <a:srgbClr val="00B050"/>
                        </a:solidFill>
                        <a:latin typeface="Cambria Math" panose="02040503050406030204" pitchFamily="18" charset="0"/>
                      </a:rPr>
                      <m:t>=0.</m:t>
                    </m:r>
                  </m:oMath>
                </a14:m>
                <a:r>
                  <a:rPr lang="en-US" altLang="zh-CN" sz="1600" dirty="0">
                    <a:solidFill>
                      <a:srgbClr val="00B050"/>
                    </a:solidFill>
                  </a:rPr>
                  <a:t>15</a:t>
                </a:r>
                <a:endParaRPr lang="zh-CN" altLang="en-US" sz="1600" dirty="0">
                  <a:solidFill>
                    <a:srgbClr val="00B050"/>
                  </a:solidFill>
                </a:endParaRPr>
              </a:p>
            </p:txBody>
          </p:sp>
        </mc:Choice>
        <mc:Fallback xmlns="">
          <p:sp>
            <p:nvSpPr>
              <p:cNvPr id="50" name="文本框 49">
                <a:extLst>
                  <a:ext uri="{FF2B5EF4-FFF2-40B4-BE49-F238E27FC236}">
                    <a16:creationId xmlns:a16="http://schemas.microsoft.com/office/drawing/2014/main" id="{F2504BDE-C77D-49BB-B29A-525A21EAC15A}"/>
                  </a:ext>
                </a:extLst>
              </p:cNvPr>
              <p:cNvSpPr txBox="1">
                <a:spLocks noRot="1" noChangeAspect="1" noMove="1" noResize="1" noEditPoints="1" noAdjustHandles="1" noChangeArrowheads="1" noChangeShapeType="1" noTextEdit="1"/>
              </p:cNvSpPr>
              <p:nvPr/>
            </p:nvSpPr>
            <p:spPr>
              <a:xfrm>
                <a:off x="4514306" y="6455013"/>
                <a:ext cx="1075985" cy="338554"/>
              </a:xfrm>
              <a:prstGeom prst="rect">
                <a:avLst/>
              </a:prstGeom>
              <a:blipFill>
                <a:blip r:embed="rId12"/>
                <a:stretch>
                  <a:fillRect t="-5455" b="-23636"/>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D6CDEE88-BA07-4988-91B3-7982C19926C0}"/>
              </a:ext>
            </a:extLst>
          </p:cNvPr>
          <p:cNvGrpSpPr/>
          <p:nvPr/>
        </p:nvGrpSpPr>
        <p:grpSpPr>
          <a:xfrm>
            <a:off x="6244830" y="5016499"/>
            <a:ext cx="1897392" cy="1754063"/>
            <a:chOff x="3933472" y="1672024"/>
            <a:chExt cx="3051516" cy="3029984"/>
          </a:xfrm>
        </p:grpSpPr>
        <p:pic>
          <p:nvPicPr>
            <p:cNvPr id="43" name="图片 42">
              <a:extLst>
                <a:ext uri="{FF2B5EF4-FFF2-40B4-BE49-F238E27FC236}">
                  <a16:creationId xmlns:a16="http://schemas.microsoft.com/office/drawing/2014/main" id="{4AF1C918-A844-4752-BF88-8C4A6C04562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6805" t="1770" r="20650" b="3862"/>
            <a:stretch/>
          </p:blipFill>
          <p:spPr>
            <a:xfrm>
              <a:off x="3933472" y="1672024"/>
              <a:ext cx="3051516" cy="3029984"/>
            </a:xfrm>
            <a:prstGeom prst="rect">
              <a:avLst/>
            </a:prstGeom>
          </p:spPr>
        </p:pic>
        <p:sp>
          <p:nvSpPr>
            <p:cNvPr id="44" name="椭圆 43">
              <a:extLst>
                <a:ext uri="{FF2B5EF4-FFF2-40B4-BE49-F238E27FC236}">
                  <a16:creationId xmlns:a16="http://schemas.microsoft.com/office/drawing/2014/main" id="{A9204FCC-1723-4CA3-BD0E-50BE2AB75A07}"/>
                </a:ext>
              </a:extLst>
            </p:cNvPr>
            <p:cNvSpPr/>
            <p:nvPr/>
          </p:nvSpPr>
          <p:spPr>
            <a:xfrm>
              <a:off x="4882896" y="3413760"/>
              <a:ext cx="151732" cy="1734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A5F82BF-B3FD-447C-859D-1320B7747FA9}"/>
                </a:ext>
              </a:extLst>
            </p:cNvPr>
            <p:cNvSpPr/>
            <p:nvPr/>
          </p:nvSpPr>
          <p:spPr>
            <a:xfrm>
              <a:off x="4949284" y="3382442"/>
              <a:ext cx="136018" cy="15544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7" name="椭圆 46">
              <a:extLst>
                <a:ext uri="{FF2B5EF4-FFF2-40B4-BE49-F238E27FC236}">
                  <a16:creationId xmlns:a16="http://schemas.microsoft.com/office/drawing/2014/main" id="{49E28C82-5E8B-4237-8F83-03D1C27F9B89}"/>
                </a:ext>
              </a:extLst>
            </p:cNvPr>
            <p:cNvSpPr/>
            <p:nvPr/>
          </p:nvSpPr>
          <p:spPr>
            <a:xfrm>
              <a:off x="4999958" y="3165001"/>
              <a:ext cx="126397" cy="14445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14A1B58-5FAE-47D8-B69C-5E317364A409}"/>
                  </a:ext>
                </a:extLst>
              </p:cNvPr>
              <p:cNvSpPr txBox="1"/>
              <p:nvPr/>
            </p:nvSpPr>
            <p:spPr>
              <a:xfrm>
                <a:off x="6798995" y="4826012"/>
                <a:ext cx="824649" cy="338554"/>
              </a:xfrm>
              <a:prstGeom prst="rect">
                <a:avLst/>
              </a:prstGeom>
              <a:noFill/>
            </p:spPr>
            <p:txBody>
              <a:bodyPr wrap="none" rtlCol="0">
                <a:spAutoFit/>
              </a:bodyPr>
              <a:lstStyle/>
              <a:p>
                <a14:m>
                  <m:oMath xmlns:m="http://schemas.openxmlformats.org/officeDocument/2006/math">
                    <m:r>
                      <a:rPr lang="en-US" altLang="zh-CN" sz="1600" b="0" i="1" smtClean="0">
                        <a:solidFill>
                          <a:srgbClr val="0070C0"/>
                        </a:solidFill>
                        <a:latin typeface="Cambria Math" panose="02040503050406030204" pitchFamily="18" charset="0"/>
                      </a:rPr>
                      <m:t>𝑡</m:t>
                    </m:r>
                    <m:r>
                      <a:rPr lang="en-US" altLang="zh-CN" sz="1600" b="0" i="1" smtClean="0">
                        <a:solidFill>
                          <a:srgbClr val="0070C0"/>
                        </a:solidFill>
                        <a:latin typeface="Cambria Math" panose="02040503050406030204" pitchFamily="18" charset="0"/>
                      </a:rPr>
                      <m:t>=0.</m:t>
                    </m:r>
                  </m:oMath>
                </a14:m>
                <a:r>
                  <a:rPr lang="en-US" altLang="zh-CN" sz="1600" dirty="0">
                    <a:solidFill>
                      <a:srgbClr val="0070C0"/>
                    </a:solidFill>
                  </a:rPr>
                  <a:t>1</a:t>
                </a:r>
                <a:endParaRPr lang="zh-CN" altLang="en-US" sz="1600" dirty="0">
                  <a:solidFill>
                    <a:srgbClr val="0070C0"/>
                  </a:solidFill>
                </a:endParaRPr>
              </a:p>
            </p:txBody>
          </p:sp>
        </mc:Choice>
        <mc:Fallback xmlns="">
          <p:sp>
            <p:nvSpPr>
              <p:cNvPr id="46" name="文本框 45">
                <a:extLst>
                  <a:ext uri="{FF2B5EF4-FFF2-40B4-BE49-F238E27FC236}">
                    <a16:creationId xmlns:a16="http://schemas.microsoft.com/office/drawing/2014/main" id="{B14A1B58-5FAE-47D8-B69C-5E317364A409}"/>
                  </a:ext>
                </a:extLst>
              </p:cNvPr>
              <p:cNvSpPr txBox="1">
                <a:spLocks noRot="1" noChangeAspect="1" noMove="1" noResize="1" noEditPoints="1" noAdjustHandles="1" noChangeArrowheads="1" noChangeShapeType="1" noTextEdit="1"/>
              </p:cNvSpPr>
              <p:nvPr/>
            </p:nvSpPr>
            <p:spPr>
              <a:xfrm>
                <a:off x="6798995" y="4826012"/>
                <a:ext cx="824649" cy="338554"/>
              </a:xfrm>
              <a:prstGeom prst="rect">
                <a:avLst/>
              </a:prstGeom>
              <a:blipFill>
                <a:blip r:embed="rId11"/>
                <a:stretch>
                  <a:fillRect t="-5455" r="-2941"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08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4857"/>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基于区域生长的局部灰色区域分割</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781385" y="1393225"/>
            <a:ext cx="10814504"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28</a:t>
            </a:fld>
            <a:endParaRPr lang="zh-CN" altLang="en-US" dirty="0"/>
          </a:p>
        </p:txBody>
      </p:sp>
      <p:grpSp>
        <p:nvGrpSpPr>
          <p:cNvPr id="63" name="组合 62">
            <a:extLst>
              <a:ext uri="{FF2B5EF4-FFF2-40B4-BE49-F238E27FC236}">
                <a16:creationId xmlns:a16="http://schemas.microsoft.com/office/drawing/2014/main" id="{67EE65AD-6497-4A21-8934-B7852640CDBD}"/>
              </a:ext>
            </a:extLst>
          </p:cNvPr>
          <p:cNvGrpSpPr/>
          <p:nvPr/>
        </p:nvGrpSpPr>
        <p:grpSpPr>
          <a:xfrm>
            <a:off x="781385" y="931560"/>
            <a:ext cx="10814504" cy="461665"/>
            <a:chOff x="695325" y="1013859"/>
            <a:chExt cx="10814504" cy="461665"/>
          </a:xfrm>
        </p:grpSpPr>
        <p:sp>
          <p:nvSpPr>
            <p:cNvPr id="64" name="矩形 63">
              <a:extLst>
                <a:ext uri="{FF2B5EF4-FFF2-40B4-BE49-F238E27FC236}">
                  <a16:creationId xmlns:a16="http://schemas.microsoft.com/office/drawing/2014/main" id="{4A636173-C043-489C-BDB7-F7E25D7C15D3}"/>
                </a:ext>
              </a:extLst>
            </p:cNvPr>
            <p:cNvSpPr/>
            <p:nvPr/>
          </p:nvSpPr>
          <p:spPr>
            <a:xfrm>
              <a:off x="695325" y="1013859"/>
              <a:ext cx="7754046"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Challenge2</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：图像偏色导致像素间色彩可分离性降低</a:t>
              </a:r>
              <a:endParaRPr kumimoji="0" lang="zh-CN" altLang="en-US" sz="2400" b="1" i="1"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65" name="直接连接符 64">
              <a:extLst>
                <a:ext uri="{FF2B5EF4-FFF2-40B4-BE49-F238E27FC236}">
                  <a16:creationId xmlns:a16="http://schemas.microsoft.com/office/drawing/2014/main" id="{5FBA52E2-A8D1-4E2D-9F56-94206DFAFCB3}"/>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6" name="图片 15">
            <a:extLst>
              <a:ext uri="{FF2B5EF4-FFF2-40B4-BE49-F238E27FC236}">
                <a16:creationId xmlns:a16="http://schemas.microsoft.com/office/drawing/2014/main" id="{0A16E98D-E11E-4ED5-916E-8694053CEA5D}"/>
              </a:ext>
            </a:extLst>
          </p:cNvPr>
          <p:cNvPicPr>
            <a:picLocks noChangeAspect="1"/>
          </p:cNvPicPr>
          <p:nvPr/>
        </p:nvPicPr>
        <p:blipFill>
          <a:blip r:embed="rId3"/>
          <a:stretch>
            <a:fillRect/>
          </a:stretch>
        </p:blipFill>
        <p:spPr>
          <a:xfrm>
            <a:off x="924808" y="1939414"/>
            <a:ext cx="3192927" cy="2128619"/>
          </a:xfrm>
          <a:prstGeom prst="rect">
            <a:avLst/>
          </a:prstGeom>
        </p:spPr>
      </p:pic>
      <p:pic>
        <p:nvPicPr>
          <p:cNvPr id="19" name="图片 18">
            <a:extLst>
              <a:ext uri="{FF2B5EF4-FFF2-40B4-BE49-F238E27FC236}">
                <a16:creationId xmlns:a16="http://schemas.microsoft.com/office/drawing/2014/main" id="{718EE4B2-EBAB-4EE9-8328-5B961ABEB2AC}"/>
              </a:ext>
            </a:extLst>
          </p:cNvPr>
          <p:cNvPicPr>
            <a:picLocks noChangeAspect="1"/>
          </p:cNvPicPr>
          <p:nvPr/>
        </p:nvPicPr>
        <p:blipFill rotWithShape="1">
          <a:blip r:embed="rId4"/>
          <a:srcRect l="7537" t="2753" r="-657" b="5849"/>
          <a:stretch/>
        </p:blipFill>
        <p:spPr>
          <a:xfrm>
            <a:off x="4811114" y="1874916"/>
            <a:ext cx="4391247" cy="2477029"/>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367B648-7B56-4766-B518-F93A89F6701B}"/>
                  </a:ext>
                </a:extLst>
              </p:cNvPr>
              <p:cNvSpPr txBox="1"/>
              <p:nvPr/>
            </p:nvSpPr>
            <p:spPr>
              <a:xfrm>
                <a:off x="9497755" y="2601784"/>
                <a:ext cx="21895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𝑒𝑛𝑡𝑟𝑜𝑝𝑦</m:t>
                      </m:r>
                      <m:r>
                        <a:rPr lang="en-US" altLang="zh-CN" sz="2400" b="0" i="1" smtClean="0">
                          <a:latin typeface="Cambria Math" panose="02040503050406030204" pitchFamily="18" charset="0"/>
                        </a:rPr>
                        <m:t>=7.56</m:t>
                      </m:r>
                    </m:oMath>
                  </m:oMathPara>
                </a14:m>
                <a:endParaRPr lang="zh-CN" altLang="en-US" sz="2400" dirty="0"/>
              </a:p>
            </p:txBody>
          </p:sp>
        </mc:Choice>
        <mc:Fallback xmlns="">
          <p:sp>
            <p:nvSpPr>
              <p:cNvPr id="27" name="文本框 26">
                <a:extLst>
                  <a:ext uri="{FF2B5EF4-FFF2-40B4-BE49-F238E27FC236}">
                    <a16:creationId xmlns:a16="http://schemas.microsoft.com/office/drawing/2014/main" id="{F367B648-7B56-4766-B518-F93A89F6701B}"/>
                  </a:ext>
                </a:extLst>
              </p:cNvPr>
              <p:cNvSpPr txBox="1">
                <a:spLocks noRot="1" noChangeAspect="1" noMove="1" noResize="1" noEditPoints="1" noAdjustHandles="1" noChangeArrowheads="1" noChangeShapeType="1" noTextEdit="1"/>
              </p:cNvSpPr>
              <p:nvPr/>
            </p:nvSpPr>
            <p:spPr>
              <a:xfrm>
                <a:off x="9497755" y="2601784"/>
                <a:ext cx="2189574" cy="369332"/>
              </a:xfrm>
              <a:prstGeom prst="rect">
                <a:avLst/>
              </a:prstGeom>
              <a:blipFill>
                <a:blip r:embed="rId5"/>
                <a:stretch>
                  <a:fillRect l="-2786" r="-2786" b="-35000"/>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53578B12-84AF-46B1-AAF3-0AC6C8CDBF39}"/>
              </a:ext>
            </a:extLst>
          </p:cNvPr>
          <p:cNvPicPr>
            <a:picLocks noChangeAspect="1"/>
          </p:cNvPicPr>
          <p:nvPr/>
        </p:nvPicPr>
        <p:blipFill rotWithShape="1">
          <a:blip r:embed="rId6"/>
          <a:srcRect l="8074" t="1814" b="6788"/>
          <a:stretch/>
        </p:blipFill>
        <p:spPr>
          <a:xfrm>
            <a:off x="4811114" y="4496135"/>
            <a:ext cx="4391247" cy="2477029"/>
          </a:xfrm>
          <a:prstGeom prst="rect">
            <a:avLst/>
          </a:prstGeom>
        </p:spPr>
      </p:pic>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D1BC16B-0BFE-477D-8A4C-6D2CEB07E83F}"/>
                  </a:ext>
                </a:extLst>
              </p:cNvPr>
              <p:cNvSpPr txBox="1"/>
              <p:nvPr/>
            </p:nvSpPr>
            <p:spPr>
              <a:xfrm>
                <a:off x="9497755" y="5005859"/>
                <a:ext cx="21895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𝑒𝑛𝑡𝑟𝑜𝑝𝑦</m:t>
                      </m:r>
                      <m:r>
                        <a:rPr lang="en-US" altLang="zh-CN" sz="2400" b="0" i="1" smtClean="0">
                          <a:latin typeface="Cambria Math" panose="02040503050406030204" pitchFamily="18" charset="0"/>
                        </a:rPr>
                        <m:t>=6.34</m:t>
                      </m:r>
                    </m:oMath>
                  </m:oMathPara>
                </a14:m>
                <a:endParaRPr lang="zh-CN" altLang="en-US" sz="2400" dirty="0"/>
              </a:p>
            </p:txBody>
          </p:sp>
        </mc:Choice>
        <mc:Fallback xmlns="">
          <p:sp>
            <p:nvSpPr>
              <p:cNvPr id="51" name="文本框 50">
                <a:extLst>
                  <a:ext uri="{FF2B5EF4-FFF2-40B4-BE49-F238E27FC236}">
                    <a16:creationId xmlns:a16="http://schemas.microsoft.com/office/drawing/2014/main" id="{7D1BC16B-0BFE-477D-8A4C-6D2CEB07E83F}"/>
                  </a:ext>
                </a:extLst>
              </p:cNvPr>
              <p:cNvSpPr txBox="1">
                <a:spLocks noRot="1" noChangeAspect="1" noMove="1" noResize="1" noEditPoints="1" noAdjustHandles="1" noChangeArrowheads="1" noChangeShapeType="1" noTextEdit="1"/>
              </p:cNvSpPr>
              <p:nvPr/>
            </p:nvSpPr>
            <p:spPr>
              <a:xfrm>
                <a:off x="9497755" y="5005859"/>
                <a:ext cx="2189574" cy="369332"/>
              </a:xfrm>
              <a:prstGeom prst="rect">
                <a:avLst/>
              </a:prstGeom>
              <a:blipFill>
                <a:blip r:embed="rId7"/>
                <a:stretch>
                  <a:fillRect l="-2786" r="-2507" b="-32787"/>
                </a:stretch>
              </a:blipFill>
            </p:spPr>
            <p:txBody>
              <a:bodyPr/>
              <a:lstStyle/>
              <a:p>
                <a:r>
                  <a:rPr lang="zh-CN" altLang="en-US">
                    <a:noFill/>
                  </a:rPr>
                  <a:t> </a:t>
                </a:r>
              </a:p>
            </p:txBody>
          </p:sp>
        </mc:Fallback>
      </mc:AlternateContent>
      <p:pic>
        <p:nvPicPr>
          <p:cNvPr id="48" name="图片 47">
            <a:extLst>
              <a:ext uri="{FF2B5EF4-FFF2-40B4-BE49-F238E27FC236}">
                <a16:creationId xmlns:a16="http://schemas.microsoft.com/office/drawing/2014/main" id="{C398C3E8-4D9B-44A5-836C-E0E850FEA439}"/>
              </a:ext>
            </a:extLst>
          </p:cNvPr>
          <p:cNvPicPr>
            <a:picLocks noChangeAspect="1"/>
          </p:cNvPicPr>
          <p:nvPr/>
        </p:nvPicPr>
        <p:blipFill>
          <a:blip r:embed="rId8"/>
          <a:stretch>
            <a:fillRect/>
          </a:stretch>
        </p:blipFill>
        <p:spPr>
          <a:xfrm>
            <a:off x="924808" y="4496136"/>
            <a:ext cx="3192927" cy="2091864"/>
          </a:xfrm>
          <a:prstGeom prst="rect">
            <a:avLst/>
          </a:prstGeom>
        </p:spPr>
      </p:pic>
      <p:sp>
        <p:nvSpPr>
          <p:cNvPr id="57" name="文本框 56">
            <a:extLst>
              <a:ext uri="{FF2B5EF4-FFF2-40B4-BE49-F238E27FC236}">
                <a16:creationId xmlns:a16="http://schemas.microsoft.com/office/drawing/2014/main" id="{B904B506-AA15-491D-9BF5-13581428AC08}"/>
              </a:ext>
            </a:extLst>
          </p:cNvPr>
          <p:cNvSpPr txBox="1"/>
          <p:nvPr/>
        </p:nvSpPr>
        <p:spPr>
          <a:xfrm>
            <a:off x="5025806" y="1458604"/>
            <a:ext cx="4176555" cy="369332"/>
          </a:xfrm>
          <a:prstGeom prst="rect">
            <a:avLst/>
          </a:prstGeom>
          <a:noFill/>
        </p:spPr>
        <p:txBody>
          <a:bodyPr wrap="square" rtlCol="0">
            <a:spAutoFit/>
          </a:bodyPr>
          <a:lstStyle/>
          <a:p>
            <a:r>
              <a:rPr lang="en-US" altLang="zh-CN" dirty="0"/>
              <a:t>Lab</a:t>
            </a:r>
            <a:r>
              <a:rPr lang="zh-CN" altLang="en-US" dirty="0"/>
              <a:t>色彩空间下二维色度概率直方图</a:t>
            </a:r>
            <a:endParaRPr lang="en-US" altLang="zh-CN" dirty="0"/>
          </a:p>
        </p:txBody>
      </p:sp>
    </p:spTree>
    <p:extLst>
      <p:ext uri="{BB962C8B-B14F-4D97-AF65-F5344CB8AC3E}">
        <p14:creationId xmlns:p14="http://schemas.microsoft.com/office/powerpoint/2010/main" val="292094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4F5E373F-6668-4523-A4AB-A42EB272E8A7}"/>
              </a:ext>
            </a:extLst>
          </p:cNvPr>
          <p:cNvSpPr/>
          <p:nvPr/>
        </p:nvSpPr>
        <p:spPr>
          <a:xfrm>
            <a:off x="6025300" y="1889044"/>
            <a:ext cx="5546165" cy="4664984"/>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1" name="文本框 10"/>
          <p:cNvSpPr txBox="1"/>
          <p:nvPr/>
        </p:nvSpPr>
        <p:spPr>
          <a:xfrm>
            <a:off x="695324" y="264857"/>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Method-</a:t>
            </a:r>
            <a:r>
              <a:rPr lang="zh-CN" altLang="en-US" sz="2800" b="1" dirty="0">
                <a:solidFill>
                  <a:prstClr val="black"/>
                </a:solidFill>
                <a:latin typeface="微软雅黑" panose="020B0503020204020204" pitchFamily="34" charset="-122"/>
                <a:ea typeface="微软雅黑" panose="020B0503020204020204" pitchFamily="34" charset="-122"/>
              </a:rPr>
              <a:t>基于区域生长的局部灰色区域分割</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29</a:t>
            </a:fld>
            <a:endParaRPr lang="zh-CN" altLang="en-US" dirty="0"/>
          </a:p>
        </p:txBody>
      </p:sp>
      <p:sp>
        <p:nvSpPr>
          <p:cNvPr id="10" name="文本框 9">
            <a:extLst>
              <a:ext uri="{FF2B5EF4-FFF2-40B4-BE49-F238E27FC236}">
                <a16:creationId xmlns:a16="http://schemas.microsoft.com/office/drawing/2014/main" id="{47413EB5-30D1-4858-B030-6E5789023626}"/>
              </a:ext>
            </a:extLst>
          </p:cNvPr>
          <p:cNvSpPr txBox="1"/>
          <p:nvPr/>
        </p:nvSpPr>
        <p:spPr>
          <a:xfrm>
            <a:off x="702412" y="1385151"/>
            <a:ext cx="10257155" cy="497765"/>
          </a:xfrm>
          <a:prstGeom prst="rect">
            <a:avLst/>
          </a:prstGeom>
          <a:noFill/>
        </p:spPr>
        <p:txBody>
          <a:bodyPr wrap="square" rtlCol="0">
            <a:spAutoFit/>
          </a:bodyPr>
          <a:lstStyle/>
          <a:p>
            <a:pPr lvl="0" algn="just" hangingPunct="1">
              <a:lnSpc>
                <a:spcPct val="120000"/>
              </a:lnSpc>
            </a:pPr>
            <a:r>
              <a:rPr lang="zh-CN" altLang="en-US" sz="2400" b="1" dirty="0">
                <a:solidFill>
                  <a:srgbClr val="C00000"/>
                </a:solidFill>
                <a:effectLst/>
                <a:latin typeface="+mn-ea"/>
              </a:rPr>
              <a:t>解决思路：设计光源无关的像素间色彩距离指标</a:t>
            </a:r>
            <a:r>
              <a:rPr lang="en-US" altLang="zh-CN" sz="2400" b="1" i="1" dirty="0">
                <a:solidFill>
                  <a:srgbClr val="C00000"/>
                </a:solidFill>
                <a:effectLst/>
                <a:latin typeface="+mn-ea"/>
              </a:rPr>
              <a:t>D</a:t>
            </a:r>
            <a:endParaRPr lang="zh-CN" altLang="zh-CN" sz="2400" i="1" dirty="0">
              <a:solidFill>
                <a:srgbClr val="C00000"/>
              </a:solidFill>
              <a:effectLst/>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92C083CE-62B3-4FF3-9D99-2EAE1AC9E474}"/>
              </a:ext>
            </a:extLst>
          </p:cNvPr>
          <p:cNvSpPr/>
          <p:nvPr/>
        </p:nvSpPr>
        <p:spPr>
          <a:xfrm>
            <a:off x="695324" y="1889044"/>
            <a:ext cx="5339790" cy="4664983"/>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8B88FFF-3EB7-47E6-960E-46DF3A914B80}"/>
                  </a:ext>
                </a:extLst>
              </p:cNvPr>
              <p:cNvSpPr txBox="1"/>
              <p:nvPr/>
            </p:nvSpPr>
            <p:spPr>
              <a:xfrm>
                <a:off x="911151" y="2862224"/>
                <a:ext cx="3865674" cy="6386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𝐷</m:t>
                          </m:r>
                        </m:e>
                        <m:sub>
                          <m:r>
                            <a:rPr lang="en-US" altLang="zh-CN" sz="1600" b="0" i="1" smtClean="0">
                              <a:solidFill>
                                <a:schemeClr val="bg1"/>
                              </a:solidFill>
                              <a:latin typeface="Cambria Math" panose="02040503050406030204" pitchFamily="18" charset="0"/>
                            </a:rPr>
                            <m:t>𝑐</m:t>
                          </m:r>
                        </m:sub>
                      </m:sSub>
                      <m:d>
                        <m:dPr>
                          <m:ctrlPr>
                            <a:rPr lang="en-US" altLang="zh-CN" sz="1600" b="0" i="1" smtClean="0">
                              <a:solidFill>
                                <a:schemeClr val="bg1"/>
                              </a:solidFill>
                              <a:latin typeface="Cambria Math" panose="02040503050406030204" pitchFamily="18" charset="0"/>
                            </a:rPr>
                          </m:ctrlPr>
                        </m:dPr>
                        <m:e>
                          <m:r>
                            <a:rPr lang="en-US" altLang="zh-CN" sz="1600" b="0" i="1" smtClean="0">
                              <a:solidFill>
                                <a:schemeClr val="bg1"/>
                              </a:solidFill>
                              <a:latin typeface="Cambria Math" panose="02040503050406030204" pitchFamily="18" charset="0"/>
                            </a:rPr>
                            <m:t>𝑥</m:t>
                          </m:r>
                          <m:r>
                            <a:rPr lang="en-US" altLang="zh-CN" sz="1600" b="0" i="1" smtClean="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𝑦</m:t>
                          </m:r>
                        </m:e>
                      </m:d>
                      <m:r>
                        <a:rPr lang="en-US" altLang="zh-CN" sz="1600" b="0" i="1" smtClean="0">
                          <a:solidFill>
                            <a:schemeClr val="bg1"/>
                          </a:solidFill>
                          <a:latin typeface="Cambria Math" panose="02040503050406030204" pitchFamily="18" charset="0"/>
                        </a:rPr>
                        <m:t>=</m:t>
                      </m:r>
                      <m:d>
                        <m:dPr>
                          <m:begChr m:val="|"/>
                          <m:endChr m:val="|"/>
                          <m:ctrlPr>
                            <a:rPr lang="en-US" altLang="zh-CN" sz="1600" b="0" i="1" smtClean="0">
                              <a:solidFill>
                                <a:schemeClr val="bg1"/>
                              </a:solidFill>
                              <a:latin typeface="Cambria Math" panose="02040503050406030204" pitchFamily="18" charset="0"/>
                            </a:rPr>
                          </m:ctrlPr>
                        </m:dPr>
                        <m:e>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𝑓</m:t>
                              </m:r>
                            </m:e>
                            <m:sub>
                              <m:r>
                                <a:rPr lang="en-US" altLang="zh-CN" sz="1600" b="0" i="1" smtClean="0">
                                  <a:solidFill>
                                    <a:schemeClr val="bg1"/>
                                  </a:solidFill>
                                  <a:latin typeface="Cambria Math" panose="02040503050406030204" pitchFamily="18" charset="0"/>
                                </a:rPr>
                                <m:t>𝑐</m:t>
                              </m:r>
                            </m:sub>
                          </m:sSub>
                          <m:d>
                            <m:dPr>
                              <m:ctrlPr>
                                <a:rPr lang="en-US" altLang="zh-CN" sz="1600" b="0" i="1" smtClean="0">
                                  <a:solidFill>
                                    <a:schemeClr val="bg1"/>
                                  </a:solidFill>
                                  <a:latin typeface="Cambria Math" panose="02040503050406030204" pitchFamily="18" charset="0"/>
                                </a:rPr>
                              </m:ctrlPr>
                            </m:dPr>
                            <m:e>
                              <m:r>
                                <a:rPr lang="en-US" altLang="zh-CN" sz="1600" b="0" i="1" smtClean="0">
                                  <a:solidFill>
                                    <a:schemeClr val="bg1"/>
                                  </a:solidFill>
                                  <a:latin typeface="Cambria Math" panose="02040503050406030204" pitchFamily="18" charset="0"/>
                                </a:rPr>
                                <m:t>𝑥</m:t>
                              </m:r>
                              <m:r>
                                <a:rPr lang="en-US" altLang="zh-CN" sz="1600" b="0" i="1" smtClean="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𝑦</m:t>
                              </m:r>
                            </m:e>
                          </m:d>
                          <m:r>
                            <a:rPr lang="en-US" altLang="zh-CN" sz="1600" b="0" i="1" smtClean="0">
                              <a:solidFill>
                                <a:schemeClr val="bg1"/>
                              </a:solidFill>
                              <a:latin typeface="Cambria Math" panose="02040503050406030204" pitchFamily="18" charset="0"/>
                            </a:rPr>
                            <m:t>−</m:t>
                          </m:r>
                          <m:f>
                            <m:fPr>
                              <m:ctrlPr>
                                <a:rPr lang="en-US" altLang="zh-CN" sz="1600" b="0" i="1" smtClean="0">
                                  <a:solidFill>
                                    <a:schemeClr val="bg1"/>
                                  </a:solidFill>
                                  <a:latin typeface="Cambria Math" panose="02040503050406030204" pitchFamily="18" charset="0"/>
                                </a:rPr>
                              </m:ctrlPr>
                            </m:fPr>
                            <m:num>
                              <m:r>
                                <a:rPr lang="en-US" altLang="zh-CN" sz="1600" b="0" i="1" smtClean="0">
                                  <a:solidFill>
                                    <a:schemeClr val="bg1"/>
                                  </a:solidFill>
                                  <a:latin typeface="Cambria Math" panose="02040503050406030204" pitchFamily="18" charset="0"/>
                                </a:rPr>
                                <m:t>1</m:t>
                              </m:r>
                            </m:num>
                            <m:den>
                              <m:r>
                                <a:rPr lang="en-US" altLang="zh-CN" sz="1600" b="0" i="1" smtClean="0">
                                  <a:solidFill>
                                    <a:schemeClr val="bg1"/>
                                  </a:solidFill>
                                  <a:latin typeface="Cambria Math" panose="02040503050406030204" pitchFamily="18" charset="0"/>
                                </a:rPr>
                                <m:t>𝑁</m:t>
                              </m:r>
                            </m:den>
                          </m:f>
                          <m:nary>
                            <m:naryPr>
                              <m:chr m:val="∑"/>
                              <m:supHide m:val="on"/>
                              <m:ctrlPr>
                                <a:rPr lang="en-US" altLang="zh-CN" sz="1600" b="0" i="1" smtClean="0">
                                  <a:solidFill>
                                    <a:schemeClr val="bg1"/>
                                  </a:solidFill>
                                  <a:latin typeface="Cambria Math" panose="02040503050406030204" pitchFamily="18" charset="0"/>
                                </a:rPr>
                              </m:ctrlPr>
                            </m:naryPr>
                            <m:sub>
                              <m:r>
                                <m:rPr>
                                  <m:brk m:alnAt="7"/>
                                </m:rPr>
                                <a:rPr lang="en-US" altLang="zh-CN" sz="1600" b="0" i="1" smtClean="0">
                                  <a:solidFill>
                                    <a:schemeClr val="bg1"/>
                                  </a:solidFill>
                                  <a:latin typeface="Cambria Math" panose="02040503050406030204" pitchFamily="18" charset="0"/>
                                </a:rPr>
                                <m:t>(</m:t>
                              </m:r>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𝑥</m:t>
                                  </m:r>
                                </m:e>
                                <m:sub>
                                  <m:r>
                                    <a:rPr lang="en-US" altLang="zh-CN" sz="1600" b="0" i="1" smtClean="0">
                                      <a:solidFill>
                                        <a:schemeClr val="bg1"/>
                                      </a:solidFill>
                                      <a:latin typeface="Cambria Math" panose="02040503050406030204" pitchFamily="18" charset="0"/>
                                    </a:rPr>
                                    <m:t>0</m:t>
                                  </m:r>
                                </m:sub>
                              </m:sSub>
                              <m:r>
                                <m:rPr>
                                  <m:brk m:alnAt="7"/>
                                </m:rPr>
                                <a:rPr lang="en-US" altLang="zh-CN" sz="1600" b="0" i="1" smtClean="0">
                                  <a:solidFill>
                                    <a:schemeClr val="bg1"/>
                                  </a:solidFill>
                                  <a:latin typeface="Cambria Math" panose="02040503050406030204" pitchFamily="18" charset="0"/>
                                </a:rPr>
                                <m:t>,</m:t>
                              </m:r>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𝑦</m:t>
                                  </m:r>
                                </m:e>
                                <m:sub>
                                  <m:r>
                                    <a:rPr lang="en-US" altLang="zh-CN" sz="1600" b="0" i="1" smtClean="0">
                                      <a:solidFill>
                                        <a:schemeClr val="bg1"/>
                                      </a:solidFill>
                                      <a:latin typeface="Cambria Math" panose="02040503050406030204" pitchFamily="18" charset="0"/>
                                    </a:rPr>
                                    <m:t>0</m:t>
                                  </m:r>
                                </m:sub>
                              </m:sSub>
                              <m:r>
                                <m:rPr>
                                  <m:brk m:alnAt="7"/>
                                </m:rPr>
                                <a:rPr lang="en-US" altLang="zh-CN" sz="1600" b="0" i="1" smtClean="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ea typeface="Cambria Math" panose="02040503050406030204" pitchFamily="18" charset="0"/>
                                </a:rPr>
                                <m:t>∈</m:t>
                              </m:r>
                              <m:r>
                                <a:rPr lang="en-US" altLang="zh-CN" sz="1600" b="0" i="1" smtClean="0">
                                  <a:solidFill>
                                    <a:schemeClr val="bg1"/>
                                  </a:solidFill>
                                  <a:latin typeface="Cambria Math" panose="02040503050406030204" pitchFamily="18" charset="0"/>
                                  <a:ea typeface="Cambria Math" panose="02040503050406030204" pitchFamily="18" charset="0"/>
                                </a:rPr>
                                <m:t>𝑆𝑃</m:t>
                              </m:r>
                            </m:sub>
                            <m:sup/>
                            <m:e>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𝑓</m:t>
                                  </m:r>
                                </m:e>
                                <m:sub>
                                  <m:r>
                                    <a:rPr lang="en-US" altLang="zh-CN" sz="1600" b="0" i="1" smtClean="0">
                                      <a:solidFill>
                                        <a:schemeClr val="bg1"/>
                                      </a:solidFill>
                                      <a:latin typeface="Cambria Math" panose="02040503050406030204" pitchFamily="18" charset="0"/>
                                    </a:rPr>
                                    <m:t>𝑐</m:t>
                                  </m:r>
                                </m:sub>
                              </m:sSub>
                              <m:r>
                                <a:rPr lang="en-US" altLang="zh-CN" sz="1600" b="0" i="1" smtClean="0">
                                  <a:solidFill>
                                    <a:schemeClr val="bg1"/>
                                  </a:solidFill>
                                  <a:latin typeface="Cambria Math" panose="02040503050406030204" pitchFamily="18" charset="0"/>
                                </a:rPr>
                                <m:t>(</m:t>
                              </m:r>
                              <m:sSub>
                                <m:sSubPr>
                                  <m:ctrlPr>
                                    <a:rPr lang="en-US" altLang="zh-CN"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𝑥</m:t>
                                  </m:r>
                                </m:e>
                                <m:sub>
                                  <m:r>
                                    <a:rPr lang="en-US" altLang="zh-CN" sz="1600" i="1">
                                      <a:solidFill>
                                        <a:schemeClr val="bg1"/>
                                      </a:solidFill>
                                      <a:latin typeface="Cambria Math" panose="02040503050406030204" pitchFamily="18" charset="0"/>
                                    </a:rPr>
                                    <m:t>0</m:t>
                                  </m:r>
                                </m:sub>
                              </m:sSub>
                              <m:r>
                                <m:rPr>
                                  <m:brk m:alnAt="7"/>
                                </m:rPr>
                                <a:rPr lang="en-US" altLang="zh-CN" sz="1600" i="1">
                                  <a:solidFill>
                                    <a:schemeClr val="bg1"/>
                                  </a:solidFill>
                                  <a:latin typeface="Cambria Math" panose="02040503050406030204" pitchFamily="18" charset="0"/>
                                </a:rPr>
                                <m:t>,</m:t>
                              </m:r>
                              <m:sSub>
                                <m:sSubPr>
                                  <m:ctrlPr>
                                    <a:rPr lang="en-US" altLang="zh-CN"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𝑦</m:t>
                                  </m:r>
                                </m:e>
                                <m:sub>
                                  <m:r>
                                    <a:rPr lang="en-US" altLang="zh-CN" sz="1600" i="1">
                                      <a:solidFill>
                                        <a:schemeClr val="bg1"/>
                                      </a:solidFill>
                                      <a:latin typeface="Cambria Math" panose="02040503050406030204" pitchFamily="18" charset="0"/>
                                    </a:rPr>
                                    <m:t>0</m:t>
                                  </m:r>
                                </m:sub>
                              </m:sSub>
                              <m:r>
                                <a:rPr lang="en-US" altLang="zh-CN" sz="1600" b="0" i="1" smtClean="0">
                                  <a:solidFill>
                                    <a:schemeClr val="bg1"/>
                                  </a:solidFill>
                                  <a:latin typeface="Cambria Math" panose="02040503050406030204" pitchFamily="18" charset="0"/>
                                </a:rPr>
                                <m:t>)</m:t>
                              </m:r>
                            </m:e>
                          </m:nary>
                        </m:e>
                      </m:d>
                    </m:oMath>
                  </m:oMathPara>
                </a14:m>
                <a:endParaRPr lang="zh-CN" altLang="en-US" sz="1600" dirty="0">
                  <a:solidFill>
                    <a:schemeClr val="bg1"/>
                  </a:solidFill>
                </a:endParaRPr>
              </a:p>
            </p:txBody>
          </p:sp>
        </mc:Choice>
        <mc:Fallback xmlns="">
          <p:sp>
            <p:nvSpPr>
              <p:cNvPr id="13" name="文本框 12">
                <a:extLst>
                  <a:ext uri="{FF2B5EF4-FFF2-40B4-BE49-F238E27FC236}">
                    <a16:creationId xmlns:a16="http://schemas.microsoft.com/office/drawing/2014/main" id="{D8B88FFF-3EB7-47E6-960E-46DF3A914B80}"/>
                  </a:ext>
                </a:extLst>
              </p:cNvPr>
              <p:cNvSpPr txBox="1">
                <a:spLocks noRot="1" noChangeAspect="1" noMove="1" noResize="1" noEditPoints="1" noAdjustHandles="1" noChangeArrowheads="1" noChangeShapeType="1" noTextEdit="1"/>
              </p:cNvSpPr>
              <p:nvPr/>
            </p:nvSpPr>
            <p:spPr>
              <a:xfrm>
                <a:off x="911151" y="2862224"/>
                <a:ext cx="3865674" cy="6386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3A6AA87-5FCD-45C5-B6FC-98263E2CE477}"/>
                  </a:ext>
                </a:extLst>
              </p:cNvPr>
              <p:cNvSpPr txBox="1"/>
              <p:nvPr/>
            </p:nvSpPr>
            <p:spPr>
              <a:xfrm>
                <a:off x="6382947" y="2859188"/>
                <a:ext cx="4588372"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𝐷</m:t>
                          </m:r>
                        </m:e>
                        <m:sub>
                          <m:r>
                            <a:rPr lang="en-US" altLang="zh-CN" b="0" i="1" smtClean="0">
                              <a:solidFill>
                                <a:schemeClr val="bg1"/>
                              </a:solidFill>
                              <a:latin typeface="Cambria Math" panose="02040503050406030204" pitchFamily="18" charset="0"/>
                            </a:rPr>
                            <m:t>𝑐</m:t>
                          </m:r>
                        </m:sub>
                        <m:sup>
                          <m:r>
                            <a:rPr lang="en-US" altLang="zh-CN" b="0" i="1" smtClean="0">
                              <a:solidFill>
                                <a:schemeClr val="bg1"/>
                              </a:solidFill>
                              <a:latin typeface="Cambria Math" panose="02040503050406030204" pitchFamily="18" charset="0"/>
                            </a:rPr>
                            <m:t>∗</m:t>
                          </m:r>
                        </m:sup>
                      </m:sSubSup>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rPr>
                          </m:ctrlPr>
                        </m:dPr>
                        <m:e>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𝑐</m:t>
                              </m:r>
                            </m:sub>
                            <m:sup>
                              <m:r>
                                <a:rPr lang="en-US" altLang="zh-CN" b="0" i="1" smtClean="0">
                                  <a:solidFill>
                                    <a:schemeClr val="bg1"/>
                                  </a:solidFill>
                                  <a:latin typeface="Cambria Math" panose="02040503050406030204" pitchFamily="18" charset="0"/>
                                </a:rPr>
                                <m:t>∗</m:t>
                              </m:r>
                            </m:sup>
                          </m:sSubSup>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r>
                                <a:rPr lang="en-US" altLang="zh-CN" b="0" i="1" smtClean="0">
                                  <a:solidFill>
                                    <a:schemeClr val="bg1"/>
                                  </a:solidFill>
                                  <a:latin typeface="Cambria Math" panose="02040503050406030204" pitchFamily="18" charset="0"/>
                                </a:rPr>
                                <m:t>𝑁</m:t>
                              </m:r>
                            </m:den>
                          </m:f>
                          <m:nary>
                            <m:naryPr>
                              <m:chr m:val="∑"/>
                              <m:supHide m:val="on"/>
                              <m:ctrlPr>
                                <a:rPr lang="en-US" altLang="zh-CN" b="0" i="1" smtClean="0">
                                  <a:solidFill>
                                    <a:schemeClr val="bg1"/>
                                  </a:solidFill>
                                  <a:latin typeface="Cambria Math" panose="02040503050406030204" pitchFamily="18" charset="0"/>
                                </a:rPr>
                              </m:ctrlPr>
                            </m:naryPr>
                            <m:sub>
                              <m:r>
                                <m:rPr>
                                  <m:brk m:alnAt="7"/>
                                </m:rP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0</m:t>
                                  </m:r>
                                </m:sub>
                              </m:sSub>
                              <m:r>
                                <m:rPr>
                                  <m:brk m:alnAt="7"/>
                                </m:rP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0</m:t>
                                  </m:r>
                                </m:sub>
                              </m:sSub>
                              <m:r>
                                <m:rPr>
                                  <m:brk m:alnAt="7"/>
                                </m:rP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𝑆𝑃</m:t>
                              </m:r>
                            </m:sub>
                            <m:sup/>
                            <m:e>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𝑓</m:t>
                                  </m:r>
                                </m:e>
                                <m:sub>
                                  <m:r>
                                    <a:rPr lang="en-US" altLang="zh-CN" i="1">
                                      <a:solidFill>
                                        <a:schemeClr val="bg1"/>
                                      </a:solidFill>
                                      <a:latin typeface="Cambria Math" panose="02040503050406030204" pitchFamily="18" charset="0"/>
                                    </a:rPr>
                                    <m:t>𝑐</m:t>
                                  </m:r>
                                </m:sub>
                                <m:sup>
                                  <m:r>
                                    <a:rPr lang="en-US" altLang="zh-CN" i="1">
                                      <a:solidFill>
                                        <a:schemeClr val="bg1"/>
                                      </a:solidFill>
                                      <a:latin typeface="Cambria Math" panose="02040503050406030204" pitchFamily="18" charset="0"/>
                                    </a:rPr>
                                    <m:t>∗</m:t>
                                  </m:r>
                                </m:sup>
                              </m:sSubSup>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0</m:t>
                                  </m:r>
                                </m:sub>
                              </m:sSub>
                              <m:r>
                                <m:rPr>
                                  <m:brk m:alnAt="7"/>
                                </m:rP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0</m:t>
                                  </m:r>
                                </m:sub>
                              </m:sSub>
                              <m:r>
                                <a:rPr lang="en-US" altLang="zh-CN" b="0" i="1" smtClean="0">
                                  <a:solidFill>
                                    <a:schemeClr val="bg1"/>
                                  </a:solidFill>
                                  <a:latin typeface="Cambria Math" panose="02040503050406030204" pitchFamily="18" charset="0"/>
                                </a:rPr>
                                <m:t>)</m:t>
                              </m:r>
                            </m:e>
                          </m:nary>
                        </m:e>
                      </m:d>
                    </m:oMath>
                  </m:oMathPara>
                </a14:m>
                <a:endParaRPr lang="zh-CN" altLang="en-US" dirty="0">
                  <a:solidFill>
                    <a:schemeClr val="bg1"/>
                  </a:solidFill>
                </a:endParaRPr>
              </a:p>
            </p:txBody>
          </p:sp>
        </mc:Choice>
        <mc:Fallback xmlns="">
          <p:sp>
            <p:nvSpPr>
              <p:cNvPr id="14" name="文本框 13">
                <a:extLst>
                  <a:ext uri="{FF2B5EF4-FFF2-40B4-BE49-F238E27FC236}">
                    <a16:creationId xmlns:a16="http://schemas.microsoft.com/office/drawing/2014/main" id="{13A6AA87-5FCD-45C5-B6FC-98263E2CE477}"/>
                  </a:ext>
                </a:extLst>
              </p:cNvPr>
              <p:cNvSpPr txBox="1">
                <a:spLocks noRot="1" noChangeAspect="1" noMove="1" noResize="1" noEditPoints="1" noAdjustHandles="1" noChangeArrowheads="1" noChangeShapeType="1" noTextEdit="1"/>
              </p:cNvSpPr>
              <p:nvPr/>
            </p:nvSpPr>
            <p:spPr>
              <a:xfrm>
                <a:off x="6382947" y="2859188"/>
                <a:ext cx="4588372" cy="71840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FBA2A20-1B7D-47A7-A503-29B7F35E4D6B}"/>
                  </a:ext>
                </a:extLst>
              </p:cNvPr>
              <p:cNvSpPr txBox="1"/>
              <p:nvPr/>
            </p:nvSpPr>
            <p:spPr>
              <a:xfrm>
                <a:off x="2704115" y="4213114"/>
                <a:ext cx="2600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𝑓</m:t>
                          </m:r>
                        </m:e>
                        <m:sub>
                          <m:r>
                            <a:rPr lang="en-US" altLang="zh-CN" b="0" i="1" smtClean="0">
                              <a:solidFill>
                                <a:schemeClr val="bg1"/>
                              </a:solidFill>
                              <a:latin typeface="Cambria Math" panose="02040503050406030204" pitchFamily="18" charset="0"/>
                            </a:rPr>
                            <m:t>𝑐</m:t>
                          </m:r>
                        </m:sub>
                      </m:sSub>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i="1">
                          <a:solidFill>
                            <a:schemeClr val="bg1"/>
                          </a:solidFill>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𝐸</m:t>
                          </m:r>
                        </m:e>
                        <m:sub>
                          <m:r>
                            <a:rPr lang="en-US" altLang="zh-CN" b="0" i="1" smtClean="0">
                              <a:solidFill>
                                <a:schemeClr val="bg1"/>
                              </a:solidFill>
                              <a:latin typeface="Cambria Math" panose="02040503050406030204" pitchFamily="18" charset="0"/>
                            </a:rPr>
                            <m:t>𝑐</m:t>
                          </m:r>
                        </m:sub>
                      </m:sSub>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𝑐</m:t>
                          </m:r>
                        </m:sub>
                      </m:sSub>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r>
                        <a:rPr lang="en-US" altLang="zh-CN" b="0" i="1" smtClean="0">
                          <a:solidFill>
                            <a:schemeClr val="bg1"/>
                          </a:solidFill>
                          <a:latin typeface="Cambria Math" panose="02040503050406030204" pitchFamily="18" charset="0"/>
                        </a:rPr>
                        <m:t>)</m:t>
                      </m:r>
                    </m:oMath>
                  </m:oMathPara>
                </a14:m>
                <a:endParaRPr lang="zh-CN" altLang="en-US" dirty="0">
                  <a:solidFill>
                    <a:schemeClr val="bg1"/>
                  </a:solidFill>
                </a:endParaRPr>
              </a:p>
            </p:txBody>
          </p:sp>
        </mc:Choice>
        <mc:Fallback xmlns="">
          <p:sp>
            <p:nvSpPr>
              <p:cNvPr id="17" name="文本框 16">
                <a:extLst>
                  <a:ext uri="{FF2B5EF4-FFF2-40B4-BE49-F238E27FC236}">
                    <a16:creationId xmlns:a16="http://schemas.microsoft.com/office/drawing/2014/main" id="{CFBA2A20-1B7D-47A7-A503-29B7F35E4D6B}"/>
                  </a:ext>
                </a:extLst>
              </p:cNvPr>
              <p:cNvSpPr txBox="1">
                <a:spLocks noRot="1" noChangeAspect="1" noMove="1" noResize="1" noEditPoints="1" noAdjustHandles="1" noChangeArrowheads="1" noChangeShapeType="1" noTextEdit="1"/>
              </p:cNvSpPr>
              <p:nvPr/>
            </p:nvSpPr>
            <p:spPr>
              <a:xfrm>
                <a:off x="2704115" y="4213114"/>
                <a:ext cx="2600960" cy="369332"/>
              </a:xfrm>
              <a:prstGeom prst="rect">
                <a:avLst/>
              </a:prstGeom>
              <a:blipFill>
                <a:blip r:embed="rId5"/>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86AC372-A823-4D23-B54B-B3134AC9039D}"/>
                  </a:ext>
                </a:extLst>
              </p:cNvPr>
              <p:cNvSpPr txBox="1"/>
              <p:nvPr/>
            </p:nvSpPr>
            <p:spPr>
              <a:xfrm>
                <a:off x="911151" y="5420307"/>
                <a:ext cx="4738925"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 </m:t>
                          </m:r>
                          <m:r>
                            <a:rPr lang="en-US" altLang="zh-CN" b="0" i="1" smtClean="0">
                              <a:solidFill>
                                <a:schemeClr val="bg1"/>
                              </a:solidFill>
                              <a:latin typeface="Cambria Math" panose="02040503050406030204" pitchFamily="18" charset="0"/>
                            </a:rPr>
                            <m:t>𝐷</m:t>
                          </m:r>
                        </m:e>
                        <m:sub>
                          <m:r>
                            <a:rPr lang="en-US" altLang="zh-CN" b="0" i="1" smtClean="0">
                              <a:solidFill>
                                <a:schemeClr val="bg1"/>
                              </a:solidFill>
                              <a:latin typeface="Cambria Math" panose="02040503050406030204" pitchFamily="18" charset="0"/>
                            </a:rPr>
                            <m:t>𝑐</m:t>
                          </m:r>
                        </m:sub>
                      </m:sSub>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𝐸</m:t>
                          </m:r>
                        </m:e>
                        <m:sub>
                          <m:r>
                            <a:rPr lang="en-US" altLang="zh-CN" i="1">
                              <a:solidFill>
                                <a:schemeClr val="bg1"/>
                              </a:solidFill>
                              <a:latin typeface="Cambria Math" panose="02040503050406030204" pitchFamily="18" charset="0"/>
                            </a:rPr>
                            <m:t>𝑐</m:t>
                          </m:r>
                        </m:sub>
                      </m:sSub>
                      <m:d>
                        <m:dPr>
                          <m:begChr m:val="|"/>
                          <m:endChr m:val="|"/>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𝑐</m:t>
                              </m:r>
                            </m:sub>
                          </m:sSub>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r>
                                <a:rPr lang="en-US" altLang="zh-CN" b="0" i="1" smtClean="0">
                                  <a:solidFill>
                                    <a:schemeClr val="bg1"/>
                                  </a:solidFill>
                                  <a:latin typeface="Cambria Math" panose="02040503050406030204" pitchFamily="18" charset="0"/>
                                </a:rPr>
                                <m:t>𝑁</m:t>
                              </m:r>
                            </m:den>
                          </m:f>
                          <m:nary>
                            <m:naryPr>
                              <m:chr m:val="∑"/>
                              <m:supHide m:val="on"/>
                              <m:ctrlPr>
                                <a:rPr lang="en-US" altLang="zh-CN" b="0" i="1" smtClean="0">
                                  <a:solidFill>
                                    <a:schemeClr val="bg1"/>
                                  </a:solidFill>
                                  <a:latin typeface="Cambria Math" panose="02040503050406030204" pitchFamily="18" charset="0"/>
                                </a:rPr>
                              </m:ctrlPr>
                            </m:naryPr>
                            <m:sub>
                              <m:r>
                                <m:rPr>
                                  <m:brk m:alnAt="7"/>
                                </m:rP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0</m:t>
                                  </m:r>
                                </m:sub>
                              </m:sSub>
                              <m:r>
                                <m:rPr>
                                  <m:brk m:alnAt="7"/>
                                </m:rP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0</m:t>
                                  </m:r>
                                </m:sub>
                              </m:sSub>
                              <m:r>
                                <m:rPr>
                                  <m:brk m:alnAt="7"/>
                                </m:rP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𝑆𝑃</m:t>
                              </m:r>
                            </m:sub>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𝑐</m:t>
                                  </m:r>
                                </m:sub>
                              </m:sSub>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0</m:t>
                                  </m:r>
                                </m:sub>
                              </m:sSub>
                              <m:r>
                                <m:rPr>
                                  <m:brk m:alnAt="7"/>
                                </m:rP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0</m:t>
                                  </m:r>
                                </m:sub>
                              </m:sSub>
                              <m:r>
                                <a:rPr lang="en-US" altLang="zh-CN" b="0" i="1" smtClean="0">
                                  <a:solidFill>
                                    <a:schemeClr val="bg1"/>
                                  </a:solidFill>
                                  <a:latin typeface="Cambria Math" panose="02040503050406030204" pitchFamily="18" charset="0"/>
                                </a:rPr>
                                <m:t>)</m:t>
                              </m:r>
                            </m:e>
                          </m:nary>
                        </m:e>
                      </m:d>
                    </m:oMath>
                  </m:oMathPara>
                </a14:m>
                <a:endParaRPr lang="zh-CN" altLang="en-US" dirty="0">
                  <a:solidFill>
                    <a:schemeClr val="bg1"/>
                  </a:solidFill>
                </a:endParaRPr>
              </a:p>
            </p:txBody>
          </p:sp>
        </mc:Choice>
        <mc:Fallback xmlns="">
          <p:sp>
            <p:nvSpPr>
              <p:cNvPr id="18" name="文本框 17">
                <a:extLst>
                  <a:ext uri="{FF2B5EF4-FFF2-40B4-BE49-F238E27FC236}">
                    <a16:creationId xmlns:a16="http://schemas.microsoft.com/office/drawing/2014/main" id="{586AC372-A823-4D23-B54B-B3134AC9039D}"/>
                  </a:ext>
                </a:extLst>
              </p:cNvPr>
              <p:cNvSpPr txBox="1">
                <a:spLocks noRot="1" noChangeAspect="1" noMove="1" noResize="1" noEditPoints="1" noAdjustHandles="1" noChangeArrowheads="1" noChangeShapeType="1" noTextEdit="1"/>
              </p:cNvSpPr>
              <p:nvPr/>
            </p:nvSpPr>
            <p:spPr>
              <a:xfrm>
                <a:off x="911151" y="5420307"/>
                <a:ext cx="4738925" cy="718402"/>
              </a:xfrm>
              <a:prstGeom prst="rect">
                <a:avLst/>
              </a:prstGeom>
              <a:blipFill>
                <a:blip r:embed="rId6"/>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A068425-D830-47A0-B023-BB88C855D53F}"/>
              </a:ext>
            </a:extLst>
          </p:cNvPr>
          <p:cNvSpPr txBox="1"/>
          <p:nvPr/>
        </p:nvSpPr>
        <p:spPr>
          <a:xfrm>
            <a:off x="911150" y="2206702"/>
            <a:ext cx="3505757" cy="369332"/>
          </a:xfrm>
          <a:prstGeom prst="rect">
            <a:avLst/>
          </a:prstGeom>
          <a:noFill/>
        </p:spPr>
        <p:txBody>
          <a:bodyPr wrap="square" rtlCol="0">
            <a:spAutoFit/>
          </a:bodyPr>
          <a:lstStyle/>
          <a:p>
            <a:r>
              <a:rPr lang="zh-CN" altLang="en-US" sz="1800" b="1" dirty="0">
                <a:solidFill>
                  <a:srgbClr val="002060"/>
                </a:solidFill>
                <a:effectLst/>
                <a:latin typeface="+mn-ea"/>
              </a:rPr>
              <a:t>光源相关的像素间色彩距离指标</a:t>
            </a:r>
            <a:endParaRPr lang="zh-CN" altLang="en-US" dirty="0">
              <a:solidFill>
                <a:srgbClr val="002060"/>
              </a:solidFill>
            </a:endParaRPr>
          </a:p>
        </p:txBody>
      </p:sp>
      <p:sp>
        <p:nvSpPr>
          <p:cNvPr id="21" name="文本框 20">
            <a:extLst>
              <a:ext uri="{FF2B5EF4-FFF2-40B4-BE49-F238E27FC236}">
                <a16:creationId xmlns:a16="http://schemas.microsoft.com/office/drawing/2014/main" id="{83EA5E58-A278-4507-8279-AEDA03B55F82}"/>
              </a:ext>
            </a:extLst>
          </p:cNvPr>
          <p:cNvSpPr txBox="1"/>
          <p:nvPr/>
        </p:nvSpPr>
        <p:spPr>
          <a:xfrm>
            <a:off x="6382946" y="2244992"/>
            <a:ext cx="4062804"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800" b="1" dirty="0">
                <a:solidFill>
                  <a:srgbClr val="002060"/>
                </a:solidFill>
                <a:effectLst/>
                <a:latin typeface="+mn-ea"/>
              </a:rPr>
              <a:t>光源无关的像素间色彩距离指标</a:t>
            </a:r>
            <a:endParaRPr lang="zh-CN" altLang="en-US" dirty="0">
              <a:solidFill>
                <a:srgbClr val="002060"/>
              </a:solidFill>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139C975-DDF4-4086-B540-4FFC6913E668}"/>
                  </a:ext>
                </a:extLst>
              </p:cNvPr>
              <p:cNvSpPr txBox="1"/>
              <p:nvPr/>
            </p:nvSpPr>
            <p:spPr>
              <a:xfrm>
                <a:off x="4248966" y="2661676"/>
                <a:ext cx="260096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ln</m:t>
                          </m:r>
                        </m:fName>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𝑓</m:t>
                              </m:r>
                            </m:e>
                            <m:sub>
                              <m:r>
                                <a:rPr lang="en-US" altLang="zh-CN" sz="2000" i="1">
                                  <a:solidFill>
                                    <a:schemeClr val="tx1"/>
                                  </a:solidFill>
                                  <a:latin typeface="Cambria Math" panose="02040503050406030204" pitchFamily="18" charset="0"/>
                                </a:rPr>
                                <m:t>𝑐</m:t>
                              </m:r>
                            </m:sub>
                          </m:sSub>
                        </m:e>
                      </m:func>
                      <m:r>
                        <a:rPr lang="en-US" altLang="zh-CN" sz="2000" i="1">
                          <a:solidFill>
                            <a:schemeClr val="tx1"/>
                          </a:solidFill>
                          <a:latin typeface="Cambria Math" panose="02040503050406030204" pitchFamily="18" charset="0"/>
                        </a:rPr>
                        <m:t>=</m:t>
                      </m:r>
                      <m:sSubSup>
                        <m:sSubSupPr>
                          <m:ctrlPr>
                            <a:rPr lang="en-US" altLang="zh-CN"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𝑐</m:t>
                          </m:r>
                        </m:sub>
                        <m:sup>
                          <m:r>
                            <a:rPr lang="en-US" altLang="zh-CN" sz="2000" b="0" i="1" smtClean="0">
                              <a:solidFill>
                                <a:schemeClr val="tx1"/>
                              </a:solidFill>
                              <a:latin typeface="Cambria Math" panose="02040503050406030204" pitchFamily="18" charset="0"/>
                            </a:rPr>
                            <m:t>∗</m:t>
                          </m:r>
                        </m:sup>
                      </m:sSubSup>
                    </m:oMath>
                  </m:oMathPara>
                </a14:m>
                <a:endParaRPr lang="zh-CN" altLang="en-US" sz="2000" dirty="0">
                  <a:solidFill>
                    <a:schemeClr val="tx1"/>
                  </a:solidFill>
                </a:endParaRPr>
              </a:p>
            </p:txBody>
          </p:sp>
        </mc:Choice>
        <mc:Fallback xmlns="">
          <p:sp>
            <p:nvSpPr>
              <p:cNvPr id="24" name="文本框 23">
                <a:extLst>
                  <a:ext uri="{FF2B5EF4-FFF2-40B4-BE49-F238E27FC236}">
                    <a16:creationId xmlns:a16="http://schemas.microsoft.com/office/drawing/2014/main" id="{D139C975-DDF4-4086-B540-4FFC6913E668}"/>
                  </a:ext>
                </a:extLst>
              </p:cNvPr>
              <p:cNvSpPr txBox="1">
                <a:spLocks noRot="1" noChangeAspect="1" noMove="1" noResize="1" noEditPoints="1" noAdjustHandles="1" noChangeArrowheads="1" noChangeShapeType="1" noTextEdit="1"/>
              </p:cNvSpPr>
              <p:nvPr/>
            </p:nvSpPr>
            <p:spPr>
              <a:xfrm>
                <a:off x="4248966" y="2661676"/>
                <a:ext cx="2600960" cy="400110"/>
              </a:xfrm>
              <a:prstGeom prst="rect">
                <a:avLst/>
              </a:prstGeom>
              <a:blipFill>
                <a:blip r:embed="rId7"/>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BDE0AE4-1C20-4DFF-AD72-DB6D274020DB}"/>
                  </a:ext>
                </a:extLst>
              </p:cNvPr>
              <p:cNvSpPr txBox="1"/>
              <p:nvPr/>
            </p:nvSpPr>
            <p:spPr>
              <a:xfrm>
                <a:off x="6410338" y="3791487"/>
                <a:ext cx="4899012" cy="14553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𝐷</m:t>
                          </m:r>
                        </m:e>
                        <m:sub>
                          <m:r>
                            <a:rPr lang="en-US" altLang="zh-CN" i="1">
                              <a:solidFill>
                                <a:schemeClr val="bg1"/>
                              </a:solidFill>
                              <a:latin typeface="Cambria Math" panose="02040503050406030204" pitchFamily="18" charset="0"/>
                            </a:rPr>
                            <m:t>𝑐</m:t>
                          </m:r>
                        </m:sub>
                        <m:sup>
                          <m:r>
                            <a:rPr lang="en-US" altLang="zh-CN" i="1">
                              <a:solidFill>
                                <a:schemeClr val="bg1"/>
                              </a:solidFill>
                              <a:latin typeface="Cambria Math" panose="02040503050406030204" pitchFamily="18" charset="0"/>
                            </a:rPr>
                            <m:t>∗</m:t>
                          </m:r>
                        </m:sup>
                      </m:sSubSup>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d>
                        <m:dPr>
                          <m:begChr m:val="|"/>
                          <m:endChr m:val="|"/>
                          <m:ctrlPr>
                            <a:rPr lang="en-US" altLang="zh-CN" b="0" i="1" smtClean="0">
                              <a:solidFill>
                                <a:schemeClr val="bg1"/>
                              </a:solidFill>
                              <a:latin typeface="Cambria Math" panose="02040503050406030204" pitchFamily="18" charset="0"/>
                            </a:rPr>
                          </m:ctrlPr>
                        </m:dPr>
                        <m:e>
                          <m:eqArr>
                            <m:eqArrPr>
                              <m:ctrlPr>
                                <a:rPr lang="en-US" altLang="zh-CN" b="0" i="1" smtClean="0">
                                  <a:solidFill>
                                    <a:schemeClr val="bg1"/>
                                  </a:solidFill>
                                  <a:latin typeface="Cambria Math" panose="02040503050406030204" pitchFamily="18" charset="0"/>
                                </a:rPr>
                              </m:ctrlPr>
                            </m:eqArrPr>
                            <m:e>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𝑐</m:t>
                                  </m:r>
                                </m:sub>
                                <m:sup>
                                  <m:r>
                                    <a:rPr lang="en-US" altLang="zh-CN" b="0" i="1" smtClean="0">
                                      <a:solidFill>
                                        <a:schemeClr val="bg1"/>
                                      </a:solidFill>
                                      <a:latin typeface="Cambria Math" panose="02040503050406030204" pitchFamily="18" charset="0"/>
                                    </a:rPr>
                                    <m:t>∗</m:t>
                                  </m:r>
                                </m:sup>
                              </m:sSubSup>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r>
                                    <a:rPr lang="en-US" altLang="zh-CN" b="0" i="1" smtClean="0">
                                      <a:solidFill>
                                        <a:schemeClr val="bg1"/>
                                      </a:solidFill>
                                      <a:latin typeface="Cambria Math" panose="02040503050406030204" pitchFamily="18" charset="0"/>
                                    </a:rPr>
                                    <m:t>𝑁</m:t>
                                  </m:r>
                                </m:den>
                              </m:f>
                              <m:nary>
                                <m:naryPr>
                                  <m:chr m:val="∑"/>
                                  <m:supHide m:val="on"/>
                                  <m:ctrlPr>
                                    <a:rPr lang="en-US" altLang="zh-CN" b="0" i="1" smtClean="0">
                                      <a:solidFill>
                                        <a:schemeClr val="bg1"/>
                                      </a:solidFill>
                                      <a:latin typeface="Cambria Math" panose="02040503050406030204" pitchFamily="18" charset="0"/>
                                    </a:rPr>
                                  </m:ctrlPr>
                                </m:naryPr>
                                <m: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0</m:t>
                                          </m:r>
                                        </m:sub>
                                      </m:sSub>
                                      <m:r>
                                        <m:rPr>
                                          <m:brk m:alnAt="7"/>
                                        </m:rP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0</m:t>
                                          </m:r>
                                        </m:sub>
                                      </m:sSub>
                                    </m:e>
                                  </m:d>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𝑆𝑃</m:t>
                                  </m:r>
                                </m:sub>
                                <m:sup/>
                                <m:e>
                                  <m:sSubSup>
                                    <m:sSubSupPr>
                                      <m:ctrlPr>
                                        <a:rPr lang="en-US" altLang="zh-CN" i="1">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𝑆</m:t>
                                      </m:r>
                                    </m:e>
                                    <m:sub>
                                      <m:r>
                                        <a:rPr lang="en-US" altLang="zh-CN" i="1">
                                          <a:solidFill>
                                            <a:schemeClr val="bg1"/>
                                          </a:solidFill>
                                          <a:latin typeface="Cambria Math" panose="02040503050406030204" pitchFamily="18" charset="0"/>
                                        </a:rPr>
                                        <m:t>𝑐</m:t>
                                      </m:r>
                                    </m:sub>
                                    <m:sup>
                                      <m:r>
                                        <a:rPr lang="en-US" altLang="zh-CN" i="1">
                                          <a:solidFill>
                                            <a:schemeClr val="bg1"/>
                                          </a:solidFill>
                                          <a:latin typeface="Cambria Math" panose="02040503050406030204" pitchFamily="18" charset="0"/>
                                        </a:rPr>
                                        <m:t>∗</m:t>
                                      </m:r>
                                    </m:sup>
                                  </m:sSubSup>
                                  <m:d>
                                    <m:dPr>
                                      <m:ctrlPr>
                                        <a:rPr lang="en-US" altLang="zh-CN" b="0" i="1" smtClean="0">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0</m:t>
                                          </m:r>
                                        </m:sub>
                                      </m:sSub>
                                      <m:r>
                                        <m:rPr>
                                          <m:brk m:alnAt="7"/>
                                        </m:rP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0</m:t>
                                          </m:r>
                                        </m:sub>
                                      </m:sSub>
                                    </m:e>
                                  </m:d>
                                </m:e>
                              </m:nary>
                              <m:r>
                                <a:rPr lang="en-US" altLang="zh-CN" b="0" i="1" smtClean="0">
                                  <a:solidFill>
                                    <a:schemeClr val="bg1"/>
                                  </a:solidFill>
                                  <a:latin typeface="Cambria Math" panose="02040503050406030204" pitchFamily="18" charset="0"/>
                                </a:rPr>
                                <m:t>+</m:t>
                              </m:r>
                            </m:e>
                            <m:e>
                              <m:r>
                                <a:rPr lang="en-US" altLang="zh-CN" b="0" i="1" smtClean="0">
                                  <a:solidFill>
                                    <a:schemeClr val="bg1"/>
                                  </a:solidFill>
                                  <a:latin typeface="Cambria Math" panose="02040503050406030204" pitchFamily="18" charset="0"/>
                                </a:rPr>
                                <m:t>       </m:t>
                              </m:r>
                              <m:sSubSup>
                                <m:sSubSupPr>
                                  <m:ctrlPr>
                                    <a:rPr lang="en-US" altLang="zh-CN" i="1">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𝐸</m:t>
                                  </m:r>
                                </m:e>
                                <m:sub>
                                  <m:r>
                                    <a:rPr lang="en-US" altLang="zh-CN" i="1">
                                      <a:solidFill>
                                        <a:schemeClr val="bg1"/>
                                      </a:solidFill>
                                      <a:latin typeface="Cambria Math" panose="02040503050406030204" pitchFamily="18" charset="0"/>
                                    </a:rPr>
                                    <m:t>𝑐</m:t>
                                  </m:r>
                                </m:sub>
                                <m:sup>
                                  <m:r>
                                    <a:rPr lang="en-US" altLang="zh-CN" i="1">
                                      <a:solidFill>
                                        <a:schemeClr val="bg1"/>
                                      </a:solidFill>
                                      <a:latin typeface="Cambria Math" panose="02040503050406030204" pitchFamily="18" charset="0"/>
                                    </a:rPr>
                                    <m:t>∗</m:t>
                                  </m:r>
                                </m:sup>
                              </m:sSubSup>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𝑦</m:t>
                                  </m:r>
                                </m:e>
                              </m:d>
                              <m:r>
                                <a:rPr lang="en-US" altLang="zh-CN" i="1">
                                  <a:solidFill>
                                    <a:schemeClr val="bg1"/>
                                  </a:solidFill>
                                  <a:latin typeface="Cambria Math" panose="02040503050406030204" pitchFamily="18" charset="0"/>
                                </a:rPr>
                                <m:t>−</m:t>
                              </m:r>
                              <m:f>
                                <m:fPr>
                                  <m:ctrlPr>
                                    <a:rPr lang="en-US" altLang="zh-CN" i="1">
                                      <a:solidFill>
                                        <a:schemeClr val="bg1"/>
                                      </a:solidFill>
                                      <a:latin typeface="Cambria Math" panose="02040503050406030204" pitchFamily="18" charset="0"/>
                                    </a:rPr>
                                  </m:ctrlPr>
                                </m:fPr>
                                <m:num>
                                  <m:r>
                                    <a:rPr lang="en-US" altLang="zh-CN" i="1">
                                      <a:solidFill>
                                        <a:schemeClr val="bg1"/>
                                      </a:solidFill>
                                      <a:latin typeface="Cambria Math" panose="02040503050406030204" pitchFamily="18" charset="0"/>
                                    </a:rPr>
                                    <m:t>1</m:t>
                                  </m:r>
                                </m:num>
                                <m:den>
                                  <m:r>
                                    <a:rPr lang="en-US" altLang="zh-CN" i="1">
                                      <a:solidFill>
                                        <a:schemeClr val="bg1"/>
                                      </a:solidFill>
                                      <a:latin typeface="Cambria Math" panose="02040503050406030204" pitchFamily="18" charset="0"/>
                                    </a:rPr>
                                    <m:t>𝑁</m:t>
                                  </m:r>
                                </m:den>
                              </m:f>
                              <m:nary>
                                <m:naryPr>
                                  <m:chr m:val="∑"/>
                                  <m:supHide m:val="on"/>
                                  <m:ctrlPr>
                                    <a:rPr lang="en-US" altLang="zh-CN" i="1">
                                      <a:solidFill>
                                        <a:schemeClr val="bg1"/>
                                      </a:solidFill>
                                      <a:latin typeface="Cambria Math" panose="02040503050406030204" pitchFamily="18" charset="0"/>
                                    </a:rPr>
                                  </m:ctrlPr>
                                </m:naryPr>
                                <m: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0</m:t>
                                          </m:r>
                                        </m:sub>
                                      </m:sSub>
                                      <m:r>
                                        <m:rPr>
                                          <m:brk m:alnAt="7"/>
                                        </m:rP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0</m:t>
                                          </m:r>
                                        </m:sub>
                                      </m:sSub>
                                    </m:e>
                                  </m:d>
                                  <m:r>
                                    <a:rPr lang="en-US" altLang="zh-CN" i="1">
                                      <a:solidFill>
                                        <a:schemeClr val="bg1"/>
                                      </a:solidFill>
                                      <a:latin typeface="Cambria Math" panose="02040503050406030204" pitchFamily="18" charset="0"/>
                                      <a:ea typeface="Cambria Math" panose="02040503050406030204" pitchFamily="18" charset="0"/>
                                    </a:rPr>
                                    <m:t>∈</m:t>
                                  </m:r>
                                  <m:r>
                                    <a:rPr lang="en-US" altLang="zh-CN" i="1">
                                      <a:solidFill>
                                        <a:schemeClr val="bg1"/>
                                      </a:solidFill>
                                      <a:latin typeface="Cambria Math" panose="02040503050406030204" pitchFamily="18" charset="0"/>
                                      <a:ea typeface="Cambria Math" panose="02040503050406030204" pitchFamily="18" charset="0"/>
                                    </a:rPr>
                                    <m:t>𝑆𝑃</m:t>
                                  </m:r>
                                </m:sub>
                                <m:sup/>
                                <m:e>
                                  <m:sSubSup>
                                    <m:sSubSupPr>
                                      <m:ctrlPr>
                                        <a:rPr lang="en-US" altLang="zh-CN" i="1">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𝐸</m:t>
                                      </m:r>
                                    </m:e>
                                    <m:sub>
                                      <m:r>
                                        <a:rPr lang="en-US" altLang="zh-CN" i="1">
                                          <a:solidFill>
                                            <a:schemeClr val="bg1"/>
                                          </a:solidFill>
                                          <a:latin typeface="Cambria Math" panose="02040503050406030204" pitchFamily="18" charset="0"/>
                                        </a:rPr>
                                        <m:t>𝑐</m:t>
                                      </m:r>
                                    </m:sub>
                                    <m:sup>
                                      <m:r>
                                        <a:rPr lang="en-US" altLang="zh-CN" i="1">
                                          <a:solidFill>
                                            <a:schemeClr val="bg1"/>
                                          </a:solidFill>
                                          <a:latin typeface="Cambria Math" panose="02040503050406030204" pitchFamily="18" charset="0"/>
                                        </a:rPr>
                                        <m:t>∗</m:t>
                                      </m:r>
                                    </m:sup>
                                  </m:sSubSup>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0</m:t>
                                          </m:r>
                                        </m:sub>
                                      </m:sSub>
                                      <m:r>
                                        <m:rPr>
                                          <m:brk m:alnAt="7"/>
                                        </m:rP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𝑦</m:t>
                                          </m:r>
                                        </m:e>
                                        <m:sub>
                                          <m:r>
                                            <a:rPr lang="en-US" altLang="zh-CN" i="1">
                                              <a:solidFill>
                                                <a:schemeClr val="bg1"/>
                                              </a:solidFill>
                                              <a:latin typeface="Cambria Math" panose="02040503050406030204" pitchFamily="18" charset="0"/>
                                            </a:rPr>
                                            <m:t>0</m:t>
                                          </m:r>
                                        </m:sub>
                                      </m:sSub>
                                    </m:e>
                                  </m:d>
                                </m:e>
                              </m:nary>
                            </m:e>
                          </m:eqArr>
                        </m:e>
                      </m:d>
                    </m:oMath>
                  </m:oMathPara>
                </a14:m>
                <a:endParaRPr lang="zh-CN" altLang="en-US" dirty="0">
                  <a:solidFill>
                    <a:schemeClr val="bg1"/>
                  </a:solidFill>
                </a:endParaRPr>
              </a:p>
            </p:txBody>
          </p:sp>
        </mc:Choice>
        <mc:Fallback xmlns="">
          <p:sp>
            <p:nvSpPr>
              <p:cNvPr id="25" name="文本框 24">
                <a:extLst>
                  <a:ext uri="{FF2B5EF4-FFF2-40B4-BE49-F238E27FC236}">
                    <a16:creationId xmlns:a16="http://schemas.microsoft.com/office/drawing/2014/main" id="{ABDE0AE4-1C20-4DFF-AD72-DB6D274020DB}"/>
                  </a:ext>
                </a:extLst>
              </p:cNvPr>
              <p:cNvSpPr txBox="1">
                <a:spLocks noRot="1" noChangeAspect="1" noMove="1" noResize="1" noEditPoints="1" noAdjustHandles="1" noChangeArrowheads="1" noChangeShapeType="1" noTextEdit="1"/>
              </p:cNvSpPr>
              <p:nvPr/>
            </p:nvSpPr>
            <p:spPr>
              <a:xfrm>
                <a:off x="6410338" y="3791487"/>
                <a:ext cx="4899012" cy="145533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760470E-5144-4A3F-8F96-33D5ED43F8D8}"/>
                  </a:ext>
                </a:extLst>
              </p:cNvPr>
              <p:cNvSpPr txBox="1"/>
              <p:nvPr/>
            </p:nvSpPr>
            <p:spPr>
              <a:xfrm>
                <a:off x="6221286" y="5420307"/>
                <a:ext cx="4899012" cy="8803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𝐷</m:t>
                          </m:r>
                        </m:e>
                        <m:sub>
                          <m:r>
                            <a:rPr lang="en-US" altLang="zh-CN" i="1">
                              <a:solidFill>
                                <a:srgbClr val="C00000"/>
                              </a:solidFill>
                              <a:latin typeface="Cambria Math" panose="02040503050406030204" pitchFamily="18" charset="0"/>
                            </a:rPr>
                            <m:t>𝑐</m:t>
                          </m:r>
                        </m:sub>
                        <m:sup>
                          <m:r>
                            <a:rPr lang="en-US" altLang="zh-CN" i="1">
                              <a:solidFill>
                                <a:srgbClr val="C00000"/>
                              </a:solidFill>
                              <a:latin typeface="Cambria Math" panose="02040503050406030204" pitchFamily="18" charset="0"/>
                            </a:rPr>
                            <m:t>∗</m:t>
                          </m:r>
                        </m:sup>
                      </m:sSubSup>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e>
                      </m:d>
                      <m:r>
                        <a:rPr lang="en-US" altLang="zh-CN" b="0" i="1" smtClean="0">
                          <a:solidFill>
                            <a:srgbClr val="C00000"/>
                          </a:solidFill>
                          <a:latin typeface="Cambria Math" panose="02040503050406030204" pitchFamily="18" charset="0"/>
                        </a:rPr>
                        <m:t>=</m:t>
                      </m:r>
                      <m:d>
                        <m:dPr>
                          <m:begChr m:val="|"/>
                          <m:endChr m:val="|"/>
                          <m:ctrlPr>
                            <a:rPr lang="en-US" altLang="zh-CN" b="0" i="1" smtClean="0">
                              <a:solidFill>
                                <a:srgbClr val="C00000"/>
                              </a:solidFill>
                              <a:latin typeface="Cambria Math" panose="02040503050406030204" pitchFamily="18" charset="0"/>
                            </a:rPr>
                          </m:ctrlPr>
                        </m:dPr>
                        <m:e>
                          <m:eqArr>
                            <m:eqArrPr>
                              <m:ctrlPr>
                                <a:rPr lang="en-US" altLang="zh-CN" b="0" i="1" smtClean="0">
                                  <a:solidFill>
                                    <a:srgbClr val="C00000"/>
                                  </a:solidFill>
                                  <a:latin typeface="Cambria Math" panose="02040503050406030204" pitchFamily="18" charset="0"/>
                                </a:rPr>
                              </m:ctrlPr>
                            </m:eqArrPr>
                            <m:e>
                              <m:sSubSup>
                                <m:sSubSupPr>
                                  <m:ctrlPr>
                                    <a:rPr lang="en-US" altLang="zh-CN" b="0" i="1" smtClean="0">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𝑆</m:t>
                                  </m:r>
                                </m:e>
                                <m:sub>
                                  <m:r>
                                    <a:rPr lang="en-US" altLang="zh-CN" b="0" i="1" smtClean="0">
                                      <a:solidFill>
                                        <a:srgbClr val="C00000"/>
                                      </a:solidFill>
                                      <a:latin typeface="Cambria Math" panose="02040503050406030204" pitchFamily="18" charset="0"/>
                                    </a:rPr>
                                    <m:t>𝑐</m:t>
                                  </m:r>
                                </m:sub>
                                <m:sup>
                                  <m:r>
                                    <a:rPr lang="en-US" altLang="zh-CN" b="0" i="1" smtClean="0">
                                      <a:solidFill>
                                        <a:srgbClr val="C00000"/>
                                      </a:solidFill>
                                      <a:latin typeface="Cambria Math" panose="02040503050406030204" pitchFamily="18" charset="0"/>
                                    </a:rPr>
                                    <m:t>∗</m:t>
                                  </m:r>
                                </m:sup>
                              </m:sSubSup>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e>
                              </m:d>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1" smtClean="0">
                                      <a:solidFill>
                                        <a:srgbClr val="C00000"/>
                                      </a:solidFill>
                                      <a:latin typeface="Cambria Math" panose="02040503050406030204" pitchFamily="18" charset="0"/>
                                    </a:rPr>
                                    <m:t>1</m:t>
                                  </m:r>
                                </m:num>
                                <m:den>
                                  <m:r>
                                    <a:rPr lang="en-US" altLang="zh-CN" b="0" i="1" smtClean="0">
                                      <a:solidFill>
                                        <a:srgbClr val="C00000"/>
                                      </a:solidFill>
                                      <a:latin typeface="Cambria Math" panose="02040503050406030204" pitchFamily="18" charset="0"/>
                                    </a:rPr>
                                    <m:t>𝑁</m:t>
                                  </m:r>
                                </m:den>
                              </m:f>
                              <m:nary>
                                <m:naryPr>
                                  <m:chr m:val="∑"/>
                                  <m:supHide m:val="on"/>
                                  <m:ctrlPr>
                                    <a:rPr lang="en-US" altLang="zh-CN" b="0" i="1" smtClean="0">
                                      <a:solidFill>
                                        <a:srgbClr val="C00000"/>
                                      </a:solidFill>
                                      <a:latin typeface="Cambria Math" panose="02040503050406030204" pitchFamily="18" charset="0"/>
                                    </a:rPr>
                                  </m:ctrlPr>
                                </m:naryPr>
                                <m:sub>
                                  <m:d>
                                    <m:dPr>
                                      <m:ctrlPr>
                                        <a:rPr lang="en-US" altLang="zh-CN" b="0" i="1" smtClean="0">
                                          <a:solidFill>
                                            <a:srgbClr val="C00000"/>
                                          </a:solidFill>
                                          <a:latin typeface="Cambria Math" panose="02040503050406030204" pitchFamily="18" charset="0"/>
                                        </a:rPr>
                                      </m:ctrlPr>
                                    </m:dPr>
                                    <m:e>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𝑥</m:t>
                                          </m:r>
                                        </m:e>
                                        <m:sub>
                                          <m:r>
                                            <a:rPr lang="en-US" altLang="zh-CN" b="0" i="1" smtClean="0">
                                              <a:solidFill>
                                                <a:srgbClr val="C00000"/>
                                              </a:solidFill>
                                              <a:latin typeface="Cambria Math" panose="02040503050406030204" pitchFamily="18" charset="0"/>
                                            </a:rPr>
                                            <m:t>0</m:t>
                                          </m:r>
                                        </m:sub>
                                      </m:sSub>
                                      <m:r>
                                        <m:rPr>
                                          <m:brk m:alnAt="7"/>
                                        </m:rP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0</m:t>
                                          </m:r>
                                        </m:sub>
                                      </m:sSub>
                                    </m:e>
                                  </m:d>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𝑆𝑃</m:t>
                                  </m:r>
                                </m:sub>
                                <m:sup/>
                                <m:e>
                                  <m:sSubSup>
                                    <m:sSubSupPr>
                                      <m:ctrlPr>
                                        <a:rPr lang="en-US" altLang="zh-CN" i="1">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𝑆</m:t>
                                      </m:r>
                                    </m:e>
                                    <m:sub>
                                      <m:r>
                                        <a:rPr lang="en-US" altLang="zh-CN" i="1">
                                          <a:solidFill>
                                            <a:srgbClr val="C00000"/>
                                          </a:solidFill>
                                          <a:latin typeface="Cambria Math" panose="02040503050406030204" pitchFamily="18" charset="0"/>
                                        </a:rPr>
                                        <m:t>𝑐</m:t>
                                      </m:r>
                                    </m:sub>
                                    <m:sup>
                                      <m:r>
                                        <a:rPr lang="en-US" altLang="zh-CN" i="1">
                                          <a:solidFill>
                                            <a:srgbClr val="C00000"/>
                                          </a:solidFill>
                                          <a:latin typeface="Cambria Math" panose="02040503050406030204" pitchFamily="18" charset="0"/>
                                        </a:rPr>
                                        <m:t>∗</m:t>
                                      </m:r>
                                    </m:sup>
                                  </m:sSubSup>
                                  <m:d>
                                    <m:dPr>
                                      <m:ctrlPr>
                                        <a:rPr lang="en-US" altLang="zh-CN" b="0" i="1" smtClean="0">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𝑥</m:t>
                                          </m:r>
                                        </m:e>
                                        <m:sub>
                                          <m:r>
                                            <a:rPr lang="en-US" altLang="zh-CN" i="1">
                                              <a:solidFill>
                                                <a:srgbClr val="C00000"/>
                                              </a:solidFill>
                                              <a:latin typeface="Cambria Math" panose="02040503050406030204" pitchFamily="18" charset="0"/>
                                            </a:rPr>
                                            <m:t>0</m:t>
                                          </m:r>
                                        </m:sub>
                                      </m:sSub>
                                      <m:r>
                                        <m:rPr>
                                          <m:brk m:alnAt="7"/>
                                        </m:rP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0</m:t>
                                          </m:r>
                                        </m:sub>
                                      </m:sSub>
                                    </m:e>
                                  </m:d>
                                </m:e>
                              </m:nary>
                            </m:e>
                            <m:e>
                              <m:r>
                                <a:rPr lang="en-US" altLang="zh-CN" b="0" i="1" smtClean="0">
                                  <a:solidFill>
                                    <a:srgbClr val="C00000"/>
                                  </a:solidFill>
                                  <a:latin typeface="Cambria Math" panose="02040503050406030204" pitchFamily="18" charset="0"/>
                                </a:rPr>
                                <m:t>       </m:t>
                              </m:r>
                            </m:e>
                          </m:eqArr>
                        </m:e>
                      </m:d>
                    </m:oMath>
                  </m:oMathPara>
                </a14:m>
                <a:endParaRPr lang="zh-CN" altLang="en-US" dirty="0">
                  <a:solidFill>
                    <a:srgbClr val="C00000"/>
                  </a:solidFill>
                </a:endParaRPr>
              </a:p>
            </p:txBody>
          </p:sp>
        </mc:Choice>
        <mc:Fallback xmlns="">
          <p:sp>
            <p:nvSpPr>
              <p:cNvPr id="26" name="文本框 25">
                <a:extLst>
                  <a:ext uri="{FF2B5EF4-FFF2-40B4-BE49-F238E27FC236}">
                    <a16:creationId xmlns:a16="http://schemas.microsoft.com/office/drawing/2014/main" id="{1760470E-5144-4A3F-8F96-33D5ED43F8D8}"/>
                  </a:ext>
                </a:extLst>
              </p:cNvPr>
              <p:cNvSpPr txBox="1">
                <a:spLocks noRot="1" noChangeAspect="1" noMove="1" noResize="1" noEditPoints="1" noAdjustHandles="1" noChangeArrowheads="1" noChangeShapeType="1" noTextEdit="1"/>
              </p:cNvSpPr>
              <p:nvPr/>
            </p:nvSpPr>
            <p:spPr>
              <a:xfrm>
                <a:off x="6221286" y="5420307"/>
                <a:ext cx="4899012" cy="880369"/>
              </a:xfrm>
              <a:prstGeom prst="rect">
                <a:avLst/>
              </a:prstGeom>
              <a:blipFill>
                <a:blip r:embed="rId9"/>
                <a:stretch>
                  <a:fillRect/>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17195D23-E125-4873-AC12-02D1C5DAEF32}"/>
              </a:ext>
            </a:extLst>
          </p:cNvPr>
          <p:cNvCxnSpPr/>
          <p:nvPr/>
        </p:nvCxnSpPr>
        <p:spPr>
          <a:xfrm>
            <a:off x="4883268" y="3210767"/>
            <a:ext cx="133801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0BE3384C-B8AD-40FD-B664-20BBF082BC05}"/>
              </a:ext>
            </a:extLst>
          </p:cNvPr>
          <p:cNvCxnSpPr>
            <a:cxnSpLocks/>
          </p:cNvCxnSpPr>
          <p:nvPr/>
        </p:nvCxnSpPr>
        <p:spPr>
          <a:xfrm>
            <a:off x="2823403" y="3671511"/>
            <a:ext cx="0" cy="15753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877C6279-C4AB-4C83-97D7-4EE18F0C6804}"/>
              </a:ext>
            </a:extLst>
          </p:cNvPr>
          <p:cNvGrpSpPr/>
          <p:nvPr/>
        </p:nvGrpSpPr>
        <p:grpSpPr>
          <a:xfrm>
            <a:off x="781385" y="860865"/>
            <a:ext cx="10814504" cy="461665"/>
            <a:chOff x="695325" y="1013859"/>
            <a:chExt cx="10814504" cy="461665"/>
          </a:xfrm>
        </p:grpSpPr>
        <p:sp>
          <p:nvSpPr>
            <p:cNvPr id="22" name="矩形 21">
              <a:extLst>
                <a:ext uri="{FF2B5EF4-FFF2-40B4-BE49-F238E27FC236}">
                  <a16:creationId xmlns:a16="http://schemas.microsoft.com/office/drawing/2014/main" id="{9D23C642-AA3C-4EC4-AAC3-674127251FB9}"/>
                </a:ext>
              </a:extLst>
            </p:cNvPr>
            <p:cNvSpPr/>
            <p:nvPr/>
          </p:nvSpPr>
          <p:spPr>
            <a:xfrm>
              <a:off x="695325" y="1013859"/>
              <a:ext cx="7754046"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Challenge2</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：图像偏色导致像素间色彩可分离性降低</a:t>
              </a:r>
              <a:endParaRPr kumimoji="0" lang="zh-CN" altLang="en-US" sz="2400" b="1" i="1"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7" name="直接连接符 26">
              <a:extLst>
                <a:ext uri="{FF2B5EF4-FFF2-40B4-BE49-F238E27FC236}">
                  <a16:creationId xmlns:a16="http://schemas.microsoft.com/office/drawing/2014/main" id="{353D066D-CCAF-4B16-93C7-AB11462334D3}"/>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303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微软雅黑" panose="020B0503020204020204" pitchFamily="34" charset="-122"/>
                <a:ea typeface="微软雅黑" panose="020B0503020204020204" pitchFamily="34" charset="-122"/>
              </a:rPr>
              <a:t>个人简介</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811865" y="783990"/>
            <a:ext cx="10814504" cy="461665"/>
            <a:chOff x="695325" y="1013859"/>
            <a:chExt cx="10814504" cy="461665"/>
          </a:xfrm>
        </p:grpSpPr>
        <p:sp>
          <p:nvSpPr>
            <p:cNvPr id="6" name="矩形 5"/>
            <p:cNvSpPr/>
            <p:nvPr/>
          </p:nvSpPr>
          <p:spPr>
            <a:xfrm>
              <a:off x="695325" y="1013859"/>
              <a:ext cx="1851789"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3.</a:t>
              </a:r>
              <a:r>
                <a:rPr lang="zh-CN" altLang="en-US" sz="2400" b="1" dirty="0">
                  <a:solidFill>
                    <a:prstClr val="white"/>
                  </a:solidFill>
                  <a:latin typeface="Verdana" panose="020B0604030504040204"/>
                  <a:ea typeface="微软雅黑" panose="020B0503020204020204" pitchFamily="34" charset="-122"/>
                </a:rPr>
                <a:t> 研究经历</a:t>
              </a:r>
              <a:endPar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7" name="直接连接符 6"/>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87911FAA-34E5-4D8D-AC41-23274D305043}"/>
              </a:ext>
            </a:extLst>
          </p:cNvPr>
          <p:cNvGrpSpPr/>
          <p:nvPr/>
        </p:nvGrpSpPr>
        <p:grpSpPr>
          <a:xfrm>
            <a:off x="811865" y="3357335"/>
            <a:ext cx="10796056" cy="2821524"/>
            <a:chOff x="1471988" y="4953807"/>
            <a:chExt cx="10796056" cy="2821524"/>
          </a:xfrm>
        </p:grpSpPr>
        <p:sp>
          <p:nvSpPr>
            <p:cNvPr id="31" name="Shape 67">
              <a:extLst>
                <a:ext uri="{FF2B5EF4-FFF2-40B4-BE49-F238E27FC236}">
                  <a16:creationId xmlns:a16="http://schemas.microsoft.com/office/drawing/2014/main" id="{4A13A187-4C95-4B93-BE70-C1CE3C9C4F09}"/>
                </a:ext>
              </a:extLst>
            </p:cNvPr>
            <p:cNvSpPr/>
            <p:nvPr/>
          </p:nvSpPr>
          <p:spPr>
            <a:xfrm>
              <a:off x="1958819" y="5110651"/>
              <a:ext cx="9667550" cy="471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defRPr sz="1800">
                  <a:solidFill>
                    <a:srgbClr val="000000"/>
                  </a:solidFill>
                </a:defRPr>
              </a:pPr>
              <a:r>
                <a:rPr lang="zh-CN" altLang="en-US" sz="2400" b="1" dirty="0">
                  <a:latin typeface="微软雅黑" panose="020B0503020204020204" pitchFamily="34" charset="-122"/>
                  <a:ea typeface="微软雅黑" panose="020B0503020204020204" pitchFamily="34" charset="-122"/>
                </a:rPr>
                <a:t>单光源假设下的计算性色彩恒常研究                 </a:t>
              </a:r>
              <a:r>
                <a:rPr lang="en-US" altLang="zh-CN" sz="2400" b="1" dirty="0">
                  <a:latin typeface="微软雅黑" panose="020B0503020204020204" pitchFamily="34" charset="-122"/>
                  <a:ea typeface="微软雅黑" panose="020B0503020204020204" pitchFamily="34" charset="-122"/>
                </a:rPr>
                <a:t>2020</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至今 </a:t>
              </a:r>
              <a:endParaRPr sz="2400" b="1" dirty="0">
                <a:latin typeface="微软雅黑" panose="020B0503020204020204" pitchFamily="34" charset="-122"/>
                <a:ea typeface="微软雅黑" panose="020B0503020204020204" pitchFamily="34" charset="-122"/>
              </a:endParaRPr>
            </a:p>
          </p:txBody>
        </p:sp>
        <p:pic>
          <p:nvPicPr>
            <p:cNvPr id="32" name="pasted-image.pdf">
              <a:extLst>
                <a:ext uri="{FF2B5EF4-FFF2-40B4-BE49-F238E27FC236}">
                  <a16:creationId xmlns:a16="http://schemas.microsoft.com/office/drawing/2014/main" id="{F29BD7A8-826A-4E3E-8EFB-DAD9F0A0BED7}"/>
                </a:ext>
              </a:extLst>
            </p:cNvPr>
            <p:cNvPicPr/>
            <p:nvPr/>
          </p:nvPicPr>
          <p:blipFill>
            <a:blip r:embed="rId3"/>
            <a:stretch>
              <a:fillRect/>
            </a:stretch>
          </p:blipFill>
          <p:spPr>
            <a:xfrm>
              <a:off x="1471988" y="5079952"/>
              <a:ext cx="175971" cy="533401"/>
            </a:xfrm>
            <a:prstGeom prst="rect">
              <a:avLst/>
            </a:prstGeom>
            <a:ln w="12700" cap="flat">
              <a:noFill/>
              <a:miter lim="400000"/>
            </a:ln>
            <a:effectLst/>
          </p:spPr>
        </p:pic>
        <p:pic>
          <p:nvPicPr>
            <p:cNvPr id="33" name="pasted-image.pdf">
              <a:extLst>
                <a:ext uri="{FF2B5EF4-FFF2-40B4-BE49-F238E27FC236}">
                  <a16:creationId xmlns:a16="http://schemas.microsoft.com/office/drawing/2014/main" id="{A927F9F0-7712-4A99-90B5-264893FEF2B5}"/>
                </a:ext>
              </a:extLst>
            </p:cNvPr>
            <p:cNvPicPr/>
            <p:nvPr/>
          </p:nvPicPr>
          <p:blipFill>
            <a:blip r:embed="rId4"/>
            <a:stretch>
              <a:fillRect/>
            </a:stretch>
          </p:blipFill>
          <p:spPr>
            <a:xfrm>
              <a:off x="1537113" y="5728058"/>
              <a:ext cx="45719" cy="509612"/>
            </a:xfrm>
            <a:prstGeom prst="rect">
              <a:avLst/>
            </a:prstGeom>
            <a:ln w="12700" cap="flat">
              <a:noFill/>
              <a:miter lim="400000"/>
            </a:ln>
            <a:effectLst/>
          </p:spPr>
        </p:pic>
        <p:sp>
          <p:nvSpPr>
            <p:cNvPr id="34" name="Shape 69">
              <a:extLst>
                <a:ext uri="{FF2B5EF4-FFF2-40B4-BE49-F238E27FC236}">
                  <a16:creationId xmlns:a16="http://schemas.microsoft.com/office/drawing/2014/main" id="{70A68DD5-40D9-4C5E-B6CC-C4C6DD60C756}"/>
                </a:ext>
              </a:extLst>
            </p:cNvPr>
            <p:cNvSpPr/>
            <p:nvPr/>
          </p:nvSpPr>
          <p:spPr>
            <a:xfrm>
              <a:off x="1958816" y="5677121"/>
              <a:ext cx="10097791" cy="18663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marL="285750" indent="-285750" defTabSz="457200">
                <a:lnSpc>
                  <a:spcPct val="125000"/>
                </a:lnSpc>
                <a:buFont typeface="Wingdings" panose="05000000000000000000" pitchFamily="2" charset="2"/>
                <a:buChar char="Ø"/>
                <a:defRPr sz="1800">
                  <a:solidFill>
                    <a:srgbClr val="000000"/>
                  </a:solidFill>
                </a:defRPr>
              </a:pPr>
              <a:r>
                <a:rPr lang="zh-CN" altLang="en-US" dirty="0">
                  <a:solidFill>
                    <a:srgbClr val="000000"/>
                  </a:solidFill>
                  <a:latin typeface="微软雅黑" panose="020B0503020204020204" pitchFamily="34" charset="-122"/>
                  <a:ea typeface="微软雅黑" panose="020B0503020204020204" pitchFamily="34" charset="-122"/>
                  <a:sym typeface="Microsoft YaHei"/>
                </a:rPr>
                <a:t>场景语义引导下的改进灰度世界算法</a:t>
              </a:r>
              <a:r>
                <a:rPr lang="en-US" altLang="zh-CN" dirty="0">
                  <a:solidFill>
                    <a:srgbClr val="000000"/>
                  </a:solidFill>
                  <a:latin typeface="微软雅黑" panose="020B0503020204020204" pitchFamily="34" charset="-122"/>
                  <a:ea typeface="微软雅黑" panose="020B0503020204020204" pitchFamily="34" charset="-122"/>
                  <a:sym typeface="Microsoft YaHei"/>
                </a:rPr>
                <a:t>[J].</a:t>
              </a:r>
              <a:r>
                <a:rPr lang="zh-CN" altLang="en-US" dirty="0">
                  <a:solidFill>
                    <a:srgbClr val="000000"/>
                  </a:solidFill>
                  <a:latin typeface="微软雅黑" panose="020B0503020204020204" pitchFamily="34" charset="-122"/>
                  <a:ea typeface="微软雅黑" panose="020B0503020204020204" pitchFamily="34" charset="-122"/>
                  <a:sym typeface="Microsoft YaHei"/>
                </a:rPr>
                <a:t>计算机辅助设计与图形学学报</a:t>
              </a:r>
              <a:r>
                <a:rPr lang="en-US" altLang="zh-CN" dirty="0">
                  <a:solidFill>
                    <a:srgbClr val="000000"/>
                  </a:solidFill>
                  <a:latin typeface="微软雅黑" panose="020B0503020204020204" pitchFamily="34" charset="-122"/>
                  <a:ea typeface="微软雅黑" panose="020B0503020204020204" pitchFamily="34" charset="-122"/>
                  <a:sym typeface="Microsoft YaHei"/>
                </a:rPr>
                <a:t>  </a:t>
              </a:r>
              <a:r>
                <a:rPr lang="en-US" altLang="zh-CN" i="1" dirty="0">
                  <a:solidFill>
                    <a:srgbClr val="000000"/>
                  </a:solidFill>
                  <a:latin typeface="微软雅黑" panose="020B0503020204020204" pitchFamily="34" charset="-122"/>
                  <a:ea typeface="微软雅黑" panose="020B0503020204020204" pitchFamily="34" charset="-122"/>
                  <a:sym typeface="Microsoft YaHei"/>
                </a:rPr>
                <a:t>(EI, CCF</a:t>
              </a:r>
              <a:r>
                <a:rPr lang="zh-CN" altLang="en-US" i="1" dirty="0">
                  <a:solidFill>
                    <a:srgbClr val="000000"/>
                  </a:solidFill>
                  <a:latin typeface="微软雅黑" panose="020B0503020204020204" pitchFamily="34" charset="-122"/>
                  <a:ea typeface="微软雅黑" panose="020B0503020204020204" pitchFamily="34" charset="-122"/>
                  <a:sym typeface="Microsoft YaHei"/>
                </a:rPr>
                <a:t>中文</a:t>
              </a:r>
              <a:r>
                <a:rPr lang="en-US" altLang="zh-CN" i="1" dirty="0">
                  <a:solidFill>
                    <a:srgbClr val="000000"/>
                  </a:solidFill>
                  <a:latin typeface="微软雅黑" panose="020B0503020204020204" pitchFamily="34" charset="-122"/>
                  <a:ea typeface="微软雅黑" panose="020B0503020204020204" pitchFamily="34" charset="-122"/>
                  <a:sym typeface="Microsoft YaHei"/>
                </a:rPr>
                <a:t>A</a:t>
              </a:r>
              <a:r>
                <a:rPr lang="zh-CN" altLang="en-US" i="1" dirty="0">
                  <a:solidFill>
                    <a:srgbClr val="000000"/>
                  </a:solidFill>
                  <a:latin typeface="微软雅黑" panose="020B0503020204020204" pitchFamily="34" charset="-122"/>
                  <a:ea typeface="微软雅黑" panose="020B0503020204020204" pitchFamily="34" charset="-122"/>
                  <a:sym typeface="Microsoft YaHei"/>
                </a:rPr>
                <a:t>类</a:t>
              </a:r>
              <a:r>
                <a:rPr lang="en-US" altLang="zh-CN" i="1" dirty="0">
                  <a:solidFill>
                    <a:srgbClr val="000000"/>
                  </a:solidFill>
                  <a:latin typeface="微软雅黑" panose="020B0503020204020204" pitchFamily="34" charset="-122"/>
                  <a:ea typeface="微软雅黑" panose="020B0503020204020204" pitchFamily="34" charset="-122"/>
                  <a:sym typeface="Microsoft YaHei"/>
                </a:rPr>
                <a:t>, </a:t>
              </a:r>
              <a:r>
                <a:rPr lang="zh-CN" altLang="en-US" i="1" dirty="0">
                  <a:solidFill>
                    <a:srgbClr val="000000"/>
                  </a:solidFill>
                  <a:latin typeface="微软雅黑" panose="020B0503020204020204" pitchFamily="34" charset="-122"/>
                  <a:ea typeface="微软雅黑" panose="020B0503020204020204" pitchFamily="34" charset="-122"/>
                  <a:sym typeface="Microsoft YaHei"/>
                </a:rPr>
                <a:t>一作</a:t>
              </a:r>
              <a:r>
                <a:rPr lang="en-US" altLang="zh-CN" i="1" dirty="0">
                  <a:solidFill>
                    <a:srgbClr val="000000"/>
                  </a:solidFill>
                  <a:latin typeface="微软雅黑" panose="020B0503020204020204" pitchFamily="34" charset="-122"/>
                  <a:ea typeface="微软雅黑" panose="020B0503020204020204" pitchFamily="34" charset="-122"/>
                  <a:sym typeface="Microsoft YaHei"/>
                </a:rPr>
                <a:t>)</a:t>
              </a:r>
            </a:p>
            <a:p>
              <a:pPr marL="285750" indent="-285750" defTabSz="457200">
                <a:lnSpc>
                  <a:spcPct val="125000"/>
                </a:lnSpc>
                <a:buFont typeface="Wingdings" panose="05000000000000000000" pitchFamily="2" charset="2"/>
                <a:buChar char="Ø"/>
                <a:defRPr sz="1800">
                  <a:solidFill>
                    <a:srgbClr val="000000"/>
                  </a:solidFill>
                </a:defRPr>
              </a:pPr>
              <a:r>
                <a:rPr lang="zh-CN" altLang="en-US" dirty="0">
                  <a:solidFill>
                    <a:srgbClr val="000000"/>
                  </a:solidFill>
                  <a:latin typeface="微软雅黑" panose="020B0503020204020204" pitchFamily="34" charset="-122"/>
                  <a:ea typeface="微软雅黑" panose="020B0503020204020204" pitchFamily="34" charset="-122"/>
                  <a:sym typeface="Microsoft YaHei"/>
                </a:rPr>
                <a:t>面向视频侦查的局部过曝抑制降采样白斑算法</a:t>
              </a:r>
              <a:r>
                <a:rPr lang="en-US" altLang="zh-CN" dirty="0">
                  <a:solidFill>
                    <a:srgbClr val="000000"/>
                  </a:solidFill>
                  <a:latin typeface="微软雅黑" panose="020B0503020204020204" pitchFamily="34" charset="-122"/>
                  <a:ea typeface="微软雅黑" panose="020B0503020204020204" pitchFamily="34" charset="-122"/>
                  <a:sym typeface="Microsoft YaHei"/>
                </a:rPr>
                <a:t>[J].</a:t>
              </a:r>
              <a:r>
                <a:rPr lang="zh-CN" altLang="en-US" dirty="0">
                  <a:solidFill>
                    <a:srgbClr val="000000"/>
                  </a:solidFill>
                  <a:latin typeface="微软雅黑" panose="020B0503020204020204" pitchFamily="34" charset="-122"/>
                  <a:ea typeface="微软雅黑" panose="020B0503020204020204" pitchFamily="34" charset="-122"/>
                  <a:sym typeface="Microsoft YaHei"/>
                </a:rPr>
                <a:t>刑事技术                   </a:t>
              </a:r>
              <a:r>
                <a:rPr lang="en-US" altLang="zh-CN" i="1" dirty="0">
                  <a:solidFill>
                    <a:srgbClr val="000000"/>
                  </a:solidFill>
                  <a:latin typeface="微软雅黑" panose="020B0503020204020204" pitchFamily="34" charset="-122"/>
                  <a:ea typeface="微软雅黑" panose="020B0503020204020204" pitchFamily="34" charset="-122"/>
                  <a:sym typeface="Microsoft YaHei"/>
                </a:rPr>
                <a:t>(</a:t>
              </a:r>
              <a:r>
                <a:rPr lang="zh-CN" altLang="en-US" i="1" dirty="0">
                  <a:solidFill>
                    <a:srgbClr val="000000"/>
                  </a:solidFill>
                  <a:latin typeface="微软雅黑" panose="020B0503020204020204" pitchFamily="34" charset="-122"/>
                  <a:ea typeface="微软雅黑" panose="020B0503020204020204" pitchFamily="34" charset="-122"/>
                  <a:sym typeface="Microsoft YaHei"/>
                </a:rPr>
                <a:t>二作</a:t>
              </a:r>
              <a:r>
                <a:rPr lang="en-US" altLang="zh-CN" i="1" dirty="0">
                  <a:solidFill>
                    <a:srgbClr val="000000"/>
                  </a:solidFill>
                  <a:latin typeface="微软雅黑" panose="020B0503020204020204" pitchFamily="34" charset="-122"/>
                  <a:ea typeface="微软雅黑" panose="020B0503020204020204" pitchFamily="34" charset="-122"/>
                  <a:sym typeface="Microsoft YaHei"/>
                </a:rPr>
                <a:t>)</a:t>
              </a:r>
            </a:p>
            <a:p>
              <a:pPr marL="285750" indent="-285750" defTabSz="457200">
                <a:lnSpc>
                  <a:spcPct val="125000"/>
                </a:lnSpc>
                <a:buFont typeface="Wingdings" panose="05000000000000000000" pitchFamily="2" charset="2"/>
                <a:buChar char="Ø"/>
                <a:defRPr sz="1800">
                  <a:solidFill>
                    <a:srgbClr val="000000"/>
                  </a:solidFill>
                </a:defRPr>
              </a:pPr>
              <a:r>
                <a:rPr lang="zh-CN" altLang="en-US" dirty="0">
                  <a:latin typeface="微软雅黑" panose="020B0503020204020204" pitchFamily="34" charset="-122"/>
                  <a:ea typeface="微软雅黑" panose="020B0503020204020204" pitchFamily="34" charset="-122"/>
                  <a:sym typeface="Microsoft YaHei"/>
                </a:rPr>
                <a:t>白斑假设下基于局部灰色区域的色彩恒常算法                                     </a:t>
              </a:r>
              <a:r>
                <a:rPr lang="en-US" altLang="zh-CN" i="1" dirty="0">
                  <a:latin typeface="微软雅黑" panose="020B0503020204020204" pitchFamily="34" charset="-122"/>
                  <a:ea typeface="微软雅黑" panose="020B0503020204020204" pitchFamily="34" charset="-122"/>
                  <a:sym typeface="Microsoft YaHei"/>
                </a:rPr>
                <a:t>(</a:t>
              </a:r>
              <a:r>
                <a:rPr lang="zh-CN" altLang="en-US" i="1" dirty="0">
                  <a:latin typeface="微软雅黑" panose="020B0503020204020204" pitchFamily="34" charset="-122"/>
                  <a:ea typeface="微软雅黑" panose="020B0503020204020204" pitchFamily="34" charset="-122"/>
                  <a:sym typeface="Microsoft YaHei"/>
                </a:rPr>
                <a:t>待投稿</a:t>
              </a:r>
              <a:r>
                <a:rPr lang="en-US" altLang="zh-CN" i="1" dirty="0">
                  <a:latin typeface="微软雅黑" panose="020B0503020204020204" pitchFamily="34" charset="-122"/>
                  <a:ea typeface="微软雅黑" panose="020B0503020204020204" pitchFamily="34" charset="-122"/>
                  <a:sym typeface="Microsoft YaHei"/>
                </a:rPr>
                <a:t>)</a:t>
              </a:r>
            </a:p>
            <a:p>
              <a:pPr marL="285750" indent="-285750" defTabSz="457200">
                <a:lnSpc>
                  <a:spcPct val="125000"/>
                </a:lnSpc>
                <a:spcAft>
                  <a:spcPts val="500"/>
                </a:spcAft>
                <a:buFont typeface="Wingdings" panose="05000000000000000000" pitchFamily="2" charset="2"/>
                <a:buChar char="Ø"/>
                <a:defRPr sz="1800">
                  <a:solidFill>
                    <a:srgbClr val="000000"/>
                  </a:solidFill>
                </a:defRPr>
              </a:pPr>
              <a:r>
                <a:rPr lang="en-US" altLang="zh-CN" dirty="0">
                  <a:latin typeface="微软雅黑" panose="020B0503020204020204" pitchFamily="34" charset="-122"/>
                  <a:ea typeface="微软雅黑" panose="020B0503020204020204" pitchFamily="34" charset="-122"/>
                  <a:sym typeface="Microsoft YaHei"/>
                </a:rPr>
                <a:t>Camera-Independent Color Constancy by Scene Semantics          </a:t>
              </a:r>
              <a:r>
                <a:rPr lang="en-US" altLang="zh-CN" i="1" dirty="0">
                  <a:latin typeface="微软雅黑" panose="020B0503020204020204" pitchFamily="34" charset="-122"/>
                  <a:ea typeface="微软雅黑" panose="020B0503020204020204" pitchFamily="34" charset="-122"/>
                  <a:sym typeface="Microsoft YaHei"/>
                </a:rPr>
                <a:t>(PRL, Q2, Revision)</a:t>
              </a:r>
            </a:p>
            <a:p>
              <a:pPr marL="285750" indent="-285750" defTabSz="457200">
                <a:lnSpc>
                  <a:spcPct val="125000"/>
                </a:lnSpc>
                <a:spcAft>
                  <a:spcPts val="500"/>
                </a:spcAft>
                <a:buFont typeface="Wingdings" panose="05000000000000000000" pitchFamily="2" charset="2"/>
                <a:buChar char="l"/>
                <a:defRPr sz="1800">
                  <a:solidFill>
                    <a:srgbClr val="000000"/>
                  </a:solidFill>
                </a:defRPr>
              </a:pPr>
              <a:r>
                <a:rPr lang="zh-CN" altLang="en-US" dirty="0">
                  <a:latin typeface="微软雅黑" panose="020B0503020204020204" pitchFamily="34" charset="-122"/>
                  <a:ea typeface="微软雅黑" panose="020B0503020204020204" pitchFamily="34" charset="-122"/>
                  <a:sym typeface="Microsoft YaHei"/>
                </a:rPr>
                <a:t>监控视频中目标的色彩恒常研究</a:t>
              </a:r>
              <a:r>
                <a:rPr lang="en-US" altLang="zh-CN" dirty="0">
                  <a:latin typeface="微软雅黑" panose="020B0503020204020204" pitchFamily="34" charset="-122"/>
                  <a:ea typeface="微软雅黑" panose="020B0503020204020204" pitchFamily="34" charset="-122"/>
                  <a:sym typeface="Microsoft YaHei"/>
                </a:rPr>
                <a:t>-</a:t>
              </a:r>
              <a:r>
                <a:rPr lang="zh-CN" altLang="en-US" dirty="0">
                  <a:latin typeface="微软雅黑" panose="020B0503020204020204" pitchFamily="34" charset="-122"/>
                  <a:ea typeface="微软雅黑" panose="020B0503020204020204" pitchFamily="34" charset="-122"/>
                  <a:sym typeface="Microsoft YaHei"/>
                </a:rPr>
                <a:t>校级重点研究项目，项目负责人</a:t>
              </a:r>
              <a:endParaRPr lang="en-US" altLang="zh-CN" dirty="0">
                <a:latin typeface="微软雅黑" panose="020B0503020204020204" pitchFamily="34" charset="-122"/>
                <a:ea typeface="微软雅黑" panose="020B0503020204020204" pitchFamily="34" charset="-122"/>
                <a:sym typeface="Microsoft YaHei"/>
              </a:endParaRPr>
            </a:p>
          </p:txBody>
        </p:sp>
        <p:sp>
          <p:nvSpPr>
            <p:cNvPr id="35" name="矩形 34">
              <a:extLst>
                <a:ext uri="{FF2B5EF4-FFF2-40B4-BE49-F238E27FC236}">
                  <a16:creationId xmlns:a16="http://schemas.microsoft.com/office/drawing/2014/main" id="{C6817A28-E3D3-4697-A218-51D57A3EB4A3}"/>
                </a:ext>
              </a:extLst>
            </p:cNvPr>
            <p:cNvSpPr/>
            <p:nvPr/>
          </p:nvSpPr>
          <p:spPr>
            <a:xfrm>
              <a:off x="1699542" y="4953807"/>
              <a:ext cx="10568502" cy="2821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B37746C4-F7F8-4819-963F-8AE0DF1A071F}"/>
              </a:ext>
            </a:extLst>
          </p:cNvPr>
          <p:cNvGrpSpPr/>
          <p:nvPr/>
        </p:nvGrpSpPr>
        <p:grpSpPr>
          <a:xfrm>
            <a:off x="811865" y="1496809"/>
            <a:ext cx="10796813" cy="1510552"/>
            <a:chOff x="1473662" y="1496809"/>
            <a:chExt cx="10681917" cy="1510552"/>
          </a:xfrm>
        </p:grpSpPr>
        <p:sp>
          <p:nvSpPr>
            <p:cNvPr id="14" name="Shape 67">
              <a:extLst>
                <a:ext uri="{FF2B5EF4-FFF2-40B4-BE49-F238E27FC236}">
                  <a16:creationId xmlns:a16="http://schemas.microsoft.com/office/drawing/2014/main" id="{FC4787E6-E584-4ADF-8527-A5C0BAF7AD0A}"/>
                </a:ext>
              </a:extLst>
            </p:cNvPr>
            <p:cNvSpPr/>
            <p:nvPr/>
          </p:nvSpPr>
          <p:spPr>
            <a:xfrm>
              <a:off x="1958820" y="1595593"/>
              <a:ext cx="10173833"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defTabSz="457200">
                <a:defRPr sz="2700">
                  <a:solidFill>
                    <a:srgbClr val="53585F"/>
                  </a:solidFill>
                  <a:latin typeface="Lantinghei SC Demibold"/>
                  <a:ea typeface="Lantinghei SC Demibold"/>
                  <a:cs typeface="Lantinghei SC Demibold"/>
                  <a:sym typeface="Lantinghei SC Demibold"/>
                </a:defRPr>
              </a:lvl1pPr>
            </a:lstStyle>
            <a:p>
              <a:pPr lvl="0">
                <a:defRPr sz="1800">
                  <a:solidFill>
                    <a:srgbClr val="000000"/>
                  </a:solidFill>
                </a:defRPr>
              </a:pPr>
              <a:r>
                <a:rPr lang="zh-CN" altLang="en-US" sz="2400" b="1" dirty="0">
                  <a:latin typeface="微软雅黑" panose="020B0503020204020204" pitchFamily="34" charset="-122"/>
                  <a:ea typeface="微软雅黑" panose="020B0503020204020204" pitchFamily="34" charset="-122"/>
                </a:rPr>
                <a:t>基于肤色的人脸检测及追踪                              </a:t>
              </a:r>
              <a:r>
                <a:rPr lang="en-US" altLang="zh-CN" sz="2400" b="1" dirty="0">
                  <a:latin typeface="微软雅黑" panose="020B0503020204020204" pitchFamily="34" charset="-122"/>
                  <a:ea typeface="微软雅黑" panose="020B0503020204020204" pitchFamily="34" charset="-122"/>
                </a:rPr>
                <a:t>2019</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-2020</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月</a:t>
              </a:r>
              <a:r>
                <a:rPr lang="zh-CN" altLang="en-US" sz="2800" b="1" dirty="0">
                  <a:latin typeface="微软雅黑" panose="020B0503020204020204" pitchFamily="34" charset="-122"/>
                  <a:ea typeface="微软雅黑" panose="020B0503020204020204" pitchFamily="34" charset="-122"/>
                </a:rPr>
                <a:t> </a:t>
              </a:r>
              <a:r>
                <a:rPr sz="2800" b="1" dirty="0">
                  <a:latin typeface="微软雅黑" panose="020B0503020204020204" pitchFamily="34" charset="-122"/>
                  <a:ea typeface="微软雅黑" panose="020B0503020204020204" pitchFamily="34" charset="-122"/>
                </a:rPr>
                <a:t> </a:t>
              </a:r>
            </a:p>
          </p:txBody>
        </p:sp>
        <p:sp>
          <p:nvSpPr>
            <p:cNvPr id="15" name="Shape 68">
              <a:extLst>
                <a:ext uri="{FF2B5EF4-FFF2-40B4-BE49-F238E27FC236}">
                  <a16:creationId xmlns:a16="http://schemas.microsoft.com/office/drawing/2014/main" id="{21BF105A-7FBC-4876-B23F-0FD4BA0B565D}"/>
                </a:ext>
              </a:extLst>
            </p:cNvPr>
            <p:cNvSpPr/>
            <p:nvPr/>
          </p:nvSpPr>
          <p:spPr>
            <a:xfrm>
              <a:off x="1958818" y="2138664"/>
              <a:ext cx="10072553" cy="76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defTabSz="457200">
                <a:defRPr sz="2000">
                  <a:solidFill>
                    <a:srgbClr val="53585F"/>
                  </a:solidFill>
                  <a:latin typeface="Microsoft YaHei"/>
                  <a:ea typeface="Microsoft YaHei"/>
                  <a:cs typeface="Microsoft YaHei"/>
                  <a:sym typeface="Microsoft YaHei"/>
                </a:defRPr>
              </a:lvl1pPr>
            </a:lstStyle>
            <a:p>
              <a:pPr marL="285750" lvl="0" indent="-285750">
                <a:lnSpc>
                  <a:spcPct val="125000"/>
                </a:lnSpc>
                <a:buFont typeface="Wingdings" panose="05000000000000000000" pitchFamily="2" charset="2"/>
                <a:buChar char="Ø"/>
                <a:defRPr sz="1800">
                  <a:solidFill>
                    <a:srgbClr val="000000"/>
                  </a:solidFill>
                </a:defRPr>
              </a:pPr>
              <a:r>
                <a:rPr lang="zh-CN" altLang="en-US" dirty="0">
                  <a:solidFill>
                    <a:srgbClr val="000000"/>
                  </a:solidFill>
                  <a:latin typeface="微软雅黑" panose="020B0503020204020204" pitchFamily="34" charset="-122"/>
                  <a:ea typeface="微软雅黑" panose="020B0503020204020204" pitchFamily="34" charset="-122"/>
                  <a:sym typeface="Lantinghei SC Demibold"/>
                </a:rPr>
                <a:t>类肤色背景下的人脸追踪改进算法</a:t>
              </a:r>
              <a:r>
                <a:rPr lang="en-US" altLang="zh-CN" dirty="0">
                  <a:solidFill>
                    <a:srgbClr val="000000"/>
                  </a:solidFill>
                  <a:latin typeface="微软雅黑" panose="020B0503020204020204" pitchFamily="34" charset="-122"/>
                  <a:ea typeface="微软雅黑" panose="020B0503020204020204" pitchFamily="34" charset="-122"/>
                  <a:sym typeface="Lantinghei SC Demibold"/>
                </a:rPr>
                <a:t>[J].</a:t>
              </a:r>
              <a:r>
                <a:rPr lang="zh-CN" altLang="en-US" dirty="0">
                  <a:solidFill>
                    <a:srgbClr val="000000"/>
                  </a:solidFill>
                  <a:latin typeface="微软雅黑" panose="020B0503020204020204" pitchFamily="34" charset="-122"/>
                  <a:ea typeface="微软雅黑" panose="020B0503020204020204" pitchFamily="34" charset="-122"/>
                  <a:sym typeface="Lantinghei SC Demibold"/>
                </a:rPr>
                <a:t>计算机工程与应用                      </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(CSCD, CCF</a:t>
              </a:r>
              <a:r>
                <a:rPr lang="zh-CN" altLang="en-US" i="1" dirty="0">
                  <a:solidFill>
                    <a:srgbClr val="000000"/>
                  </a:solidFill>
                  <a:latin typeface="微软雅黑" panose="020B0503020204020204" pitchFamily="34" charset="-122"/>
                  <a:ea typeface="微软雅黑" panose="020B0503020204020204" pitchFamily="34" charset="-122"/>
                  <a:sym typeface="Lantinghei SC Demibold"/>
                </a:rPr>
                <a:t>中文</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C</a:t>
              </a:r>
              <a:r>
                <a:rPr lang="zh-CN" altLang="en-US" i="1" dirty="0">
                  <a:solidFill>
                    <a:srgbClr val="000000"/>
                  </a:solidFill>
                  <a:latin typeface="微软雅黑" panose="020B0503020204020204" pitchFamily="34" charset="-122"/>
                  <a:ea typeface="微软雅黑" panose="020B0503020204020204" pitchFamily="34" charset="-122"/>
                  <a:sym typeface="Lantinghei SC Demibold"/>
                </a:rPr>
                <a:t>类</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 </a:t>
              </a:r>
              <a:r>
                <a:rPr lang="zh-CN" altLang="en-US" i="1" dirty="0">
                  <a:solidFill>
                    <a:srgbClr val="000000"/>
                  </a:solidFill>
                  <a:latin typeface="微软雅黑" panose="020B0503020204020204" pitchFamily="34" charset="-122"/>
                  <a:ea typeface="微软雅黑" panose="020B0503020204020204" pitchFamily="34" charset="-122"/>
                  <a:sym typeface="Lantinghei SC Demibold"/>
                </a:rPr>
                <a:t>一作</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a:t>
              </a:r>
            </a:p>
            <a:p>
              <a:pPr marL="285750" lvl="0" indent="-285750">
                <a:lnSpc>
                  <a:spcPct val="125000"/>
                </a:lnSpc>
                <a:buFont typeface="Wingdings" panose="05000000000000000000" pitchFamily="2" charset="2"/>
                <a:buChar char="Ø"/>
                <a:defRPr sz="1800">
                  <a:solidFill>
                    <a:srgbClr val="000000"/>
                  </a:solidFill>
                </a:defRPr>
              </a:pPr>
              <a:r>
                <a:rPr lang="zh-CN" altLang="en-US" dirty="0">
                  <a:solidFill>
                    <a:srgbClr val="000000"/>
                  </a:solidFill>
                  <a:latin typeface="微软雅黑" panose="020B0503020204020204" pitchFamily="34" charset="-122"/>
                  <a:ea typeface="微软雅黑" panose="020B0503020204020204" pitchFamily="34" charset="-122"/>
                  <a:sym typeface="Lantinghei SC Demibold"/>
                </a:rPr>
                <a:t>室内灯光环境下视频中的人脸自动检测</a:t>
              </a:r>
              <a:r>
                <a:rPr lang="en-US" altLang="zh-CN" dirty="0">
                  <a:solidFill>
                    <a:srgbClr val="000000"/>
                  </a:solidFill>
                  <a:latin typeface="微软雅黑" panose="020B0503020204020204" pitchFamily="34" charset="-122"/>
                  <a:ea typeface="微软雅黑" panose="020B0503020204020204" pitchFamily="34" charset="-122"/>
                  <a:sym typeface="Lantinghei SC Demibold"/>
                </a:rPr>
                <a:t>[J].</a:t>
              </a:r>
              <a:r>
                <a:rPr lang="zh-CN" altLang="en-US" dirty="0">
                  <a:solidFill>
                    <a:srgbClr val="000000"/>
                  </a:solidFill>
                  <a:latin typeface="微软雅黑" panose="020B0503020204020204" pitchFamily="34" charset="-122"/>
                  <a:ea typeface="微软雅黑" panose="020B0503020204020204" pitchFamily="34" charset="-122"/>
                  <a:sym typeface="Lantinghei SC Demibold"/>
                </a:rPr>
                <a:t>中国刑警学院学报               </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a:t>
              </a:r>
              <a:r>
                <a:rPr lang="zh-CN" altLang="en-US" i="1" dirty="0">
                  <a:solidFill>
                    <a:srgbClr val="000000"/>
                  </a:solidFill>
                  <a:latin typeface="微软雅黑" panose="020B0503020204020204" pitchFamily="34" charset="-122"/>
                  <a:ea typeface="微软雅黑" panose="020B0503020204020204" pitchFamily="34" charset="-122"/>
                  <a:sym typeface="Lantinghei SC Demibold"/>
                </a:rPr>
                <a:t>二作</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 </a:t>
              </a:r>
              <a:r>
                <a:rPr lang="zh-CN" altLang="en-US" i="1" dirty="0">
                  <a:solidFill>
                    <a:srgbClr val="000000"/>
                  </a:solidFill>
                  <a:latin typeface="微软雅黑" panose="020B0503020204020204" pitchFamily="34" charset="-122"/>
                  <a:ea typeface="微软雅黑" panose="020B0503020204020204" pitchFamily="34" charset="-122"/>
                  <a:sym typeface="Lantinghei SC Demibold"/>
                </a:rPr>
                <a:t>导师一作</a:t>
              </a:r>
              <a:r>
                <a:rPr lang="en-US" altLang="zh-CN" i="1" dirty="0">
                  <a:solidFill>
                    <a:srgbClr val="000000"/>
                  </a:solidFill>
                  <a:latin typeface="微软雅黑" panose="020B0503020204020204" pitchFamily="34" charset="-122"/>
                  <a:ea typeface="微软雅黑" panose="020B0503020204020204" pitchFamily="34" charset="-122"/>
                  <a:sym typeface="Lantinghei SC Demibold"/>
                </a:rPr>
                <a:t>)</a:t>
              </a:r>
            </a:p>
          </p:txBody>
        </p:sp>
        <p:pic>
          <p:nvPicPr>
            <p:cNvPr id="18" name="pasted-image.pdf">
              <a:extLst>
                <a:ext uri="{FF2B5EF4-FFF2-40B4-BE49-F238E27FC236}">
                  <a16:creationId xmlns:a16="http://schemas.microsoft.com/office/drawing/2014/main" id="{C589EA5D-EB23-43F1-934C-43E37BB75C86}"/>
                </a:ext>
              </a:extLst>
            </p:cNvPr>
            <p:cNvPicPr/>
            <p:nvPr/>
          </p:nvPicPr>
          <p:blipFill>
            <a:blip r:embed="rId3"/>
            <a:stretch>
              <a:fillRect/>
            </a:stretch>
          </p:blipFill>
          <p:spPr>
            <a:xfrm>
              <a:off x="1473662" y="1595630"/>
              <a:ext cx="175971" cy="533401"/>
            </a:xfrm>
            <a:prstGeom prst="rect">
              <a:avLst/>
            </a:prstGeom>
            <a:ln w="12700" cap="flat">
              <a:noFill/>
              <a:miter lim="400000"/>
            </a:ln>
            <a:effectLst/>
          </p:spPr>
        </p:pic>
        <p:sp>
          <p:nvSpPr>
            <p:cNvPr id="21" name="矩形 20">
              <a:extLst>
                <a:ext uri="{FF2B5EF4-FFF2-40B4-BE49-F238E27FC236}">
                  <a16:creationId xmlns:a16="http://schemas.microsoft.com/office/drawing/2014/main" id="{F0156472-AFFC-42CB-AC96-EE246937D6D4}"/>
                </a:ext>
              </a:extLst>
            </p:cNvPr>
            <p:cNvSpPr/>
            <p:nvPr/>
          </p:nvSpPr>
          <p:spPr>
            <a:xfrm>
              <a:off x="1699543" y="1496809"/>
              <a:ext cx="10456036" cy="15105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6" name="pasted-image.pdf">
              <a:extLst>
                <a:ext uri="{FF2B5EF4-FFF2-40B4-BE49-F238E27FC236}">
                  <a16:creationId xmlns:a16="http://schemas.microsoft.com/office/drawing/2014/main" id="{FAE19763-1A61-400E-905C-4DE80AB8BBFE}"/>
                </a:ext>
              </a:extLst>
            </p:cNvPr>
            <p:cNvPicPr/>
            <p:nvPr/>
          </p:nvPicPr>
          <p:blipFill>
            <a:blip r:embed="rId4"/>
            <a:stretch>
              <a:fillRect/>
            </a:stretch>
          </p:blipFill>
          <p:spPr>
            <a:xfrm>
              <a:off x="1524188" y="2258976"/>
              <a:ext cx="45719" cy="410721"/>
            </a:xfrm>
            <a:prstGeom prst="rect">
              <a:avLst/>
            </a:prstGeom>
            <a:ln w="12700" cap="flat">
              <a:noFill/>
              <a:miter lim="400000"/>
            </a:ln>
            <a:effectLst/>
          </p:spPr>
        </p:pic>
      </p:grpSp>
      <p:sp>
        <p:nvSpPr>
          <p:cNvPr id="37" name="灯片编号占位符 36">
            <a:extLst>
              <a:ext uri="{FF2B5EF4-FFF2-40B4-BE49-F238E27FC236}">
                <a16:creationId xmlns:a16="http://schemas.microsoft.com/office/drawing/2014/main" id="{47D5DC10-776E-4D6D-8B5E-ACC1B075CA5C}"/>
              </a:ext>
            </a:extLst>
          </p:cNvPr>
          <p:cNvSpPr>
            <a:spLocks noGrp="1"/>
          </p:cNvSpPr>
          <p:nvPr>
            <p:ph type="sldNum" sz="quarter" idx="12"/>
          </p:nvPr>
        </p:nvSpPr>
        <p:spPr/>
        <p:txBody>
          <a:bodyPr/>
          <a:lstStyle/>
          <a:p>
            <a:fld id="{51D91E7F-84B6-4064-9D4E-CC7D244BCA04}" type="slidenum">
              <a:rPr lang="zh-CN" altLang="en-US" smtClean="0"/>
              <a:t>3</a:t>
            </a:fld>
            <a:endParaRPr lang="zh-CN" altLang="en-US"/>
          </a:p>
        </p:txBody>
      </p:sp>
    </p:spTree>
    <p:extLst>
      <p:ext uri="{BB962C8B-B14F-4D97-AF65-F5344CB8AC3E}">
        <p14:creationId xmlns:p14="http://schemas.microsoft.com/office/powerpoint/2010/main" val="1360652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28C3AC0-8382-4B34-8FD7-9177F8DA3FA9}"/>
              </a:ext>
            </a:extLst>
          </p:cNvPr>
          <p:cNvPicPr>
            <a:picLocks noChangeAspect="1"/>
          </p:cNvPicPr>
          <p:nvPr/>
        </p:nvPicPr>
        <p:blipFill>
          <a:blip r:embed="rId3"/>
          <a:stretch>
            <a:fillRect/>
          </a:stretch>
        </p:blipFill>
        <p:spPr>
          <a:xfrm>
            <a:off x="764927" y="1501203"/>
            <a:ext cx="10598532" cy="3026993"/>
          </a:xfrm>
          <a:prstGeom prst="rect">
            <a:avLst/>
          </a:prstGeom>
        </p:spPr>
      </p:pic>
      <p:sp>
        <p:nvSpPr>
          <p:cNvPr id="11" name="文本框 10"/>
          <p:cNvSpPr txBox="1"/>
          <p:nvPr/>
        </p:nvSpPr>
        <p:spPr>
          <a:xfrm>
            <a:off x="695324" y="312046"/>
            <a:ext cx="10801351" cy="523220"/>
          </a:xfrm>
          <a:prstGeom prst="rect">
            <a:avLst/>
          </a:prstGeom>
          <a:noFill/>
        </p:spPr>
        <p:txBody>
          <a:bodyPr wrap="square" rtlCol="0">
            <a:spAutoFit/>
          </a:bodyPr>
          <a:lstStyle/>
          <a:p>
            <a:pPr>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Evaluation</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30</a:t>
            </a:fld>
            <a:endParaRPr lang="zh-CN" altLang="en-US" dirty="0"/>
          </a:p>
        </p:txBody>
      </p:sp>
      <p:sp>
        <p:nvSpPr>
          <p:cNvPr id="22" name="TextBox 1074">
            <a:extLst>
              <a:ext uri="{FF2B5EF4-FFF2-40B4-BE49-F238E27FC236}">
                <a16:creationId xmlns:a16="http://schemas.microsoft.com/office/drawing/2014/main" id="{F84CA5CA-92AB-4E00-8093-C50C216B128C}"/>
              </a:ext>
            </a:extLst>
          </p:cNvPr>
          <p:cNvSpPr txBox="1"/>
          <p:nvPr/>
        </p:nvSpPr>
        <p:spPr>
          <a:xfrm>
            <a:off x="482987" y="1189738"/>
            <a:ext cx="6080373" cy="338554"/>
          </a:xfrm>
          <a:prstGeom prst="rect">
            <a:avLst/>
          </a:prstGeom>
          <a:noFill/>
        </p:spPr>
        <p:txBody>
          <a:bodyPr wrap="square" rtlCol="0">
            <a:spAutoFit/>
          </a:bodyPr>
          <a:lstStyle/>
          <a:p>
            <a:pPr algn="ctr"/>
            <a:r>
              <a:rPr lang="zh-CN" altLang="en-US" sz="1600" b="1" dirty="0">
                <a:solidFill>
                  <a:srgbClr val="0070C0"/>
                </a:solidFill>
                <a:latin typeface="Century Gothic" panose="020B0502020202020204" pitchFamily="34" charset="0"/>
                <a:cs typeface="Arial" panose="020B0604020202020204" pitchFamily="34" charset="0"/>
              </a:rPr>
              <a:t>表</a:t>
            </a:r>
            <a:r>
              <a:rPr lang="en-US" altLang="zh-CN" sz="1600" b="1" dirty="0">
                <a:solidFill>
                  <a:srgbClr val="0070C0"/>
                </a:solidFill>
                <a:latin typeface="Century Gothic" panose="020B0502020202020204" pitchFamily="34" charset="0"/>
                <a:cs typeface="Arial" panose="020B0604020202020204" pitchFamily="34" charset="0"/>
              </a:rPr>
              <a:t>1 </a:t>
            </a:r>
            <a:r>
              <a:rPr lang="zh-CN" altLang="en-US" sz="1600" dirty="0">
                <a:latin typeface="Century Gothic" panose="020B0502020202020204" pitchFamily="34" charset="0"/>
                <a:cs typeface="Arial" panose="020B0604020202020204" pitchFamily="34" charset="0"/>
              </a:rPr>
              <a:t>基于灰色像素的算法光源估计角度误差统计量对比 </a:t>
            </a:r>
            <a:r>
              <a:rPr lang="en-US" altLang="zh-CN" sz="1600" dirty="0">
                <a:latin typeface="Century Gothic" panose="020B0502020202020204" pitchFamily="34" charset="0"/>
                <a:cs typeface="Arial" panose="020B0604020202020204" pitchFamily="34" charset="0"/>
              </a:rPr>
              <a:t>(°)</a:t>
            </a:r>
          </a:p>
        </p:txBody>
      </p:sp>
      <p:sp>
        <p:nvSpPr>
          <p:cNvPr id="14" name="矩形 13">
            <a:extLst>
              <a:ext uri="{FF2B5EF4-FFF2-40B4-BE49-F238E27FC236}">
                <a16:creationId xmlns:a16="http://schemas.microsoft.com/office/drawing/2014/main" id="{F46A6817-D207-4B71-B2AF-89B9C55C75D1}"/>
              </a:ext>
            </a:extLst>
          </p:cNvPr>
          <p:cNvSpPr/>
          <p:nvPr/>
        </p:nvSpPr>
        <p:spPr>
          <a:xfrm>
            <a:off x="1950720" y="4237530"/>
            <a:ext cx="9363456" cy="249936"/>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
        <p:nvSpPr>
          <p:cNvPr id="17" name="矩形 16">
            <a:extLst>
              <a:ext uri="{FF2B5EF4-FFF2-40B4-BE49-F238E27FC236}">
                <a16:creationId xmlns:a16="http://schemas.microsoft.com/office/drawing/2014/main" id="{E96B623F-BDE7-46EA-B73A-EAB47EFFFD39}"/>
              </a:ext>
            </a:extLst>
          </p:cNvPr>
          <p:cNvSpPr/>
          <p:nvPr/>
        </p:nvSpPr>
        <p:spPr>
          <a:xfrm>
            <a:off x="1965960" y="2195370"/>
            <a:ext cx="9363456" cy="606552"/>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endParaRPr>
          </a:p>
        </p:txBody>
      </p:sp>
      <p:sp>
        <p:nvSpPr>
          <p:cNvPr id="18" name="箭头: 左弧形 17">
            <a:extLst>
              <a:ext uri="{FF2B5EF4-FFF2-40B4-BE49-F238E27FC236}">
                <a16:creationId xmlns:a16="http://schemas.microsoft.com/office/drawing/2014/main" id="{F78D8749-2063-493E-9EE8-2B5E7C9682F1}"/>
              </a:ext>
            </a:extLst>
          </p:cNvPr>
          <p:cNvSpPr/>
          <p:nvPr/>
        </p:nvSpPr>
        <p:spPr>
          <a:xfrm>
            <a:off x="1137404" y="2381040"/>
            <a:ext cx="693420" cy="210642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564379C7-BBAA-4F3F-BAFF-4A59603B39BC}"/>
              </a:ext>
            </a:extLst>
          </p:cNvPr>
          <p:cNvSpPr txBox="1"/>
          <p:nvPr/>
        </p:nvSpPr>
        <p:spPr>
          <a:xfrm>
            <a:off x="695324" y="4783612"/>
            <a:ext cx="11641941" cy="888705"/>
          </a:xfrm>
          <a:prstGeom prst="rect">
            <a:avLst/>
          </a:prstGeom>
          <a:noFill/>
        </p:spPr>
        <p:txBody>
          <a:bodyPr wrap="square" rtlCol="0">
            <a:spAutoFit/>
          </a:bodyPr>
          <a:lstStyle/>
          <a:p>
            <a:pPr marL="285750" indent="-285750">
              <a:lnSpc>
                <a:spcPct val="140000"/>
              </a:lnSpc>
              <a:spcAft>
                <a:spcPts val="500"/>
              </a:spcAft>
              <a:buFont typeface="Wingdings" panose="05000000000000000000" pitchFamily="2" charset="2"/>
              <a:buChar char="Ø"/>
            </a:pPr>
            <a:r>
              <a:rPr lang="zh-CN" altLang="en-US" dirty="0"/>
              <a:t>所提算法在所有光源估计指标中均优于基线算法，即白斑算法</a:t>
            </a:r>
            <a:r>
              <a:rPr lang="en-US" altLang="zh-CN" dirty="0"/>
              <a:t>(White Patch)</a:t>
            </a:r>
            <a:r>
              <a:rPr lang="zh-CN" altLang="en-US" dirty="0"/>
              <a:t>与亮像素算法</a:t>
            </a:r>
            <a:r>
              <a:rPr lang="en-US" altLang="zh-CN" dirty="0"/>
              <a:t>(Bright Pixel)</a:t>
            </a:r>
            <a:r>
              <a:rPr lang="zh-CN" altLang="en-US" dirty="0"/>
              <a:t>。</a:t>
            </a:r>
            <a:endParaRPr lang="en-US" altLang="zh-CN" dirty="0"/>
          </a:p>
          <a:p>
            <a:pPr marL="285750" indent="-285750">
              <a:lnSpc>
                <a:spcPct val="140000"/>
              </a:lnSpc>
              <a:spcAft>
                <a:spcPts val="500"/>
              </a:spcAft>
              <a:buFont typeface="Wingdings" panose="05000000000000000000" pitchFamily="2" charset="2"/>
              <a:buChar char="Ø"/>
            </a:pPr>
            <a:r>
              <a:rPr lang="zh-CN" altLang="en-US" dirty="0"/>
              <a:t>所提算法在多项光源估计指标中优于已有基于灰色像素的色彩恒常算法。</a:t>
            </a:r>
          </a:p>
        </p:txBody>
      </p:sp>
    </p:spTree>
    <p:extLst>
      <p:ext uri="{BB962C8B-B14F-4D97-AF65-F5344CB8AC3E}">
        <p14:creationId xmlns:p14="http://schemas.microsoft.com/office/powerpoint/2010/main" val="1352949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rPr>
              <a:t>算法局限性与后续研究方向</a:t>
            </a:r>
            <a:r>
              <a:rPr lang="en-US" altLang="zh-CN"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3</a:t>
            </a:r>
            <a:r>
              <a:rPr lang="zh-CN" altLang="en-US" sz="2800" b="1" dirty="0">
                <a:solidFill>
                  <a:srgbClr val="C00000"/>
                </a:solidFill>
                <a:latin typeface="微软雅黑" panose="020B0503020204020204" pitchFamily="34" charset="-122"/>
                <a:ea typeface="微软雅黑" panose="020B0503020204020204" pitchFamily="34" charset="-122"/>
              </a:rPr>
              <a:t>、</a:t>
            </a:r>
            <a:r>
              <a:rPr lang="en-US" altLang="zh-CN" sz="2800" b="1" dirty="0">
                <a:solidFill>
                  <a:srgbClr val="C00000"/>
                </a:solidFill>
                <a:latin typeface="微软雅黑" panose="020B0503020204020204" pitchFamily="34" charset="-122"/>
                <a:ea typeface="微软雅黑" panose="020B0503020204020204" pitchFamily="34" charset="-122"/>
              </a:rPr>
              <a:t>4)</a:t>
            </a:r>
            <a:endParaRPr lang="en-CA" altLang="zh-CN" sz="2800" b="1" dirty="0">
              <a:solidFill>
                <a:srgbClr val="C00000"/>
              </a:solidFill>
              <a:latin typeface="微软雅黑" panose="020B0503020204020204" pitchFamily="34" charset="-122"/>
              <a:ea typeface="微软雅黑" panose="020B0503020204020204" pitchFamily="34" charset="-122"/>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931560"/>
            <a:ext cx="10814504"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621778" cy="461665"/>
            </a:xfrm>
            <a:prstGeom prst="rect">
              <a:avLst/>
            </a:prstGeom>
            <a:solidFill>
              <a:schemeClr val="accent1"/>
            </a:solidFill>
          </p:spPr>
          <p:txBody>
            <a:bodyPr wrap="none">
              <a:spAutoFit/>
            </a:bodyPr>
            <a:lstStyle/>
            <a:p>
              <a:pPr>
                <a:defRPr/>
              </a:pP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1. </a:t>
              </a:r>
              <a:r>
                <a:rPr lang="zh-CN" altLang="en-US" sz="2400" b="1" dirty="0">
                  <a:solidFill>
                    <a:prstClr val="white"/>
                  </a:solidFill>
                  <a:latin typeface="Verdana" panose="020B0604030504040204"/>
                  <a:ea typeface="微软雅黑" panose="020B0503020204020204" pitchFamily="34" charset="-122"/>
                </a:rPr>
                <a:t>探索判定</a:t>
              </a:r>
              <a:r>
                <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灰色像素的先验约束</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31</a:t>
            </a:fld>
            <a:endParaRPr lang="zh-CN" altLang="en-US" dirty="0"/>
          </a:p>
        </p:txBody>
      </p:sp>
      <p:sp>
        <p:nvSpPr>
          <p:cNvPr id="2" name="文本框 1">
            <a:extLst>
              <a:ext uri="{FF2B5EF4-FFF2-40B4-BE49-F238E27FC236}">
                <a16:creationId xmlns:a16="http://schemas.microsoft.com/office/drawing/2014/main" id="{65551D2D-D86D-4F4C-B8F0-7556DE130E21}"/>
              </a:ext>
            </a:extLst>
          </p:cNvPr>
          <p:cNvSpPr txBox="1"/>
          <p:nvPr/>
        </p:nvSpPr>
        <p:spPr>
          <a:xfrm>
            <a:off x="781385" y="1895531"/>
            <a:ext cx="7934960" cy="461665"/>
          </a:xfrm>
          <a:prstGeom prst="rect">
            <a:avLst/>
          </a:prstGeom>
          <a:noFill/>
        </p:spPr>
        <p:txBody>
          <a:bodyPr wrap="square" rtlCol="0">
            <a:spAutoFit/>
          </a:bodyPr>
          <a:lstStyle/>
          <a:p>
            <a:r>
              <a:rPr lang="zh-CN" altLang="en-US" sz="2400" dirty="0"/>
              <a:t>亮度？局部对比度？暗通道先验？</a:t>
            </a:r>
            <a:r>
              <a:rPr lang="en-US" altLang="zh-CN" sz="2400" dirty="0"/>
              <a:t>or something else</a:t>
            </a:r>
            <a:r>
              <a:rPr lang="zh-CN" altLang="en-US" sz="2400" dirty="0"/>
              <a:t>？</a:t>
            </a:r>
          </a:p>
        </p:txBody>
      </p:sp>
      <p:grpSp>
        <p:nvGrpSpPr>
          <p:cNvPr id="12" name="组合 11">
            <a:extLst>
              <a:ext uri="{FF2B5EF4-FFF2-40B4-BE49-F238E27FC236}">
                <a16:creationId xmlns:a16="http://schemas.microsoft.com/office/drawing/2014/main" id="{7392E4B2-FD39-46B4-ACC1-9B4318C7D1BF}"/>
              </a:ext>
            </a:extLst>
          </p:cNvPr>
          <p:cNvGrpSpPr/>
          <p:nvPr/>
        </p:nvGrpSpPr>
        <p:grpSpPr>
          <a:xfrm>
            <a:off x="781385" y="3038601"/>
            <a:ext cx="10814504" cy="461665"/>
            <a:chOff x="695325" y="1013859"/>
            <a:chExt cx="10814504" cy="461665"/>
          </a:xfrm>
        </p:grpSpPr>
        <p:sp>
          <p:nvSpPr>
            <p:cNvPr id="13" name="矩形 12">
              <a:extLst>
                <a:ext uri="{FF2B5EF4-FFF2-40B4-BE49-F238E27FC236}">
                  <a16:creationId xmlns:a16="http://schemas.microsoft.com/office/drawing/2014/main" id="{C33BA70B-E64D-402A-8332-319E888D97C5}"/>
                </a:ext>
              </a:extLst>
            </p:cNvPr>
            <p:cNvSpPr/>
            <p:nvPr/>
          </p:nvSpPr>
          <p:spPr>
            <a:xfrm>
              <a:off x="695325" y="1013859"/>
              <a:ext cx="4621778" cy="461665"/>
            </a:xfrm>
            <a:prstGeom prst="rect">
              <a:avLst/>
            </a:prstGeom>
            <a:solidFill>
              <a:schemeClr val="accent1"/>
            </a:solidFill>
          </p:spPr>
          <p:txBody>
            <a:bodyPr wrap="none">
              <a:spAutoFit/>
            </a:bodyPr>
            <a:lstStyle/>
            <a:p>
              <a:pPr>
                <a:defRPr/>
              </a:pPr>
              <a:r>
                <a:rPr lang="en-US" altLang="zh-CN" sz="2400" b="1" dirty="0">
                  <a:solidFill>
                    <a:prstClr val="white"/>
                  </a:solidFill>
                  <a:latin typeface="Verdana" panose="020B0604030504040204"/>
                  <a:ea typeface="微软雅黑" panose="020B0503020204020204" pitchFamily="34" charset="-122"/>
                </a:rPr>
                <a:t>2</a:t>
              </a:r>
              <a:r>
                <a:rPr kumimoji="0" lang="en-US" altLang="zh-CN"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rPr>
                <a:t>. </a:t>
              </a:r>
              <a:r>
                <a:rPr lang="zh-CN" altLang="en-US" sz="2400" b="1" dirty="0">
                  <a:solidFill>
                    <a:prstClr val="white"/>
                  </a:solidFill>
                  <a:latin typeface="Verdana" panose="020B0604030504040204"/>
                  <a:ea typeface="微软雅黑" panose="020B0503020204020204" pitchFamily="34" charset="-122"/>
                </a:rPr>
                <a:t>多先验约束联合寻找灰色像素</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5598BD71-637D-4F46-BAD4-2E1FED1E35F2}"/>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ABEE1253-2EB6-4DF8-B3A9-D59BB0D28C12}"/>
              </a:ext>
            </a:extLst>
          </p:cNvPr>
          <p:cNvPicPr>
            <a:picLocks noChangeAspect="1"/>
          </p:cNvPicPr>
          <p:nvPr/>
        </p:nvPicPr>
        <p:blipFill>
          <a:blip r:embed="rId3"/>
          <a:stretch>
            <a:fillRect/>
          </a:stretch>
        </p:blipFill>
        <p:spPr>
          <a:xfrm>
            <a:off x="8446727" y="4026143"/>
            <a:ext cx="3049948" cy="2030309"/>
          </a:xfrm>
          <a:prstGeom prst="rect">
            <a:avLst/>
          </a:prstGeom>
        </p:spPr>
      </p:pic>
      <p:pic>
        <p:nvPicPr>
          <p:cNvPr id="7" name="图片 6">
            <a:extLst>
              <a:ext uri="{FF2B5EF4-FFF2-40B4-BE49-F238E27FC236}">
                <a16:creationId xmlns:a16="http://schemas.microsoft.com/office/drawing/2014/main" id="{C593A58D-1059-4FC3-8F2A-85BE6E98E720}"/>
              </a:ext>
            </a:extLst>
          </p:cNvPr>
          <p:cNvPicPr>
            <a:picLocks noChangeAspect="1"/>
          </p:cNvPicPr>
          <p:nvPr/>
        </p:nvPicPr>
        <p:blipFill>
          <a:blip r:embed="rId4"/>
          <a:stretch>
            <a:fillRect/>
          </a:stretch>
        </p:blipFill>
        <p:spPr>
          <a:xfrm>
            <a:off x="4076614" y="3983044"/>
            <a:ext cx="3049948" cy="2024354"/>
          </a:xfrm>
          <a:prstGeom prst="rect">
            <a:avLst/>
          </a:prstGeom>
        </p:spPr>
      </p:pic>
      <p:sp>
        <p:nvSpPr>
          <p:cNvPr id="9" name="矩形: 圆角 8">
            <a:extLst>
              <a:ext uri="{FF2B5EF4-FFF2-40B4-BE49-F238E27FC236}">
                <a16:creationId xmlns:a16="http://schemas.microsoft.com/office/drawing/2014/main" id="{FA68F51C-4F43-4AC9-BF1C-1792E403430B}"/>
              </a:ext>
            </a:extLst>
          </p:cNvPr>
          <p:cNvSpPr/>
          <p:nvPr/>
        </p:nvSpPr>
        <p:spPr>
          <a:xfrm>
            <a:off x="785752" y="3968921"/>
            <a:ext cx="1945640" cy="2030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BBAC932-1CC9-439C-89BA-E4167B478BB9}"/>
              </a:ext>
            </a:extLst>
          </p:cNvPr>
          <p:cNvSpPr txBox="1"/>
          <p:nvPr/>
        </p:nvSpPr>
        <p:spPr>
          <a:xfrm>
            <a:off x="1385192" y="4157264"/>
            <a:ext cx="955040" cy="461665"/>
          </a:xfrm>
          <a:prstGeom prst="rect">
            <a:avLst/>
          </a:prstGeom>
          <a:noFill/>
        </p:spPr>
        <p:txBody>
          <a:bodyPr wrap="square" rtlCol="0">
            <a:spAutoFit/>
          </a:bodyPr>
          <a:lstStyle/>
          <a:p>
            <a:r>
              <a:rPr lang="zh-CN" altLang="en-US" sz="2400" dirty="0">
                <a:solidFill>
                  <a:schemeClr val="bg1"/>
                </a:solidFill>
              </a:rPr>
              <a:t>亮度</a:t>
            </a:r>
          </a:p>
        </p:txBody>
      </p:sp>
      <p:sp>
        <p:nvSpPr>
          <p:cNvPr id="24" name="文本框 23">
            <a:extLst>
              <a:ext uri="{FF2B5EF4-FFF2-40B4-BE49-F238E27FC236}">
                <a16:creationId xmlns:a16="http://schemas.microsoft.com/office/drawing/2014/main" id="{8D2F77EB-24EF-4A87-9B6A-5271C32A954D}"/>
              </a:ext>
            </a:extLst>
          </p:cNvPr>
          <p:cNvSpPr txBox="1"/>
          <p:nvPr/>
        </p:nvSpPr>
        <p:spPr>
          <a:xfrm>
            <a:off x="994032" y="4810466"/>
            <a:ext cx="1737360" cy="461665"/>
          </a:xfrm>
          <a:prstGeom prst="rect">
            <a:avLst/>
          </a:prstGeom>
          <a:noFill/>
        </p:spPr>
        <p:txBody>
          <a:bodyPr wrap="square" rtlCol="0">
            <a:spAutoFit/>
          </a:bodyPr>
          <a:lstStyle/>
          <a:p>
            <a:r>
              <a:rPr lang="zh-CN" altLang="en-US" sz="2400" dirty="0">
                <a:solidFill>
                  <a:schemeClr val="bg1"/>
                </a:solidFill>
              </a:rPr>
              <a:t>局部对比度</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7D924D8-BBD7-4823-82C2-F6EA1525A10F}"/>
                  </a:ext>
                </a:extLst>
              </p:cNvPr>
              <p:cNvSpPr txBox="1"/>
              <p:nvPr/>
            </p:nvSpPr>
            <p:spPr>
              <a:xfrm>
                <a:off x="905613" y="5067848"/>
                <a:ext cx="1737360"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6000" i="1" smtClean="0">
                          <a:solidFill>
                            <a:schemeClr val="bg1"/>
                          </a:solidFill>
                          <a:latin typeface="Cambria Math" panose="02040503050406030204" pitchFamily="18" charset="0"/>
                          <a:ea typeface="Cambria Math" panose="02040503050406030204" pitchFamily="18" charset="0"/>
                        </a:rPr>
                        <m:t>⋯</m:t>
                      </m:r>
                    </m:oMath>
                  </m:oMathPara>
                </a14:m>
                <a:endParaRPr lang="zh-CN" altLang="en-US" sz="6000" dirty="0">
                  <a:solidFill>
                    <a:schemeClr val="bg1"/>
                  </a:solidFill>
                </a:endParaRPr>
              </a:p>
            </p:txBody>
          </p:sp>
        </mc:Choice>
        <mc:Fallback xmlns="">
          <p:sp>
            <p:nvSpPr>
              <p:cNvPr id="25" name="文本框 24">
                <a:extLst>
                  <a:ext uri="{FF2B5EF4-FFF2-40B4-BE49-F238E27FC236}">
                    <a16:creationId xmlns:a16="http://schemas.microsoft.com/office/drawing/2014/main" id="{E7D924D8-BBD7-4823-82C2-F6EA1525A10F}"/>
                  </a:ext>
                </a:extLst>
              </p:cNvPr>
              <p:cNvSpPr txBox="1">
                <a:spLocks noRot="1" noChangeAspect="1" noMove="1" noResize="1" noEditPoints="1" noAdjustHandles="1" noChangeArrowheads="1" noChangeShapeType="1" noTextEdit="1"/>
              </p:cNvSpPr>
              <p:nvPr/>
            </p:nvSpPr>
            <p:spPr>
              <a:xfrm>
                <a:off x="905613" y="5067848"/>
                <a:ext cx="1737360" cy="1015663"/>
              </a:xfrm>
              <a:prstGeom prst="rect">
                <a:avLst/>
              </a:prstGeom>
              <a:blipFill>
                <a:blip r:embed="rId5"/>
                <a:stretch>
                  <a:fillRect/>
                </a:stretch>
              </a:blipFill>
            </p:spPr>
            <p:txBody>
              <a:bodyPr/>
              <a:lstStyle/>
              <a:p>
                <a:r>
                  <a:rPr lang="zh-CN" altLang="en-US">
                    <a:noFill/>
                  </a:rPr>
                  <a:t> </a:t>
                </a:r>
              </a:p>
            </p:txBody>
          </p:sp>
        </mc:Fallback>
      </mc:AlternateContent>
      <p:sp>
        <p:nvSpPr>
          <p:cNvPr id="26" name="Right Arrow 7">
            <a:extLst>
              <a:ext uri="{FF2B5EF4-FFF2-40B4-BE49-F238E27FC236}">
                <a16:creationId xmlns:a16="http://schemas.microsoft.com/office/drawing/2014/main" id="{F91C3961-BCC8-4495-B1B6-C490CD72B64E}"/>
              </a:ext>
            </a:extLst>
          </p:cNvPr>
          <p:cNvSpPr/>
          <p:nvPr/>
        </p:nvSpPr>
        <p:spPr>
          <a:xfrm>
            <a:off x="3005089" y="4799284"/>
            <a:ext cx="824329" cy="3695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7" name="Right Arrow 7">
            <a:extLst>
              <a:ext uri="{FF2B5EF4-FFF2-40B4-BE49-F238E27FC236}">
                <a16:creationId xmlns:a16="http://schemas.microsoft.com/office/drawing/2014/main" id="{1CF32AAB-B3A5-4649-B79A-2232FAE02C4E}"/>
              </a:ext>
            </a:extLst>
          </p:cNvPr>
          <p:cNvSpPr/>
          <p:nvPr/>
        </p:nvSpPr>
        <p:spPr>
          <a:xfrm>
            <a:off x="7400259" y="4810466"/>
            <a:ext cx="824329" cy="3695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2165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182165"/>
            <a:ext cx="7837714" cy="830997"/>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0053A3"/>
                </a:solidFill>
                <a:effectLst/>
                <a:uLnTx/>
                <a:uFillTx/>
                <a:latin typeface="微软雅黑" panose="020B0503020204020204" pitchFamily="34" charset="-122"/>
                <a:ea typeface="微软雅黑" panose="020B0503020204020204" pitchFamily="34" charset="-122"/>
                <a:cs typeface="+mn-cs"/>
              </a:rPr>
              <a:t>PART</a:t>
            </a:r>
            <a:r>
              <a:rPr kumimoji="0" lang="en-US" altLang="zh-CN" sz="4800" b="1" i="0" u="none" strike="noStrike" kern="1200" cap="none" spc="0" normalizeH="0" noProof="0">
                <a:ln>
                  <a:noFill/>
                </a:ln>
                <a:solidFill>
                  <a:srgbClr val="0053A3"/>
                </a:solidFill>
                <a:effectLst/>
                <a:uLnTx/>
                <a:uFillTx/>
                <a:latin typeface="微软雅黑" panose="020B0503020204020204" pitchFamily="34" charset="-122"/>
                <a:ea typeface="微软雅黑" panose="020B0503020204020204" pitchFamily="34" charset="-122"/>
                <a:cs typeface="+mn-cs"/>
              </a:rPr>
              <a:t> </a:t>
            </a:r>
            <a:r>
              <a:rPr lang="en-US" altLang="zh-CN" sz="4800">
                <a:solidFill>
                  <a:srgbClr val="0053A3"/>
                </a:solidFill>
              </a:rPr>
              <a:t>TWO</a:t>
            </a:r>
            <a:endParaRPr kumimoji="0" lang="en-US" altLang="zh-CN" sz="4800" b="1" i="0" u="none" strike="noStrike" kern="1200" cap="none" spc="0" normalizeH="0" baseline="0" noProof="0">
              <a:ln>
                <a:noFill/>
              </a:ln>
              <a:solidFill>
                <a:srgbClr val="0053A3"/>
              </a:solidFill>
              <a:effectLst/>
              <a:uLnTx/>
              <a:uFillTx/>
              <a:latin typeface="微软雅黑" panose="020B0503020204020204" pitchFamily="34" charset="-122"/>
              <a:ea typeface="微软雅黑" panose="020B0503020204020204" pitchFamily="34" charset="-122"/>
              <a:cs typeface="+mn-cs"/>
            </a:endParaRPr>
          </a:p>
        </p:txBody>
      </p:sp>
      <p:sp>
        <p:nvSpPr>
          <p:cNvPr id="50" name="矩形 49"/>
          <p:cNvSpPr/>
          <p:nvPr/>
        </p:nvSpPr>
        <p:spPr>
          <a:xfrm>
            <a:off x="0" y="0"/>
            <a:ext cx="28055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51" name="矩形 50"/>
          <p:cNvSpPr/>
          <p:nvPr/>
        </p:nvSpPr>
        <p:spPr>
          <a:xfrm>
            <a:off x="9678541" y="-1"/>
            <a:ext cx="2549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nvGrpSpPr>
          <p:cNvPr id="3" name="组合 2"/>
          <p:cNvGrpSpPr/>
          <p:nvPr/>
        </p:nvGrpSpPr>
        <p:grpSpPr>
          <a:xfrm>
            <a:off x="2994690" y="2476795"/>
            <a:ext cx="6494681" cy="1130006"/>
            <a:chOff x="4887549" y="1124584"/>
            <a:chExt cx="2416902" cy="2416902"/>
          </a:xfrm>
        </p:grpSpPr>
        <p:sp>
          <p:nvSpPr>
            <p:cNvPr id="47" name="文本框 46"/>
            <p:cNvSpPr txBox="1"/>
            <p:nvPr/>
          </p:nvSpPr>
          <p:spPr>
            <a:xfrm>
              <a:off x="4887549" y="1188151"/>
              <a:ext cx="2416902" cy="228976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dirty="0">
                  <a:solidFill>
                    <a:prstClr val="black"/>
                  </a:solidFill>
                  <a:latin typeface="微软雅黑" panose="020B0503020204020204" pitchFamily="34" charset="-122"/>
                  <a:ea typeface="微软雅黑" panose="020B0503020204020204" pitchFamily="34" charset="-122"/>
                </a:rPr>
                <a:t>博士期间研究计划</a:t>
              </a:r>
              <a:endParaRPr lang="en-US" altLang="zh-CN" sz="6000" b="1"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矩形 7">
            <a:extLst>
              <a:ext uri="{FF2B5EF4-FFF2-40B4-BE49-F238E27FC236}">
                <a16:creationId xmlns:a16="http://schemas.microsoft.com/office/drawing/2014/main" id="{6C64540A-6D41-4A95-B2DE-43F9EF4B8060}"/>
              </a:ext>
            </a:extLst>
          </p:cNvPr>
          <p:cNvSpPr/>
          <p:nvPr/>
        </p:nvSpPr>
        <p:spPr>
          <a:xfrm>
            <a:off x="4387840" y="3983480"/>
            <a:ext cx="3416320" cy="523220"/>
          </a:xfrm>
          <a:prstGeom prst="rect">
            <a:avLst/>
          </a:prstGeom>
          <a:solidFill>
            <a:schemeClr val="accent1"/>
          </a:solidFill>
        </p:spPr>
        <p:txBody>
          <a:bodyPr wrap="none">
            <a:spAutoFit/>
          </a:bodyPr>
          <a:lstStyle/>
          <a:p>
            <a:pPr lvl="0">
              <a:defRPr/>
            </a:pPr>
            <a:r>
              <a:rPr lang="zh-CN" altLang="en-US" sz="2800" b="1" dirty="0">
                <a:solidFill>
                  <a:prstClr val="white"/>
                </a:solidFill>
              </a:rPr>
              <a:t>多光源色彩恒常研究</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523220"/>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光源色彩恒常研究</a:t>
            </a:r>
            <a:r>
              <a:rPr lang="en-US" altLang="zh-CN" sz="2800" b="1" dirty="0">
                <a:solidFill>
                  <a:schemeClr val="tx1">
                    <a:lumMod val="95000"/>
                    <a:lumOff val="5000"/>
                  </a:schemeClr>
                </a:solidFill>
              </a:rPr>
              <a:t>-</a:t>
            </a:r>
            <a:r>
              <a:rPr lang="zh-CN" altLang="en-US" sz="2800" b="1" dirty="0">
                <a:solidFill>
                  <a:schemeClr val="tx1">
                    <a:lumMod val="95000"/>
                    <a:lumOff val="5000"/>
                  </a:schemeClr>
                </a:solidFill>
              </a:rPr>
              <a:t>研究意义</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EBE88226-223C-4838-8E9B-551D5F02D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613" y="1234457"/>
            <a:ext cx="3028773" cy="2023649"/>
          </a:xfrm>
          <a:prstGeom prst="rect">
            <a:avLst/>
          </a:prstGeom>
        </p:spPr>
      </p:pic>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33</a:t>
            </a:fld>
            <a:endParaRPr lang="zh-CN" altLang="en-US"/>
          </a:p>
        </p:txBody>
      </p:sp>
      <p:sp>
        <p:nvSpPr>
          <p:cNvPr id="4" name="文本框 3">
            <a:extLst>
              <a:ext uri="{FF2B5EF4-FFF2-40B4-BE49-F238E27FC236}">
                <a16:creationId xmlns:a16="http://schemas.microsoft.com/office/drawing/2014/main" id="{57892620-D3AD-414C-9A03-96AA54557EEE}"/>
              </a:ext>
            </a:extLst>
          </p:cNvPr>
          <p:cNvSpPr txBox="1"/>
          <p:nvPr/>
        </p:nvSpPr>
        <p:spPr>
          <a:xfrm>
            <a:off x="2123457" y="4276805"/>
            <a:ext cx="9193372" cy="461665"/>
          </a:xfrm>
          <a:prstGeom prst="rect">
            <a:avLst/>
          </a:prstGeom>
          <a:noFill/>
        </p:spPr>
        <p:txBody>
          <a:bodyPr wrap="square" rtlCol="0">
            <a:spAutoFit/>
          </a:bodyPr>
          <a:lstStyle/>
          <a:p>
            <a:r>
              <a:rPr lang="zh-CN" altLang="en-US" sz="2400" dirty="0"/>
              <a:t>对光源照明的约束性假设更少，更加符合真实世界照明情况</a:t>
            </a:r>
            <a:endParaRPr lang="en-US" altLang="zh-CN" sz="2400" dirty="0"/>
          </a:p>
        </p:txBody>
      </p:sp>
      <p:grpSp>
        <p:nvGrpSpPr>
          <p:cNvPr id="15" name="组合 14">
            <a:extLst>
              <a:ext uri="{FF2B5EF4-FFF2-40B4-BE49-F238E27FC236}">
                <a16:creationId xmlns:a16="http://schemas.microsoft.com/office/drawing/2014/main" id="{96D54A8C-3266-4959-976D-802E5571E131}"/>
              </a:ext>
            </a:extLst>
          </p:cNvPr>
          <p:cNvGrpSpPr/>
          <p:nvPr/>
        </p:nvGrpSpPr>
        <p:grpSpPr>
          <a:xfrm>
            <a:off x="1282082" y="5499840"/>
            <a:ext cx="640696" cy="770127"/>
            <a:chOff x="6292830" y="3756660"/>
            <a:chExt cx="824250" cy="990763"/>
          </a:xfrm>
        </p:grpSpPr>
        <p:sp>
          <p:nvSpPr>
            <p:cNvPr id="16" name="椭圆 15">
              <a:extLst>
                <a:ext uri="{FF2B5EF4-FFF2-40B4-BE49-F238E27FC236}">
                  <a16:creationId xmlns:a16="http://schemas.microsoft.com/office/drawing/2014/main" id="{AC115A6E-C8E8-49F3-9B6D-2D9E47769E89}"/>
                </a:ext>
              </a:extLst>
            </p:cNvPr>
            <p:cNvSpPr/>
            <p:nvPr/>
          </p:nvSpPr>
          <p:spPr>
            <a:xfrm>
              <a:off x="6292830" y="3756660"/>
              <a:ext cx="824250" cy="82425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A0208A4-5E44-4FC0-BD1C-2E3E0B2A2134}"/>
                </a:ext>
              </a:extLst>
            </p:cNvPr>
            <p:cNvSpPr/>
            <p:nvPr/>
          </p:nvSpPr>
          <p:spPr>
            <a:xfrm>
              <a:off x="6483822" y="4011930"/>
              <a:ext cx="80808" cy="808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10491A9-E5DE-478A-A4F1-D093FACED87D}"/>
                </a:ext>
              </a:extLst>
            </p:cNvPr>
            <p:cNvSpPr/>
            <p:nvPr/>
          </p:nvSpPr>
          <p:spPr>
            <a:xfrm>
              <a:off x="6855297" y="4011930"/>
              <a:ext cx="80808" cy="808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弧形 21">
              <a:extLst>
                <a:ext uri="{FF2B5EF4-FFF2-40B4-BE49-F238E27FC236}">
                  <a16:creationId xmlns:a16="http://schemas.microsoft.com/office/drawing/2014/main" id="{5E875542-A79D-42CA-AAE7-789553EDBF2C}"/>
                </a:ext>
              </a:extLst>
            </p:cNvPr>
            <p:cNvSpPr/>
            <p:nvPr/>
          </p:nvSpPr>
          <p:spPr>
            <a:xfrm rot="18922178">
              <a:off x="6480617" y="4295535"/>
              <a:ext cx="438150" cy="451888"/>
            </a:xfrm>
            <a:prstGeom prst="arc">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CEF58134-3E27-4325-9356-FD9539D9BDD8}"/>
              </a:ext>
            </a:extLst>
          </p:cNvPr>
          <p:cNvGrpSpPr/>
          <p:nvPr/>
        </p:nvGrpSpPr>
        <p:grpSpPr>
          <a:xfrm>
            <a:off x="1256984" y="4271825"/>
            <a:ext cx="640696" cy="640695"/>
            <a:chOff x="2431722" y="2375128"/>
            <a:chExt cx="640696" cy="640695"/>
          </a:xfrm>
        </p:grpSpPr>
        <p:sp>
          <p:nvSpPr>
            <p:cNvPr id="25" name="椭圆 24">
              <a:extLst>
                <a:ext uri="{FF2B5EF4-FFF2-40B4-BE49-F238E27FC236}">
                  <a16:creationId xmlns:a16="http://schemas.microsoft.com/office/drawing/2014/main" id="{C52FA369-F6D9-4C3C-980A-571FF8EE4467}"/>
                </a:ext>
              </a:extLst>
            </p:cNvPr>
            <p:cNvSpPr/>
            <p:nvPr/>
          </p:nvSpPr>
          <p:spPr>
            <a:xfrm>
              <a:off x="2431722" y="2375128"/>
              <a:ext cx="640696" cy="640695"/>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6" name="椭圆 25">
              <a:extLst>
                <a:ext uri="{FF2B5EF4-FFF2-40B4-BE49-F238E27FC236}">
                  <a16:creationId xmlns:a16="http://schemas.microsoft.com/office/drawing/2014/main" id="{B3AACAA3-BFEB-4DD4-94D1-5BD88BFF76DD}"/>
                </a:ext>
              </a:extLst>
            </p:cNvPr>
            <p:cNvSpPr/>
            <p:nvPr/>
          </p:nvSpPr>
          <p:spPr>
            <a:xfrm>
              <a:off x="2580182" y="2573551"/>
              <a:ext cx="62813" cy="62813"/>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7" name="椭圆 26">
              <a:extLst>
                <a:ext uri="{FF2B5EF4-FFF2-40B4-BE49-F238E27FC236}">
                  <a16:creationId xmlns:a16="http://schemas.microsoft.com/office/drawing/2014/main" id="{A6BC8FE4-638F-4A51-99D9-EA7AA43DAEA4}"/>
                </a:ext>
              </a:extLst>
            </p:cNvPr>
            <p:cNvSpPr/>
            <p:nvPr/>
          </p:nvSpPr>
          <p:spPr>
            <a:xfrm>
              <a:off x="2868932" y="2573551"/>
              <a:ext cx="62813" cy="62813"/>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28" name="弧形 27">
              <a:extLst>
                <a:ext uri="{FF2B5EF4-FFF2-40B4-BE49-F238E27FC236}">
                  <a16:creationId xmlns:a16="http://schemas.microsoft.com/office/drawing/2014/main" id="{0AB1C713-3401-4812-8355-C6258D9BD8CE}"/>
                </a:ext>
              </a:extLst>
            </p:cNvPr>
            <p:cNvSpPr/>
            <p:nvPr/>
          </p:nvSpPr>
          <p:spPr>
            <a:xfrm rot="8100000">
              <a:off x="2577689" y="2519849"/>
              <a:ext cx="340577" cy="351256"/>
            </a:xfrm>
            <a:prstGeom prst="arc">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B050"/>
                </a:solidFill>
              </a:endParaRPr>
            </a:p>
          </p:txBody>
        </p:sp>
      </p:grpSp>
      <p:sp>
        <p:nvSpPr>
          <p:cNvPr id="30" name="文本框 29">
            <a:extLst>
              <a:ext uri="{FF2B5EF4-FFF2-40B4-BE49-F238E27FC236}">
                <a16:creationId xmlns:a16="http://schemas.microsoft.com/office/drawing/2014/main" id="{EE55BF14-E54A-48C7-98F3-2CF15372EB03}"/>
              </a:ext>
            </a:extLst>
          </p:cNvPr>
          <p:cNvSpPr txBox="1"/>
          <p:nvPr/>
        </p:nvSpPr>
        <p:spPr>
          <a:xfrm>
            <a:off x="2123457" y="5346948"/>
            <a:ext cx="8115289" cy="830997"/>
          </a:xfrm>
          <a:prstGeom prst="rect">
            <a:avLst/>
          </a:prstGeom>
          <a:noFill/>
        </p:spPr>
        <p:txBody>
          <a:bodyPr wrap="square" rtlCol="0">
            <a:spAutoFit/>
          </a:bodyPr>
          <a:lstStyle/>
          <a:p>
            <a:pPr algn="just"/>
            <a:r>
              <a:rPr lang="zh-CN" altLang="en-US" sz="2400" dirty="0"/>
              <a:t>像素级光源色彩标注困难，导致现有多光源色彩恒常数据集不足，数据集内样本图像数量少。</a:t>
            </a:r>
            <a:endParaRPr lang="en-US" altLang="zh-CN" sz="2400" dirty="0"/>
          </a:p>
        </p:txBody>
      </p:sp>
      <p:pic>
        <p:nvPicPr>
          <p:cNvPr id="1028" name="Picture 4" descr="&quot;Связка&quot; Дятлов -Золотарев С. -Абалаков- Золотарев А.П.">
            <a:extLst>
              <a:ext uri="{FF2B5EF4-FFF2-40B4-BE49-F238E27FC236}">
                <a16:creationId xmlns:a16="http://schemas.microsoft.com/office/drawing/2014/main" id="{52CB7CC7-674B-4FF3-A8F3-025F7EFD9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2832" y="1242178"/>
            <a:ext cx="3028773" cy="2008208"/>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a:extLst>
              <a:ext uri="{FF2B5EF4-FFF2-40B4-BE49-F238E27FC236}">
                <a16:creationId xmlns:a16="http://schemas.microsoft.com/office/drawing/2014/main" id="{2D71CEFC-2300-46C5-9123-429ECF3B5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9862" y="1226737"/>
            <a:ext cx="3028773" cy="2023649"/>
          </a:xfrm>
          <a:prstGeom prst="rect">
            <a:avLst/>
          </a:prstGeom>
        </p:spPr>
      </p:pic>
      <p:sp>
        <p:nvSpPr>
          <p:cNvPr id="36" name="文本框 35">
            <a:extLst>
              <a:ext uri="{FF2B5EF4-FFF2-40B4-BE49-F238E27FC236}">
                <a16:creationId xmlns:a16="http://schemas.microsoft.com/office/drawing/2014/main" id="{F5EBA074-25E2-4199-9BFD-4615CB74FCDA}"/>
              </a:ext>
            </a:extLst>
          </p:cNvPr>
          <p:cNvSpPr txBox="1"/>
          <p:nvPr/>
        </p:nvSpPr>
        <p:spPr>
          <a:xfrm>
            <a:off x="1256984" y="3445403"/>
            <a:ext cx="9624051" cy="400110"/>
          </a:xfrm>
          <a:prstGeom prst="rect">
            <a:avLst/>
          </a:prstGeom>
          <a:noFill/>
        </p:spPr>
        <p:txBody>
          <a:bodyPr wrap="square" rtlCol="0">
            <a:spAutoFit/>
          </a:bodyPr>
          <a:lstStyle/>
          <a:p>
            <a:pPr algn="ctr"/>
            <a:r>
              <a:rPr lang="zh-CN" altLang="en-US" sz="2000" b="1" dirty="0">
                <a:solidFill>
                  <a:srgbClr val="0070C0"/>
                </a:solidFill>
                <a:latin typeface="Century Gothic" panose="020B0502020202020204" pitchFamily="34" charset="0"/>
                <a:cs typeface="Arial" panose="020B0604020202020204" pitchFamily="34" charset="0"/>
              </a:rPr>
              <a:t>图</a:t>
            </a:r>
            <a:r>
              <a:rPr lang="en-US" altLang="zh-CN" sz="2000" b="1" dirty="0">
                <a:solidFill>
                  <a:srgbClr val="0070C0"/>
                </a:solidFill>
                <a:latin typeface="Century Gothic" panose="020B0502020202020204" pitchFamily="34" charset="0"/>
                <a:cs typeface="Arial" panose="020B0604020202020204" pitchFamily="34" charset="0"/>
              </a:rPr>
              <a:t>1  </a:t>
            </a:r>
            <a:r>
              <a:rPr lang="zh-CN" altLang="en-US" sz="2000" dirty="0"/>
              <a:t>多光源照明图像示例</a:t>
            </a:r>
            <a:endParaRPr lang="en-US" altLang="zh-CN" sz="2000" dirty="0"/>
          </a:p>
        </p:txBody>
      </p:sp>
    </p:spTree>
    <p:extLst>
      <p:ext uri="{BB962C8B-B14F-4D97-AF65-F5344CB8AC3E}">
        <p14:creationId xmlns:p14="http://schemas.microsoft.com/office/powerpoint/2010/main" val="4195080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光源色彩恒常研究</a:t>
            </a:r>
            <a:r>
              <a:rPr lang="en-US" altLang="zh-CN" sz="2800" b="1" dirty="0">
                <a:solidFill>
                  <a:prstClr val="black"/>
                </a:solidFill>
                <a:latin typeface="微软雅黑" panose="020B0503020204020204" pitchFamily="34" charset="-122"/>
                <a:ea typeface="微软雅黑" panose="020B0503020204020204" pitchFamily="34" charset="-122"/>
              </a:rPr>
              <a:t>-</a:t>
            </a:r>
            <a:r>
              <a:rPr lang="en-US" altLang="zh-CN" sz="2800" b="1" dirty="0">
                <a:solidFill>
                  <a:srgbClr val="C00000"/>
                </a:solidFill>
                <a:latin typeface="微软雅黑" panose="020B0503020204020204" pitchFamily="34" charset="-122"/>
                <a:ea typeface="微软雅黑" panose="020B0503020204020204" pitchFamily="34" charset="-122"/>
              </a:rPr>
              <a:t>Prior</a:t>
            </a:r>
            <a:r>
              <a:rPr lang="en-CA" altLang="zh-CN" sz="2800" b="1" dirty="0">
                <a:solidFill>
                  <a:srgbClr val="C00000"/>
                </a:solidFill>
                <a:latin typeface="微软雅黑" panose="020B0503020204020204" pitchFamily="34" charset="-122"/>
                <a:ea typeface="微软雅黑" panose="020B0503020204020204" pitchFamily="34" charset="-122"/>
              </a:rPr>
              <a:t> Work</a:t>
            </a: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a:extLst>
              <a:ext uri="{FF2B5EF4-FFF2-40B4-BE49-F238E27FC236}">
                <a16:creationId xmlns:a16="http://schemas.microsoft.com/office/drawing/2014/main" id="{FCD1022D-E694-4020-B7FD-6E22D7ED1C0B}"/>
              </a:ext>
            </a:extLst>
          </p:cNvPr>
          <p:cNvGrpSpPr/>
          <p:nvPr/>
        </p:nvGrpSpPr>
        <p:grpSpPr>
          <a:xfrm>
            <a:off x="781385" y="731506"/>
            <a:ext cx="10715290" cy="461665"/>
            <a:chOff x="695325" y="1013859"/>
            <a:chExt cx="10814504" cy="461665"/>
          </a:xfrm>
        </p:grpSpPr>
        <p:sp>
          <p:nvSpPr>
            <p:cNvPr id="21" name="矩形 20">
              <a:extLst>
                <a:ext uri="{FF2B5EF4-FFF2-40B4-BE49-F238E27FC236}">
                  <a16:creationId xmlns:a16="http://schemas.microsoft.com/office/drawing/2014/main" id="{FA082F2E-F4D9-487A-BEAE-A74C6621580E}"/>
                </a:ext>
              </a:extLst>
            </p:cNvPr>
            <p:cNvSpPr/>
            <p:nvPr/>
          </p:nvSpPr>
          <p:spPr>
            <a:xfrm>
              <a:off x="695325" y="1013859"/>
              <a:ext cx="466457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1. </a:t>
              </a:r>
              <a:r>
                <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非学习类多光源色彩恒常</a:t>
              </a:r>
              <a:r>
                <a:rPr lang="zh-CN" altLang="en-US" sz="2400" b="1" dirty="0">
                  <a:solidFill>
                    <a:schemeClr val="bg1"/>
                  </a:solidFill>
                  <a:latin typeface="Verdana" panose="020B0604030504040204"/>
                  <a:ea typeface="微软雅黑" panose="020B0503020204020204" pitchFamily="34" charset="-122"/>
                </a:rPr>
                <a:t>算法</a:t>
              </a:r>
              <a:endPar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69399CAA-3402-4E5F-AA89-2EB3E77B7E11}"/>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009E0A5-E525-4DEE-886D-43ADCAAAC58B}"/>
              </a:ext>
            </a:extLst>
          </p:cNvPr>
          <p:cNvGrpSpPr/>
          <p:nvPr/>
        </p:nvGrpSpPr>
        <p:grpSpPr>
          <a:xfrm>
            <a:off x="781385" y="4624458"/>
            <a:ext cx="10814504" cy="461665"/>
            <a:chOff x="695325" y="1013859"/>
            <a:chExt cx="10814504" cy="461665"/>
          </a:xfrm>
        </p:grpSpPr>
        <p:sp>
          <p:nvSpPr>
            <p:cNvPr id="26" name="矩形 25">
              <a:extLst>
                <a:ext uri="{FF2B5EF4-FFF2-40B4-BE49-F238E27FC236}">
                  <a16:creationId xmlns:a16="http://schemas.microsoft.com/office/drawing/2014/main" id="{8ED0CF52-6316-46A0-9837-C0576EB91F14}"/>
                </a:ext>
              </a:extLst>
            </p:cNvPr>
            <p:cNvSpPr/>
            <p:nvPr/>
          </p:nvSpPr>
          <p:spPr>
            <a:xfrm>
              <a:off x="695325" y="1013859"/>
              <a:ext cx="4405373"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2</a:t>
              </a:r>
              <a:r>
                <a:rPr kumimoji="0" lang="zh-CN" altLang="en-US" sz="2400" b="1" i="0" u="none" strike="noStrike" kern="1200" cap="none" spc="0" normalizeH="0" baseline="0" noProof="0" dirty="0">
                  <a:ln>
                    <a:noFill/>
                  </a:ln>
                  <a:solidFill>
                    <a:schemeClr val="bg1"/>
                  </a:solidFill>
                  <a:effectLst/>
                  <a:uLnTx/>
                  <a:uFillTx/>
                  <a:latin typeface="Verdana" panose="020B0604030504040204"/>
                  <a:ea typeface="微软雅黑" panose="020B0503020204020204" pitchFamily="34" charset="-122"/>
                  <a:cs typeface="+mn-cs"/>
                </a:rPr>
                <a:t>、学习类多光源色彩恒常</a:t>
              </a:r>
              <a:r>
                <a:rPr lang="zh-CN" altLang="en-US" sz="2400" b="1" dirty="0">
                  <a:solidFill>
                    <a:schemeClr val="bg1"/>
                  </a:solidFill>
                  <a:latin typeface="Verdana" panose="020B0604030504040204"/>
                  <a:ea typeface="微软雅黑" panose="020B0503020204020204" pitchFamily="34" charset="-122"/>
                </a:rPr>
                <a:t>算法</a:t>
              </a:r>
              <a:endParaRPr kumimoji="0" lang="zh-CN" altLang="en-US" sz="24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cs typeface="+mn-cs"/>
              </a:endParaRPr>
            </a:p>
          </p:txBody>
        </p:sp>
        <p:cxnSp>
          <p:nvCxnSpPr>
            <p:cNvPr id="27" name="直接连接符 26">
              <a:extLst>
                <a:ext uri="{FF2B5EF4-FFF2-40B4-BE49-F238E27FC236}">
                  <a16:creationId xmlns:a16="http://schemas.microsoft.com/office/drawing/2014/main" id="{FE31ABF4-1878-480F-8264-B1F114E5CE8D}"/>
                </a:ext>
              </a:extLst>
            </p:cNvPr>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536BBA74-4E20-4C7D-A052-0FE34C958355}"/>
              </a:ext>
            </a:extLst>
          </p:cNvPr>
          <p:cNvSpPr txBox="1"/>
          <p:nvPr/>
        </p:nvSpPr>
        <p:spPr>
          <a:xfrm>
            <a:off x="695323" y="5131284"/>
            <a:ext cx="9979765" cy="695062"/>
          </a:xfrm>
          <a:prstGeom prst="rect">
            <a:avLst/>
          </a:prstGeom>
          <a:noFill/>
        </p:spPr>
        <p:txBody>
          <a:bodyPr wrap="square" rtlCol="0">
            <a:spAutoFit/>
          </a:bodyPr>
          <a:lstStyle/>
          <a:p>
            <a:pPr>
              <a:lnSpc>
                <a:spcPct val="130000"/>
              </a:lnSpc>
            </a:pPr>
            <a:r>
              <a:rPr lang="en-US" altLang="zh-CN" sz="1600" dirty="0"/>
              <a:t>[4] IEEE TIP, 2019. </a:t>
            </a:r>
            <a:r>
              <a:rPr lang="en-US" altLang="zh-CN" sz="1600" dirty="0">
                <a:solidFill>
                  <a:srgbClr val="0070C0"/>
                </a:solidFill>
              </a:rPr>
              <a:t>Combining bottom-up and top-down visual mechanisms for color constancy under varying illumination</a:t>
            </a:r>
            <a:r>
              <a:rPr lang="en-US" altLang="zh-CN" sz="1600" dirty="0"/>
              <a:t>, Gao S B et al</a:t>
            </a:r>
            <a:endParaRPr lang="zh-CN" altLang="en-US" sz="1600" dirty="0"/>
          </a:p>
        </p:txBody>
      </p:sp>
      <p:sp>
        <p:nvSpPr>
          <p:cNvPr id="30" name="文本框 29">
            <a:extLst>
              <a:ext uri="{FF2B5EF4-FFF2-40B4-BE49-F238E27FC236}">
                <a16:creationId xmlns:a16="http://schemas.microsoft.com/office/drawing/2014/main" id="{D4B46718-9CED-4B3C-B7DC-7C39C1234B78}"/>
              </a:ext>
            </a:extLst>
          </p:cNvPr>
          <p:cNvSpPr txBox="1"/>
          <p:nvPr/>
        </p:nvSpPr>
        <p:spPr>
          <a:xfrm>
            <a:off x="715009" y="5799615"/>
            <a:ext cx="9187130" cy="776110"/>
          </a:xfrm>
          <a:prstGeom prst="rect">
            <a:avLst/>
          </a:prstGeom>
          <a:noFill/>
        </p:spPr>
        <p:txBody>
          <a:bodyPr wrap="none" rtlCol="0">
            <a:spAutoFit/>
          </a:bodyPr>
          <a:lstStyle/>
          <a:p>
            <a:pPr>
              <a:lnSpc>
                <a:spcPct val="130000"/>
              </a:lnSpc>
            </a:pPr>
            <a:r>
              <a:rPr lang="zh-CN" altLang="en-US" dirty="0"/>
              <a:t>训练模型对局部光源估计值进行约束，使校正后光源估计值接近光源色彩的先验分布。</a:t>
            </a:r>
            <a:endParaRPr lang="en-US" altLang="zh-CN" dirty="0"/>
          </a:p>
          <a:p>
            <a:pPr>
              <a:lnSpc>
                <a:spcPct val="130000"/>
              </a:lnSpc>
            </a:pPr>
            <a:r>
              <a:rPr lang="zh-CN" altLang="en-US" b="1" dirty="0"/>
              <a:t>存在问题：</a:t>
            </a:r>
            <a:r>
              <a:rPr lang="zh-CN" altLang="en-US" dirty="0">
                <a:solidFill>
                  <a:srgbClr val="C00000"/>
                </a:solidFill>
              </a:rPr>
              <a:t>模型性能受训练图像数量制约</a:t>
            </a:r>
            <a:r>
              <a:rPr lang="en-US" altLang="zh-CN" dirty="0">
                <a:solidFill>
                  <a:srgbClr val="C00000"/>
                </a:solidFill>
              </a:rPr>
              <a:t>.</a:t>
            </a:r>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28433"/>
            <a:ext cx="1390650" cy="365125"/>
          </a:xfrm>
        </p:spPr>
        <p:txBody>
          <a:bodyPr/>
          <a:lstStyle/>
          <a:p>
            <a:fld id="{51D91E7F-84B6-4064-9D4E-CC7D244BCA04}" type="slidenum">
              <a:rPr lang="zh-CN" altLang="en-US" smtClean="0"/>
              <a:t>34</a:t>
            </a:fld>
            <a:endParaRPr lang="zh-CN" altLang="en-US" dirty="0"/>
          </a:p>
        </p:txBody>
      </p:sp>
      <p:sp>
        <p:nvSpPr>
          <p:cNvPr id="24" name="文本框 23">
            <a:extLst>
              <a:ext uri="{FF2B5EF4-FFF2-40B4-BE49-F238E27FC236}">
                <a16:creationId xmlns:a16="http://schemas.microsoft.com/office/drawing/2014/main" id="{58D9941E-C71E-49DE-BA99-8288F24A8670}"/>
              </a:ext>
            </a:extLst>
          </p:cNvPr>
          <p:cNvSpPr txBox="1"/>
          <p:nvPr/>
        </p:nvSpPr>
        <p:spPr>
          <a:xfrm>
            <a:off x="695323" y="1242913"/>
            <a:ext cx="10219604" cy="1015150"/>
          </a:xfrm>
          <a:prstGeom prst="rect">
            <a:avLst/>
          </a:prstGeom>
          <a:noFill/>
        </p:spPr>
        <p:txBody>
          <a:bodyPr wrap="square" rtlCol="0">
            <a:spAutoFit/>
          </a:bodyPr>
          <a:lstStyle/>
          <a:p>
            <a:pPr algn="just">
              <a:lnSpc>
                <a:spcPct val="130000"/>
              </a:lnSpc>
            </a:pPr>
            <a:r>
              <a:rPr lang="en-US" altLang="zh-CN" sz="1600" dirty="0"/>
              <a:t>[1] Mach. Vis. Appl., 2009. </a:t>
            </a:r>
            <a:r>
              <a:rPr lang="en-US" altLang="zh-CN" sz="1600" dirty="0">
                <a:solidFill>
                  <a:srgbClr val="0070C0"/>
                </a:solidFill>
              </a:rPr>
              <a:t>Color constancy based on local space average color</a:t>
            </a:r>
            <a:r>
              <a:rPr lang="en-US" altLang="zh-CN" sz="1600" dirty="0"/>
              <a:t>,</a:t>
            </a:r>
            <a:r>
              <a:rPr lang="zh-CN" altLang="en-US" sz="1600" dirty="0"/>
              <a:t> </a:t>
            </a:r>
            <a:r>
              <a:rPr lang="en-US" altLang="zh-CN" sz="1600" dirty="0"/>
              <a:t>M. Ebner.</a:t>
            </a:r>
          </a:p>
          <a:p>
            <a:pPr algn="just">
              <a:lnSpc>
                <a:spcPct val="130000"/>
              </a:lnSpc>
            </a:pPr>
            <a:r>
              <a:rPr lang="en-US" altLang="zh-CN" sz="1600" dirty="0"/>
              <a:t>[2] IEEE TIP, 2012. </a:t>
            </a:r>
            <a:r>
              <a:rPr lang="en-US" altLang="zh-CN" sz="1600" dirty="0">
                <a:solidFill>
                  <a:srgbClr val="0070C0"/>
                </a:solidFill>
              </a:rPr>
              <a:t>Color constancy for multiple light sources</a:t>
            </a:r>
            <a:r>
              <a:rPr lang="en-US" altLang="zh-CN" sz="1600" dirty="0"/>
              <a:t>, A. Gijsenij et al.</a:t>
            </a:r>
          </a:p>
          <a:p>
            <a:pPr algn="just">
              <a:lnSpc>
                <a:spcPct val="130000"/>
              </a:lnSpc>
            </a:pPr>
            <a:r>
              <a:rPr lang="en-US" altLang="zh-CN" sz="1600" dirty="0">
                <a:solidFill>
                  <a:srgbClr val="000000"/>
                </a:solidFill>
              </a:rPr>
              <a:t>[3] </a:t>
            </a:r>
            <a:r>
              <a:rPr lang="en-US" altLang="zh-CN" sz="1600" dirty="0"/>
              <a:t>IEEE TIP, 2014. </a:t>
            </a:r>
            <a:r>
              <a:rPr lang="en-US" altLang="zh-CN" sz="1600" dirty="0">
                <a:solidFill>
                  <a:srgbClr val="0070C0"/>
                </a:solidFill>
              </a:rPr>
              <a:t>Multi-illuminant estimation with conditional random fields</a:t>
            </a:r>
            <a:r>
              <a:rPr lang="en-US" altLang="zh-CN" sz="1600" dirty="0"/>
              <a:t>, </a:t>
            </a:r>
            <a:r>
              <a:rPr lang="nl-NL" altLang="zh-CN" sz="1600" dirty="0"/>
              <a:t>S. Beigpour </a:t>
            </a:r>
            <a:r>
              <a:rPr lang="en-US" altLang="zh-CN" sz="1600" dirty="0"/>
              <a:t>et al.</a:t>
            </a:r>
            <a:endParaRPr lang="zh-CN" altLang="en-US" sz="1600" dirty="0"/>
          </a:p>
        </p:txBody>
      </p:sp>
      <p:sp>
        <p:nvSpPr>
          <p:cNvPr id="28" name="文本框 27">
            <a:extLst>
              <a:ext uri="{FF2B5EF4-FFF2-40B4-BE49-F238E27FC236}">
                <a16:creationId xmlns:a16="http://schemas.microsoft.com/office/drawing/2014/main" id="{496A2232-9E43-4F65-867E-AD99CC399432}"/>
              </a:ext>
            </a:extLst>
          </p:cNvPr>
          <p:cNvSpPr txBox="1"/>
          <p:nvPr/>
        </p:nvSpPr>
        <p:spPr>
          <a:xfrm>
            <a:off x="714053" y="2255912"/>
            <a:ext cx="9265678" cy="416011"/>
          </a:xfrm>
          <a:prstGeom prst="rect">
            <a:avLst/>
          </a:prstGeom>
          <a:noFill/>
        </p:spPr>
        <p:txBody>
          <a:bodyPr wrap="none" rtlCol="0">
            <a:spAutoFit/>
          </a:bodyPr>
          <a:lstStyle/>
          <a:p>
            <a:pPr>
              <a:lnSpc>
                <a:spcPct val="130000"/>
              </a:lnSpc>
            </a:pPr>
            <a:r>
              <a:rPr lang="zh-CN" altLang="en-US" b="1" dirty="0"/>
              <a:t>存在问题：</a:t>
            </a:r>
            <a:r>
              <a:rPr lang="zh-CN" altLang="en-US" dirty="0"/>
              <a:t>通常使用现有单光源色彩恒常算法执行局部光源估计，</a:t>
            </a:r>
            <a:r>
              <a:rPr lang="zh-CN" altLang="en-US" dirty="0">
                <a:solidFill>
                  <a:srgbClr val="C00000"/>
                </a:solidFill>
              </a:rPr>
              <a:t>易受图像固有色彩干扰</a:t>
            </a:r>
            <a:endParaRPr lang="en-US" altLang="zh-CN" dirty="0">
              <a:solidFill>
                <a:srgbClr val="C00000"/>
              </a:solidFill>
            </a:endParaRPr>
          </a:p>
        </p:txBody>
      </p:sp>
      <p:sp>
        <p:nvSpPr>
          <p:cNvPr id="32" name="文本框 31">
            <a:extLst>
              <a:ext uri="{FF2B5EF4-FFF2-40B4-BE49-F238E27FC236}">
                <a16:creationId xmlns:a16="http://schemas.microsoft.com/office/drawing/2014/main" id="{4A0DECDC-96C5-4F96-9369-7F6AEFD0D499}"/>
              </a:ext>
            </a:extLst>
          </p:cNvPr>
          <p:cNvSpPr txBox="1"/>
          <p:nvPr/>
        </p:nvSpPr>
        <p:spPr>
          <a:xfrm>
            <a:off x="8891378" y="3350965"/>
            <a:ext cx="2759610" cy="700128"/>
          </a:xfrm>
          <a:prstGeom prst="rect">
            <a:avLst/>
          </a:prstGeom>
          <a:noFill/>
        </p:spPr>
        <p:txBody>
          <a:bodyPr wrap="square" rtlCol="0">
            <a:spAutoFit/>
          </a:bodyPr>
          <a:lstStyle/>
          <a:p>
            <a:pPr algn="ctr">
              <a:lnSpc>
                <a:spcPct val="130000"/>
              </a:lnSpc>
            </a:pPr>
            <a:r>
              <a:rPr lang="zh-CN" altLang="en-US" sz="1600" dirty="0"/>
              <a:t>光源色彩分布图</a:t>
            </a:r>
            <a:endParaRPr lang="en-US" altLang="zh-CN" sz="1600" dirty="0"/>
          </a:p>
          <a:p>
            <a:pPr algn="ctr">
              <a:lnSpc>
                <a:spcPct val="130000"/>
              </a:lnSpc>
            </a:pPr>
            <a:r>
              <a:rPr lang="en-US" altLang="zh-CN" sz="1600" dirty="0"/>
              <a:t>(</a:t>
            </a:r>
            <a:r>
              <a:rPr lang="zh-CN" altLang="en-US" sz="1600" dirty="0"/>
              <a:t>基于局部灰度世界算法估计</a:t>
            </a:r>
            <a:r>
              <a:rPr lang="en-US" altLang="zh-CN" sz="1600" dirty="0"/>
              <a:t>)</a:t>
            </a:r>
          </a:p>
        </p:txBody>
      </p:sp>
      <p:sp>
        <p:nvSpPr>
          <p:cNvPr id="33" name="文本框 32">
            <a:extLst>
              <a:ext uri="{FF2B5EF4-FFF2-40B4-BE49-F238E27FC236}">
                <a16:creationId xmlns:a16="http://schemas.microsoft.com/office/drawing/2014/main" id="{0CFBDE4D-D742-4F41-9206-38B76D60787A}"/>
              </a:ext>
            </a:extLst>
          </p:cNvPr>
          <p:cNvSpPr txBox="1"/>
          <p:nvPr/>
        </p:nvSpPr>
        <p:spPr>
          <a:xfrm>
            <a:off x="4165488" y="3226936"/>
            <a:ext cx="1163889" cy="700128"/>
          </a:xfrm>
          <a:prstGeom prst="rect">
            <a:avLst/>
          </a:prstGeom>
          <a:noFill/>
        </p:spPr>
        <p:txBody>
          <a:bodyPr wrap="square" rtlCol="0">
            <a:spAutoFit/>
          </a:bodyPr>
          <a:lstStyle/>
          <a:p>
            <a:pPr algn="ctr">
              <a:lnSpc>
                <a:spcPct val="130000"/>
              </a:lnSpc>
            </a:pPr>
            <a:r>
              <a:rPr lang="zh-CN" altLang="en-US" sz="1600" dirty="0"/>
              <a:t>多光源</a:t>
            </a:r>
            <a:endParaRPr lang="en-US" altLang="zh-CN" sz="1600" dirty="0"/>
          </a:p>
          <a:p>
            <a:pPr algn="ctr">
              <a:lnSpc>
                <a:spcPct val="130000"/>
              </a:lnSpc>
            </a:pPr>
            <a:r>
              <a:rPr lang="zh-CN" altLang="en-US" sz="1600" dirty="0"/>
              <a:t>照明图像</a:t>
            </a:r>
            <a:endParaRPr lang="en-US" altLang="zh-CN" sz="1600" dirty="0"/>
          </a:p>
        </p:txBody>
      </p:sp>
      <p:grpSp>
        <p:nvGrpSpPr>
          <p:cNvPr id="46" name="组合 45">
            <a:extLst>
              <a:ext uri="{FF2B5EF4-FFF2-40B4-BE49-F238E27FC236}">
                <a16:creationId xmlns:a16="http://schemas.microsoft.com/office/drawing/2014/main" id="{001EF58D-5CC7-48FE-8F36-7BEB043B8D4A}"/>
              </a:ext>
            </a:extLst>
          </p:cNvPr>
          <p:cNvGrpSpPr/>
          <p:nvPr/>
        </p:nvGrpSpPr>
        <p:grpSpPr>
          <a:xfrm>
            <a:off x="1437190" y="2750189"/>
            <a:ext cx="2672953" cy="1785911"/>
            <a:chOff x="1798241" y="2912457"/>
            <a:chExt cx="2588065" cy="1729194"/>
          </a:xfrm>
        </p:grpSpPr>
        <p:pic>
          <p:nvPicPr>
            <p:cNvPr id="7" name="图片 6">
              <a:extLst>
                <a:ext uri="{FF2B5EF4-FFF2-40B4-BE49-F238E27FC236}">
                  <a16:creationId xmlns:a16="http://schemas.microsoft.com/office/drawing/2014/main" id="{F396DCFF-A983-4E6C-AFC2-B5F8B1FE6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241" y="2912457"/>
              <a:ext cx="2588065" cy="1729194"/>
            </a:xfrm>
            <a:prstGeom prst="rect">
              <a:avLst/>
            </a:prstGeom>
          </p:spPr>
        </p:pic>
        <p:grpSp>
          <p:nvGrpSpPr>
            <p:cNvPr id="36" name="组合 35">
              <a:extLst>
                <a:ext uri="{FF2B5EF4-FFF2-40B4-BE49-F238E27FC236}">
                  <a16:creationId xmlns:a16="http://schemas.microsoft.com/office/drawing/2014/main" id="{92409CC9-8B81-483E-A317-BF9557B672E3}"/>
                </a:ext>
              </a:extLst>
            </p:cNvPr>
            <p:cNvGrpSpPr/>
            <p:nvPr/>
          </p:nvGrpSpPr>
          <p:grpSpPr>
            <a:xfrm>
              <a:off x="3505208" y="3971607"/>
              <a:ext cx="347464" cy="311022"/>
              <a:chOff x="3505208" y="3971607"/>
              <a:chExt cx="347464" cy="311022"/>
            </a:xfrm>
          </p:grpSpPr>
          <p:cxnSp>
            <p:nvCxnSpPr>
              <p:cNvPr id="13" name="直接连接符 12">
                <a:extLst>
                  <a:ext uri="{FF2B5EF4-FFF2-40B4-BE49-F238E27FC236}">
                    <a16:creationId xmlns:a16="http://schemas.microsoft.com/office/drawing/2014/main" id="{3EB4C025-B392-410C-9007-FF29CBAA301C}"/>
                  </a:ext>
                </a:extLst>
              </p:cNvPr>
              <p:cNvCxnSpPr>
                <a:cxnSpLocks/>
              </p:cNvCxnSpPr>
              <p:nvPr/>
            </p:nvCxnSpPr>
            <p:spPr>
              <a:xfrm>
                <a:off x="3505208" y="4127118"/>
                <a:ext cx="347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0E98DBD-A8FA-4BE4-8C1F-47F833929EE4}"/>
                  </a:ext>
                </a:extLst>
              </p:cNvPr>
              <p:cNvCxnSpPr>
                <a:cxnSpLocks/>
              </p:cNvCxnSpPr>
              <p:nvPr/>
            </p:nvCxnSpPr>
            <p:spPr>
              <a:xfrm>
                <a:off x="3694176" y="3971607"/>
                <a:ext cx="0" cy="3110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18C13E9E-5EC2-4D2E-9165-9664E39704AB}"/>
                </a:ext>
              </a:extLst>
            </p:cNvPr>
            <p:cNvGrpSpPr/>
            <p:nvPr/>
          </p:nvGrpSpPr>
          <p:grpSpPr>
            <a:xfrm>
              <a:off x="3727000" y="2919782"/>
              <a:ext cx="347464" cy="311022"/>
              <a:chOff x="3505208" y="3971607"/>
              <a:chExt cx="347464" cy="311022"/>
            </a:xfrm>
          </p:grpSpPr>
          <p:cxnSp>
            <p:nvCxnSpPr>
              <p:cNvPr id="41" name="直接连接符 40">
                <a:extLst>
                  <a:ext uri="{FF2B5EF4-FFF2-40B4-BE49-F238E27FC236}">
                    <a16:creationId xmlns:a16="http://schemas.microsoft.com/office/drawing/2014/main" id="{2AD07EF2-9000-463E-A7E9-8F980443760B}"/>
                  </a:ext>
                </a:extLst>
              </p:cNvPr>
              <p:cNvCxnSpPr>
                <a:cxnSpLocks/>
              </p:cNvCxnSpPr>
              <p:nvPr/>
            </p:nvCxnSpPr>
            <p:spPr>
              <a:xfrm>
                <a:off x="3505208" y="4127118"/>
                <a:ext cx="347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9901C3E-6BAB-4ADB-AA1A-0F2B35551D22}"/>
                  </a:ext>
                </a:extLst>
              </p:cNvPr>
              <p:cNvCxnSpPr>
                <a:cxnSpLocks/>
              </p:cNvCxnSpPr>
              <p:nvPr/>
            </p:nvCxnSpPr>
            <p:spPr>
              <a:xfrm>
                <a:off x="3694176" y="3971607"/>
                <a:ext cx="0" cy="3110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7" name="组合 46">
            <a:extLst>
              <a:ext uri="{FF2B5EF4-FFF2-40B4-BE49-F238E27FC236}">
                <a16:creationId xmlns:a16="http://schemas.microsoft.com/office/drawing/2014/main" id="{75F075DD-1CD8-42AB-870C-57AE580406E8}"/>
              </a:ext>
            </a:extLst>
          </p:cNvPr>
          <p:cNvGrpSpPr/>
          <p:nvPr/>
        </p:nvGrpSpPr>
        <p:grpSpPr>
          <a:xfrm>
            <a:off x="6010783" y="2714427"/>
            <a:ext cx="2709156" cy="1821674"/>
            <a:chOff x="6188637" y="2914481"/>
            <a:chExt cx="2573573" cy="1730506"/>
          </a:xfrm>
        </p:grpSpPr>
        <p:pic>
          <p:nvPicPr>
            <p:cNvPr id="10" name="图片 9">
              <a:extLst>
                <a:ext uri="{FF2B5EF4-FFF2-40B4-BE49-F238E27FC236}">
                  <a16:creationId xmlns:a16="http://schemas.microsoft.com/office/drawing/2014/main" id="{4FC017F4-2151-40A3-AB8C-4E7413A542A4}"/>
                </a:ext>
              </a:extLst>
            </p:cNvPr>
            <p:cNvPicPr>
              <a:picLocks noChangeAspect="1"/>
            </p:cNvPicPr>
            <p:nvPr/>
          </p:nvPicPr>
          <p:blipFill>
            <a:blip r:embed="rId4"/>
            <a:stretch>
              <a:fillRect/>
            </a:stretch>
          </p:blipFill>
          <p:spPr>
            <a:xfrm>
              <a:off x="6188637" y="2919782"/>
              <a:ext cx="2573573" cy="1725205"/>
            </a:xfrm>
            <a:prstGeom prst="rect">
              <a:avLst/>
            </a:prstGeom>
          </p:spPr>
        </p:pic>
        <p:grpSp>
          <p:nvGrpSpPr>
            <p:cNvPr id="37" name="组合 36">
              <a:extLst>
                <a:ext uri="{FF2B5EF4-FFF2-40B4-BE49-F238E27FC236}">
                  <a16:creationId xmlns:a16="http://schemas.microsoft.com/office/drawing/2014/main" id="{789F0D07-8508-4907-BC66-2E06B864FA16}"/>
                </a:ext>
              </a:extLst>
            </p:cNvPr>
            <p:cNvGrpSpPr/>
            <p:nvPr/>
          </p:nvGrpSpPr>
          <p:grpSpPr>
            <a:xfrm>
              <a:off x="7904488" y="3935234"/>
              <a:ext cx="347464" cy="311022"/>
              <a:chOff x="3505208" y="3971607"/>
              <a:chExt cx="347464" cy="311022"/>
            </a:xfrm>
          </p:grpSpPr>
          <p:cxnSp>
            <p:nvCxnSpPr>
              <p:cNvPr id="38" name="直接连接符 37">
                <a:extLst>
                  <a:ext uri="{FF2B5EF4-FFF2-40B4-BE49-F238E27FC236}">
                    <a16:creationId xmlns:a16="http://schemas.microsoft.com/office/drawing/2014/main" id="{81BB366E-B6F0-4DAB-B1A0-1C8033F170CF}"/>
                  </a:ext>
                </a:extLst>
              </p:cNvPr>
              <p:cNvCxnSpPr>
                <a:cxnSpLocks/>
              </p:cNvCxnSpPr>
              <p:nvPr/>
            </p:nvCxnSpPr>
            <p:spPr>
              <a:xfrm>
                <a:off x="3505208" y="4127118"/>
                <a:ext cx="347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6305644-431F-4388-971E-7F42D66CA8F2}"/>
                  </a:ext>
                </a:extLst>
              </p:cNvPr>
              <p:cNvCxnSpPr>
                <a:cxnSpLocks/>
              </p:cNvCxnSpPr>
              <p:nvPr/>
            </p:nvCxnSpPr>
            <p:spPr>
              <a:xfrm>
                <a:off x="3694176" y="3971607"/>
                <a:ext cx="0" cy="3110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EB5D74D4-C06B-4D59-8DA4-0160AEE8436D}"/>
                </a:ext>
              </a:extLst>
            </p:cNvPr>
            <p:cNvGrpSpPr/>
            <p:nvPr/>
          </p:nvGrpSpPr>
          <p:grpSpPr>
            <a:xfrm>
              <a:off x="8078220" y="2914481"/>
              <a:ext cx="347464" cy="311022"/>
              <a:chOff x="3505208" y="3971607"/>
              <a:chExt cx="347464" cy="311022"/>
            </a:xfrm>
          </p:grpSpPr>
          <p:cxnSp>
            <p:nvCxnSpPr>
              <p:cNvPr id="44" name="直接连接符 43">
                <a:extLst>
                  <a:ext uri="{FF2B5EF4-FFF2-40B4-BE49-F238E27FC236}">
                    <a16:creationId xmlns:a16="http://schemas.microsoft.com/office/drawing/2014/main" id="{464EBBEE-B4AE-4F9A-9627-E7073A4DD60E}"/>
                  </a:ext>
                </a:extLst>
              </p:cNvPr>
              <p:cNvCxnSpPr>
                <a:cxnSpLocks/>
              </p:cNvCxnSpPr>
              <p:nvPr/>
            </p:nvCxnSpPr>
            <p:spPr>
              <a:xfrm>
                <a:off x="3505208" y="4127118"/>
                <a:ext cx="347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710091B-C1DC-4791-9506-AF56752457BD}"/>
                  </a:ext>
                </a:extLst>
              </p:cNvPr>
              <p:cNvCxnSpPr>
                <a:cxnSpLocks/>
              </p:cNvCxnSpPr>
              <p:nvPr/>
            </p:nvCxnSpPr>
            <p:spPr>
              <a:xfrm>
                <a:off x="3694176" y="3971607"/>
                <a:ext cx="0" cy="3110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62088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5)</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8230138"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1</a:t>
              </a:r>
              <a:r>
                <a:rPr lang="zh-CN" altLang="en-US" sz="2400" b="1" dirty="0">
                  <a:solidFill>
                    <a:prstClr val="white"/>
                  </a:solidFill>
                  <a:latin typeface="Verdana" panose="020B0604030504040204"/>
                  <a:ea typeface="微软雅黑" panose="020B0503020204020204" pitchFamily="34" charset="-122"/>
                </a:rPr>
                <a:t>、基于物理模型的光源区域分割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非学习类色彩恒常算法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35</a:t>
            </a:fld>
            <a:endParaRPr lang="zh-CN" altLang="en-US"/>
          </a:p>
        </p:txBody>
      </p:sp>
      <p:sp>
        <p:nvSpPr>
          <p:cNvPr id="37" name="文本框 36">
            <a:extLst>
              <a:ext uri="{FF2B5EF4-FFF2-40B4-BE49-F238E27FC236}">
                <a16:creationId xmlns:a16="http://schemas.microsoft.com/office/drawing/2014/main" id="{BABF388F-2758-4181-8F51-D1AB422AEC61}"/>
              </a:ext>
            </a:extLst>
          </p:cNvPr>
          <p:cNvSpPr txBox="1"/>
          <p:nvPr/>
        </p:nvSpPr>
        <p:spPr>
          <a:xfrm>
            <a:off x="519720" y="1582882"/>
            <a:ext cx="10639349" cy="776110"/>
          </a:xfrm>
          <a:prstGeom prst="rect">
            <a:avLst/>
          </a:prstGeom>
          <a:noFill/>
        </p:spPr>
        <p:txBody>
          <a:bodyPr wrap="square" rtlCol="0">
            <a:spAutoFit/>
          </a:bodyPr>
          <a:lstStyle/>
          <a:p>
            <a:pPr>
              <a:lnSpc>
                <a:spcPct val="130000"/>
              </a:lnSpc>
            </a:pPr>
            <a:r>
              <a:rPr lang="zh-CN" altLang="en-US" dirty="0"/>
              <a:t>思考：现有非学习类多光源色彩恒常算法执行局部光源估计时易引入物体固有色彩，主要原因在于图像局部缺少色彩变化，而用于局部光源估计的单光源色彩恒常算法需在色彩变化丰富时才能表现良好。</a:t>
            </a:r>
            <a:endParaRPr lang="en-US" altLang="zh-CN" dirty="0"/>
          </a:p>
        </p:txBody>
      </p:sp>
      <p:sp>
        <p:nvSpPr>
          <p:cNvPr id="40" name="文本框 39">
            <a:extLst>
              <a:ext uri="{FF2B5EF4-FFF2-40B4-BE49-F238E27FC236}">
                <a16:creationId xmlns:a16="http://schemas.microsoft.com/office/drawing/2014/main" id="{92A80ED0-6F3A-47D7-B1B2-2B60AF0C2458}"/>
              </a:ext>
            </a:extLst>
          </p:cNvPr>
          <p:cNvSpPr txBox="1"/>
          <p:nvPr/>
        </p:nvSpPr>
        <p:spPr>
          <a:xfrm>
            <a:off x="519719" y="2437621"/>
            <a:ext cx="10639349" cy="776110"/>
          </a:xfrm>
          <a:prstGeom prst="rect">
            <a:avLst/>
          </a:prstGeom>
          <a:noFill/>
        </p:spPr>
        <p:txBody>
          <a:bodyPr wrap="square" rtlCol="0">
            <a:spAutoFit/>
          </a:bodyPr>
          <a:lstStyle/>
          <a:p>
            <a:pPr>
              <a:lnSpc>
                <a:spcPct val="130000"/>
              </a:lnSpc>
            </a:pPr>
            <a:r>
              <a:rPr lang="zh-CN" altLang="en-US" dirty="0"/>
              <a:t>若可以准确划分光源照明范围，则可有效扩大单光源色彩恒常算法的局部应用区域，引入更多色彩变化，从而提升算法的局部光源估计准确性。</a:t>
            </a:r>
            <a:endParaRPr lang="en-US" altLang="zh-CN" dirty="0"/>
          </a:p>
        </p:txBody>
      </p:sp>
      <p:sp>
        <p:nvSpPr>
          <p:cNvPr id="41" name="文本框 40">
            <a:extLst>
              <a:ext uri="{FF2B5EF4-FFF2-40B4-BE49-F238E27FC236}">
                <a16:creationId xmlns:a16="http://schemas.microsoft.com/office/drawing/2014/main" id="{478D0C57-D73A-41C3-9E79-08873131F94A}"/>
              </a:ext>
            </a:extLst>
          </p:cNvPr>
          <p:cNvSpPr txBox="1"/>
          <p:nvPr/>
        </p:nvSpPr>
        <p:spPr>
          <a:xfrm>
            <a:off x="1076789" y="5323128"/>
            <a:ext cx="2194732" cy="416011"/>
          </a:xfrm>
          <a:prstGeom prst="rect">
            <a:avLst/>
          </a:prstGeom>
          <a:noFill/>
        </p:spPr>
        <p:txBody>
          <a:bodyPr wrap="square" rtlCol="0">
            <a:spAutoFit/>
          </a:bodyPr>
          <a:lstStyle/>
          <a:p>
            <a:pPr>
              <a:lnSpc>
                <a:spcPct val="130000"/>
              </a:lnSpc>
            </a:pPr>
            <a:r>
              <a:rPr lang="zh-CN" altLang="en-US" dirty="0"/>
              <a:t>多光源合成图像</a:t>
            </a:r>
            <a:endParaRPr lang="en-US" altLang="zh-CN" dirty="0"/>
          </a:p>
        </p:txBody>
      </p:sp>
      <p:pic>
        <p:nvPicPr>
          <p:cNvPr id="14" name="图片 13">
            <a:extLst>
              <a:ext uri="{FF2B5EF4-FFF2-40B4-BE49-F238E27FC236}">
                <a16:creationId xmlns:a16="http://schemas.microsoft.com/office/drawing/2014/main" id="{4699ADD7-A92E-43AD-8D55-7388CBBA49E0}"/>
              </a:ext>
            </a:extLst>
          </p:cNvPr>
          <p:cNvPicPr>
            <a:picLocks noChangeAspect="1"/>
          </p:cNvPicPr>
          <p:nvPr/>
        </p:nvPicPr>
        <p:blipFill>
          <a:blip r:embed="rId3"/>
          <a:stretch>
            <a:fillRect/>
          </a:stretch>
        </p:blipFill>
        <p:spPr>
          <a:xfrm>
            <a:off x="606434" y="3429222"/>
            <a:ext cx="2787007" cy="1858996"/>
          </a:xfrm>
          <a:prstGeom prst="rect">
            <a:avLst/>
          </a:prstGeom>
        </p:spPr>
      </p:pic>
      <p:sp>
        <p:nvSpPr>
          <p:cNvPr id="42" name="Right Arrow 7">
            <a:extLst>
              <a:ext uri="{FF2B5EF4-FFF2-40B4-BE49-F238E27FC236}">
                <a16:creationId xmlns:a16="http://schemas.microsoft.com/office/drawing/2014/main" id="{DEBE3CFC-5FFF-4F3F-BE3A-EDC69983F71C}"/>
              </a:ext>
            </a:extLst>
          </p:cNvPr>
          <p:cNvSpPr/>
          <p:nvPr/>
        </p:nvSpPr>
        <p:spPr>
          <a:xfrm>
            <a:off x="3616766" y="4242343"/>
            <a:ext cx="675291"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文本框 44">
            <a:extLst>
              <a:ext uri="{FF2B5EF4-FFF2-40B4-BE49-F238E27FC236}">
                <a16:creationId xmlns:a16="http://schemas.microsoft.com/office/drawing/2014/main" id="{BEACD706-092A-41C4-B6F3-D90FCAE2771D}"/>
              </a:ext>
            </a:extLst>
          </p:cNvPr>
          <p:cNvSpPr txBox="1"/>
          <p:nvPr/>
        </p:nvSpPr>
        <p:spPr>
          <a:xfrm>
            <a:off x="4742026" y="5314757"/>
            <a:ext cx="2194732" cy="416011"/>
          </a:xfrm>
          <a:prstGeom prst="rect">
            <a:avLst/>
          </a:prstGeom>
          <a:noFill/>
        </p:spPr>
        <p:txBody>
          <a:bodyPr wrap="square" rtlCol="0">
            <a:spAutoFit/>
          </a:bodyPr>
          <a:lstStyle/>
          <a:p>
            <a:pPr>
              <a:lnSpc>
                <a:spcPct val="130000"/>
              </a:lnSpc>
            </a:pPr>
            <a:r>
              <a:rPr lang="zh-CN" altLang="en-US" dirty="0"/>
              <a:t>光源照明范围划分</a:t>
            </a:r>
            <a:endParaRPr lang="en-US" altLang="zh-CN" dirty="0"/>
          </a:p>
        </p:txBody>
      </p:sp>
      <p:pic>
        <p:nvPicPr>
          <p:cNvPr id="17" name="图片 16">
            <a:extLst>
              <a:ext uri="{FF2B5EF4-FFF2-40B4-BE49-F238E27FC236}">
                <a16:creationId xmlns:a16="http://schemas.microsoft.com/office/drawing/2014/main" id="{9BC3C0AB-D795-450E-82D8-2CD2848F5D13}"/>
              </a:ext>
            </a:extLst>
          </p:cNvPr>
          <p:cNvPicPr>
            <a:picLocks noChangeAspect="1"/>
          </p:cNvPicPr>
          <p:nvPr/>
        </p:nvPicPr>
        <p:blipFill>
          <a:blip r:embed="rId4"/>
          <a:stretch>
            <a:fillRect/>
          </a:stretch>
        </p:blipFill>
        <p:spPr>
          <a:xfrm>
            <a:off x="8285344" y="3429223"/>
            <a:ext cx="2785775" cy="1852228"/>
          </a:xfrm>
          <a:prstGeom prst="rect">
            <a:avLst/>
          </a:prstGeom>
        </p:spPr>
      </p:pic>
      <p:pic>
        <p:nvPicPr>
          <p:cNvPr id="46" name="图片 45">
            <a:extLst>
              <a:ext uri="{FF2B5EF4-FFF2-40B4-BE49-F238E27FC236}">
                <a16:creationId xmlns:a16="http://schemas.microsoft.com/office/drawing/2014/main" id="{E4E3C086-6AE6-4AAD-A214-5D9EC8B6727A}"/>
              </a:ext>
            </a:extLst>
          </p:cNvPr>
          <p:cNvPicPr>
            <a:picLocks noChangeAspect="1"/>
          </p:cNvPicPr>
          <p:nvPr/>
        </p:nvPicPr>
        <p:blipFill>
          <a:blip r:embed="rId3"/>
          <a:stretch>
            <a:fillRect/>
          </a:stretch>
        </p:blipFill>
        <p:spPr>
          <a:xfrm>
            <a:off x="4445889" y="3429222"/>
            <a:ext cx="2787007" cy="1858996"/>
          </a:xfrm>
          <a:prstGeom prst="rect">
            <a:avLst/>
          </a:prstGeom>
        </p:spPr>
      </p:pic>
      <p:sp>
        <p:nvSpPr>
          <p:cNvPr id="47" name="Right Arrow 7">
            <a:extLst>
              <a:ext uri="{FF2B5EF4-FFF2-40B4-BE49-F238E27FC236}">
                <a16:creationId xmlns:a16="http://schemas.microsoft.com/office/drawing/2014/main" id="{670C0C09-EEC7-401E-97B1-3FBF0181074B}"/>
              </a:ext>
            </a:extLst>
          </p:cNvPr>
          <p:cNvSpPr/>
          <p:nvPr/>
        </p:nvSpPr>
        <p:spPr>
          <a:xfrm>
            <a:off x="7421474" y="4242343"/>
            <a:ext cx="675291"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8" name="文本框 47">
            <a:extLst>
              <a:ext uri="{FF2B5EF4-FFF2-40B4-BE49-F238E27FC236}">
                <a16:creationId xmlns:a16="http://schemas.microsoft.com/office/drawing/2014/main" id="{6015E309-8F2E-4134-A955-C4DF6F51D061}"/>
              </a:ext>
            </a:extLst>
          </p:cNvPr>
          <p:cNvSpPr txBox="1"/>
          <p:nvPr/>
        </p:nvSpPr>
        <p:spPr>
          <a:xfrm>
            <a:off x="8876387" y="5323128"/>
            <a:ext cx="2194732" cy="416011"/>
          </a:xfrm>
          <a:prstGeom prst="rect">
            <a:avLst/>
          </a:prstGeom>
          <a:noFill/>
        </p:spPr>
        <p:txBody>
          <a:bodyPr wrap="square" rtlCol="0">
            <a:spAutoFit/>
          </a:bodyPr>
          <a:lstStyle/>
          <a:p>
            <a:pPr>
              <a:lnSpc>
                <a:spcPct val="130000"/>
              </a:lnSpc>
            </a:pPr>
            <a:r>
              <a:rPr lang="zh-CN" altLang="en-US" dirty="0"/>
              <a:t>局部光源估计</a:t>
            </a:r>
            <a:endParaRPr lang="en-US" altLang="zh-CN" dirty="0"/>
          </a:p>
        </p:txBody>
      </p:sp>
      <p:sp>
        <p:nvSpPr>
          <p:cNvPr id="49" name="文本框 48">
            <a:extLst>
              <a:ext uri="{FF2B5EF4-FFF2-40B4-BE49-F238E27FC236}">
                <a16:creationId xmlns:a16="http://schemas.microsoft.com/office/drawing/2014/main" id="{C0D3A0F9-556D-487E-9C84-26CE0D8F4382}"/>
              </a:ext>
            </a:extLst>
          </p:cNvPr>
          <p:cNvSpPr txBox="1"/>
          <p:nvPr/>
        </p:nvSpPr>
        <p:spPr>
          <a:xfrm>
            <a:off x="1465079" y="5903933"/>
            <a:ext cx="10639349" cy="523861"/>
          </a:xfrm>
          <a:prstGeom prst="rect">
            <a:avLst/>
          </a:prstGeom>
          <a:noFill/>
        </p:spPr>
        <p:txBody>
          <a:bodyPr wrap="square" rtlCol="0">
            <a:spAutoFit/>
          </a:bodyPr>
          <a:lstStyle/>
          <a:p>
            <a:pPr>
              <a:lnSpc>
                <a:spcPct val="130000"/>
              </a:lnSpc>
            </a:pPr>
            <a:r>
              <a:rPr lang="zh-CN" altLang="en-US" sz="2400" b="1" dirty="0">
                <a:solidFill>
                  <a:srgbClr val="C00000"/>
                </a:solidFill>
              </a:rPr>
              <a:t>如何从物理模型的角度划分光源照明范围？</a:t>
            </a:r>
            <a:endParaRPr lang="en-US" altLang="zh-CN" sz="2400" b="1" dirty="0">
              <a:solidFill>
                <a:srgbClr val="C00000"/>
              </a:solidFill>
            </a:endParaRPr>
          </a:p>
        </p:txBody>
      </p:sp>
      <p:cxnSp>
        <p:nvCxnSpPr>
          <p:cNvPr id="24" name="直接连接符 23">
            <a:extLst>
              <a:ext uri="{FF2B5EF4-FFF2-40B4-BE49-F238E27FC236}">
                <a16:creationId xmlns:a16="http://schemas.microsoft.com/office/drawing/2014/main" id="{524A03DA-7F69-4C03-86EC-6236AF66F18F}"/>
              </a:ext>
            </a:extLst>
          </p:cNvPr>
          <p:cNvCxnSpPr>
            <a:stCxn id="46" idx="0"/>
            <a:endCxn id="46" idx="2"/>
          </p:cNvCxnSpPr>
          <p:nvPr/>
        </p:nvCxnSpPr>
        <p:spPr>
          <a:xfrm>
            <a:off x="5839393" y="3429222"/>
            <a:ext cx="0" cy="1858996"/>
          </a:xfrm>
          <a:prstGeom prst="line">
            <a:avLst/>
          </a:prstGeom>
          <a:ln w="76200">
            <a:solidFill>
              <a:srgbClr val="FFFF00"/>
            </a:solidFill>
            <a:prstDash val="sysDot"/>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865A0DB-F491-4F8D-91BF-979991A49C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434" y="5774049"/>
            <a:ext cx="859320" cy="85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168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5)</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8230138"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1</a:t>
              </a:r>
              <a:r>
                <a:rPr lang="zh-CN" altLang="en-US" sz="2400" b="1" dirty="0">
                  <a:solidFill>
                    <a:prstClr val="white"/>
                  </a:solidFill>
                  <a:latin typeface="Verdana" panose="020B0604030504040204"/>
                  <a:ea typeface="微软雅黑" panose="020B0503020204020204" pitchFamily="34" charset="-122"/>
                </a:rPr>
                <a:t>、基于物理模型的光源区域分割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非学习类色彩恒常算法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36</a:t>
            </a:fld>
            <a:endParaRPr lang="zh-CN" altLang="en-US"/>
          </a:p>
        </p:txBody>
      </p:sp>
      <p:grpSp>
        <p:nvGrpSpPr>
          <p:cNvPr id="26" name="组合 25">
            <a:extLst>
              <a:ext uri="{FF2B5EF4-FFF2-40B4-BE49-F238E27FC236}">
                <a16:creationId xmlns:a16="http://schemas.microsoft.com/office/drawing/2014/main" id="{E933BB53-13BE-4098-A25B-9F64529BAA97}"/>
              </a:ext>
            </a:extLst>
          </p:cNvPr>
          <p:cNvGrpSpPr/>
          <p:nvPr/>
        </p:nvGrpSpPr>
        <p:grpSpPr>
          <a:xfrm>
            <a:off x="961464" y="1777999"/>
            <a:ext cx="2534285" cy="1654144"/>
            <a:chOff x="1174115" y="1777999"/>
            <a:chExt cx="2534285" cy="1654144"/>
          </a:xfrm>
        </p:grpSpPr>
        <p:sp>
          <p:nvSpPr>
            <p:cNvPr id="7" name="直角三角形 6">
              <a:extLst>
                <a:ext uri="{FF2B5EF4-FFF2-40B4-BE49-F238E27FC236}">
                  <a16:creationId xmlns:a16="http://schemas.microsoft.com/office/drawing/2014/main" id="{E02CB6DA-6CFA-4DDF-9DA6-6A231641F0DF}"/>
                </a:ext>
              </a:extLst>
            </p:cNvPr>
            <p:cNvSpPr/>
            <p:nvPr/>
          </p:nvSpPr>
          <p:spPr>
            <a:xfrm>
              <a:off x="1178560" y="1790146"/>
              <a:ext cx="2529840" cy="1638851"/>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直角三角形 26">
              <a:extLst>
                <a:ext uri="{FF2B5EF4-FFF2-40B4-BE49-F238E27FC236}">
                  <a16:creationId xmlns:a16="http://schemas.microsoft.com/office/drawing/2014/main" id="{DD287F9E-30DF-4DB5-88F9-E5D35240DB9D}"/>
                </a:ext>
              </a:extLst>
            </p:cNvPr>
            <p:cNvSpPr/>
            <p:nvPr/>
          </p:nvSpPr>
          <p:spPr>
            <a:xfrm rot="10800000">
              <a:off x="1174115" y="1793292"/>
              <a:ext cx="2529840" cy="1638851"/>
            </a:xfrm>
            <a:prstGeom prst="r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dirty="0"/>
            </a:p>
          </p:txBody>
        </p:sp>
        <p:sp>
          <p:nvSpPr>
            <p:cNvPr id="8" name="文本框 7">
              <a:extLst>
                <a:ext uri="{FF2B5EF4-FFF2-40B4-BE49-F238E27FC236}">
                  <a16:creationId xmlns:a16="http://schemas.microsoft.com/office/drawing/2014/main" id="{651BA58D-6AEA-4713-81A3-6D3768B04D7A}"/>
                </a:ext>
              </a:extLst>
            </p:cNvPr>
            <p:cNvSpPr txBox="1"/>
            <p:nvPr/>
          </p:nvSpPr>
          <p:spPr>
            <a:xfrm>
              <a:off x="2176779" y="1996593"/>
              <a:ext cx="1432560" cy="369332"/>
            </a:xfrm>
            <a:prstGeom prst="rect">
              <a:avLst/>
            </a:prstGeom>
            <a:noFill/>
          </p:spPr>
          <p:txBody>
            <a:bodyPr wrap="square" rtlCol="0">
              <a:spAutoFit/>
            </a:bodyPr>
            <a:lstStyle/>
            <a:p>
              <a:r>
                <a:rPr lang="zh-CN" altLang="en-US" dirty="0">
                  <a:solidFill>
                    <a:schemeClr val="bg1"/>
                  </a:solidFill>
                </a:rPr>
                <a:t>光源区域 </a:t>
              </a:r>
              <a:r>
                <a:rPr lang="en-US" altLang="zh-CN" dirty="0">
                  <a:solidFill>
                    <a:schemeClr val="bg1"/>
                  </a:solidFill>
                </a:rPr>
                <a:t>B</a:t>
              </a:r>
              <a:endParaRPr lang="zh-CN" altLang="en-US" dirty="0">
                <a:solidFill>
                  <a:schemeClr val="bg1"/>
                </a:solidFill>
              </a:endParaRPr>
            </a:p>
          </p:txBody>
        </p:sp>
        <p:sp>
          <p:nvSpPr>
            <p:cNvPr id="29" name="文本框 28">
              <a:extLst>
                <a:ext uri="{FF2B5EF4-FFF2-40B4-BE49-F238E27FC236}">
                  <a16:creationId xmlns:a16="http://schemas.microsoft.com/office/drawing/2014/main" id="{83B1166C-F0B0-4B10-937E-6CFF0B9D89DE}"/>
                </a:ext>
              </a:extLst>
            </p:cNvPr>
            <p:cNvSpPr txBox="1"/>
            <p:nvPr/>
          </p:nvSpPr>
          <p:spPr>
            <a:xfrm>
              <a:off x="1285239" y="2774361"/>
              <a:ext cx="1432560" cy="369332"/>
            </a:xfrm>
            <a:prstGeom prst="rect">
              <a:avLst/>
            </a:prstGeom>
            <a:noFill/>
          </p:spPr>
          <p:txBody>
            <a:bodyPr wrap="square" rtlCol="0">
              <a:spAutoFit/>
            </a:bodyPr>
            <a:lstStyle/>
            <a:p>
              <a:r>
                <a:rPr lang="zh-CN" altLang="en-US" dirty="0">
                  <a:solidFill>
                    <a:schemeClr val="bg1"/>
                  </a:solidFill>
                </a:rPr>
                <a:t>光源区域 </a:t>
              </a:r>
              <a:r>
                <a:rPr lang="en-US" altLang="zh-CN" dirty="0">
                  <a:solidFill>
                    <a:schemeClr val="bg1"/>
                  </a:solidFill>
                </a:rPr>
                <a:t>A</a:t>
              </a:r>
              <a:endParaRPr lang="zh-CN" altLang="en-US" dirty="0">
                <a:solidFill>
                  <a:schemeClr val="bg1"/>
                </a:solidFill>
              </a:endParaRPr>
            </a:p>
          </p:txBody>
        </p:sp>
        <p:sp>
          <p:nvSpPr>
            <p:cNvPr id="2" name="矩形 1">
              <a:extLst>
                <a:ext uri="{FF2B5EF4-FFF2-40B4-BE49-F238E27FC236}">
                  <a16:creationId xmlns:a16="http://schemas.microsoft.com/office/drawing/2014/main" id="{82E07816-A516-423C-9688-DDCB407BC633}"/>
                </a:ext>
              </a:extLst>
            </p:cNvPr>
            <p:cNvSpPr/>
            <p:nvPr/>
          </p:nvSpPr>
          <p:spPr>
            <a:xfrm>
              <a:off x="1177289" y="1777999"/>
              <a:ext cx="2529840" cy="16509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50051A71-D331-4F73-80EF-57E712ED3F55}"/>
                </a:ext>
              </a:extLst>
            </p:cNvPr>
            <p:cNvCxnSpPr>
              <a:stCxn id="7" idx="2"/>
              <a:endCxn id="27" idx="2"/>
            </p:cNvCxnSpPr>
            <p:nvPr/>
          </p:nvCxnSpPr>
          <p:spPr>
            <a:xfrm flipV="1">
              <a:off x="1178560" y="1793292"/>
              <a:ext cx="2525395" cy="1635705"/>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7E7D2D3-25D0-4258-B0B1-9CA795438275}"/>
                </a:ext>
              </a:extLst>
            </p:cNvPr>
            <p:cNvCxnSpPr>
              <a:cxnSpLocks/>
              <a:stCxn id="27" idx="4"/>
              <a:endCxn id="27" idx="0"/>
            </p:cNvCxnSpPr>
            <p:nvPr/>
          </p:nvCxnSpPr>
          <p:spPr>
            <a:xfrm>
              <a:off x="1174115" y="1793292"/>
              <a:ext cx="2529840" cy="163885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56D61213-CAB3-4E8B-89EC-D0A241470AA8}"/>
              </a:ext>
            </a:extLst>
          </p:cNvPr>
          <p:cNvCxnSpPr>
            <a:cxnSpLocks/>
          </p:cNvCxnSpPr>
          <p:nvPr/>
        </p:nvCxnSpPr>
        <p:spPr>
          <a:xfrm>
            <a:off x="3853887" y="2086452"/>
            <a:ext cx="756922"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FAEC1A5-D1EF-4F36-BF26-A1B6E8A3D30A}"/>
              </a:ext>
            </a:extLst>
          </p:cNvPr>
          <p:cNvSpPr txBox="1"/>
          <p:nvPr/>
        </p:nvSpPr>
        <p:spPr>
          <a:xfrm>
            <a:off x="4717489" y="1901789"/>
            <a:ext cx="1165860" cy="369325"/>
          </a:xfrm>
          <a:prstGeom prst="rect">
            <a:avLst/>
          </a:prstGeom>
          <a:noFill/>
        </p:spPr>
        <p:txBody>
          <a:bodyPr wrap="square" rtlCol="0">
            <a:spAutoFit/>
          </a:bodyPr>
          <a:lstStyle/>
          <a:p>
            <a:r>
              <a:rPr lang="zh-CN" altLang="en-US" dirty="0"/>
              <a:t>材质边缘</a:t>
            </a:r>
          </a:p>
        </p:txBody>
      </p:sp>
      <p:cxnSp>
        <p:nvCxnSpPr>
          <p:cNvPr id="44" name="直接连接符 43">
            <a:extLst>
              <a:ext uri="{FF2B5EF4-FFF2-40B4-BE49-F238E27FC236}">
                <a16:creationId xmlns:a16="http://schemas.microsoft.com/office/drawing/2014/main" id="{058148F3-5B7A-4AB8-9E74-36EEE2DFFC9C}"/>
              </a:ext>
            </a:extLst>
          </p:cNvPr>
          <p:cNvCxnSpPr>
            <a:cxnSpLocks/>
          </p:cNvCxnSpPr>
          <p:nvPr/>
        </p:nvCxnSpPr>
        <p:spPr>
          <a:xfrm>
            <a:off x="3853887" y="2934313"/>
            <a:ext cx="756922" cy="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C41DC06-D7A3-4BC1-A26C-EE24C0D86510}"/>
              </a:ext>
            </a:extLst>
          </p:cNvPr>
          <p:cNvSpPr txBox="1"/>
          <p:nvPr/>
        </p:nvSpPr>
        <p:spPr>
          <a:xfrm>
            <a:off x="4717488" y="2749650"/>
            <a:ext cx="1165860" cy="369332"/>
          </a:xfrm>
          <a:prstGeom prst="rect">
            <a:avLst/>
          </a:prstGeom>
          <a:noFill/>
        </p:spPr>
        <p:txBody>
          <a:bodyPr wrap="square" rtlCol="0">
            <a:spAutoFit/>
          </a:bodyPr>
          <a:lstStyle/>
          <a:p>
            <a:r>
              <a:rPr lang="zh-CN" altLang="en-US" dirty="0"/>
              <a:t>光源边缘</a:t>
            </a:r>
          </a:p>
        </p:txBody>
      </p:sp>
      <p:graphicFrame>
        <p:nvGraphicFramePr>
          <p:cNvPr id="38" name="表格 38">
            <a:extLst>
              <a:ext uri="{FF2B5EF4-FFF2-40B4-BE49-F238E27FC236}">
                <a16:creationId xmlns:a16="http://schemas.microsoft.com/office/drawing/2014/main" id="{B17921D4-EA3E-4C2E-A7A2-F67D5E6C128C}"/>
              </a:ext>
            </a:extLst>
          </p:cNvPr>
          <p:cNvGraphicFramePr>
            <a:graphicFrameLocks noGrp="1"/>
          </p:cNvGraphicFramePr>
          <p:nvPr>
            <p:extLst>
              <p:ext uri="{D42A27DB-BD31-4B8C-83A1-F6EECF244321}">
                <p14:modId xmlns:p14="http://schemas.microsoft.com/office/powerpoint/2010/main" val="4228536312"/>
              </p:ext>
            </p:extLst>
          </p:nvPr>
        </p:nvGraphicFramePr>
        <p:xfrm>
          <a:off x="6102576" y="2078901"/>
          <a:ext cx="5205228" cy="1112520"/>
        </p:xfrm>
        <a:graphic>
          <a:graphicData uri="http://schemas.openxmlformats.org/drawingml/2006/table">
            <a:tbl>
              <a:tblPr firstRow="1" bandRow="1">
                <a:tableStyleId>{5C22544A-7EE6-4342-B048-85BDC9FD1C3A}</a:tableStyleId>
              </a:tblPr>
              <a:tblGrid>
                <a:gridCol w="1735076">
                  <a:extLst>
                    <a:ext uri="{9D8B030D-6E8A-4147-A177-3AD203B41FA5}">
                      <a16:colId xmlns:a16="http://schemas.microsoft.com/office/drawing/2014/main" val="2865231875"/>
                    </a:ext>
                  </a:extLst>
                </a:gridCol>
                <a:gridCol w="1735076">
                  <a:extLst>
                    <a:ext uri="{9D8B030D-6E8A-4147-A177-3AD203B41FA5}">
                      <a16:colId xmlns:a16="http://schemas.microsoft.com/office/drawing/2014/main" val="2198120221"/>
                    </a:ext>
                  </a:extLst>
                </a:gridCol>
                <a:gridCol w="1735076">
                  <a:extLst>
                    <a:ext uri="{9D8B030D-6E8A-4147-A177-3AD203B41FA5}">
                      <a16:colId xmlns:a16="http://schemas.microsoft.com/office/drawing/2014/main" val="1493245778"/>
                    </a:ext>
                  </a:extLst>
                </a:gridCol>
              </a:tblGrid>
              <a:tr h="370840">
                <a:tc>
                  <a:txBody>
                    <a:bodyPr/>
                    <a:lstStyle/>
                    <a:p>
                      <a:pPr algn="ctr"/>
                      <a:r>
                        <a:rPr lang="zh-CN" altLang="en-US" dirty="0"/>
                        <a:t>边缘检测算子</a:t>
                      </a:r>
                    </a:p>
                  </a:txBody>
                  <a:tcPr/>
                </a:tc>
                <a:tc>
                  <a:txBody>
                    <a:bodyPr/>
                    <a:lstStyle/>
                    <a:p>
                      <a:pPr algn="ctr"/>
                      <a:r>
                        <a:rPr lang="zh-CN" altLang="en-US" dirty="0"/>
                        <a:t>光源边缘敏感</a:t>
                      </a:r>
                    </a:p>
                  </a:txBody>
                  <a:tcPr/>
                </a:tc>
                <a:tc>
                  <a:txBody>
                    <a:bodyPr/>
                    <a:lstStyle/>
                    <a:p>
                      <a:pPr algn="ctr"/>
                      <a:r>
                        <a:rPr lang="zh-CN" altLang="en-US" dirty="0"/>
                        <a:t>材质边缘敏感</a:t>
                      </a:r>
                    </a:p>
                  </a:txBody>
                  <a:tcPr/>
                </a:tc>
                <a:extLst>
                  <a:ext uri="{0D108BD9-81ED-4DB2-BD59-A6C34878D82A}">
                    <a16:rowId xmlns:a16="http://schemas.microsoft.com/office/drawing/2014/main" val="1597317581"/>
                  </a:ext>
                </a:extLst>
              </a:tr>
              <a:tr h="370840">
                <a:tc>
                  <a:txBody>
                    <a:bodyPr/>
                    <a:lstStyle/>
                    <a:p>
                      <a:pPr algn="ctr"/>
                      <a:r>
                        <a:rPr lang="en-US" altLang="zh-CN" b="1" dirty="0"/>
                        <a:t>A</a:t>
                      </a:r>
                      <a:endParaRPr lang="zh-CN" altLang="en-US" b="1" dirty="0"/>
                    </a:p>
                  </a:txBody>
                  <a:tcPr/>
                </a:tc>
                <a:tc>
                  <a:txBody>
                    <a:bodyPr/>
                    <a:lstStyle/>
                    <a:p>
                      <a:pPr marL="0" indent="0" algn="ctr">
                        <a:buFont typeface="Arial" panose="020B0604020202020204" pitchFamily="34" charset="0"/>
                        <a:buNone/>
                      </a:pPr>
                      <a:r>
                        <a:rPr lang="zh-CN" altLang="en-US"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a:t>
                      </a:r>
                    </a:p>
                  </a:txBody>
                  <a:tcPr/>
                </a:tc>
                <a:extLst>
                  <a:ext uri="{0D108BD9-81ED-4DB2-BD59-A6C34878D82A}">
                    <a16:rowId xmlns:a16="http://schemas.microsoft.com/office/drawing/2014/main" val="3050255886"/>
                  </a:ext>
                </a:extLst>
              </a:tr>
              <a:tr h="370840">
                <a:tc>
                  <a:txBody>
                    <a:bodyPr/>
                    <a:lstStyle/>
                    <a:p>
                      <a:pPr algn="ctr"/>
                      <a:r>
                        <a:rPr lang="en-US" altLang="zh-CN" b="1" dirty="0"/>
                        <a:t>B</a:t>
                      </a:r>
                      <a:endParaRPr lang="zh-CN" altLang="en-US" b="1" dirty="0"/>
                    </a:p>
                  </a:txBody>
                  <a:tcPr/>
                </a:tc>
                <a:tc>
                  <a:txBody>
                    <a:bodyPr/>
                    <a:lstStyle/>
                    <a:p>
                      <a:pPr algn="ctr"/>
                      <a:r>
                        <a:rPr lang="en-US" altLang="zh-CN" b="1" dirty="0"/>
                        <a:t>×</a:t>
                      </a:r>
                      <a:endParaRPr lang="zh-CN" altLang="en-US"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a:t>
                      </a:r>
                    </a:p>
                  </a:txBody>
                  <a:tcPr/>
                </a:tc>
                <a:extLst>
                  <a:ext uri="{0D108BD9-81ED-4DB2-BD59-A6C34878D82A}">
                    <a16:rowId xmlns:a16="http://schemas.microsoft.com/office/drawing/2014/main" val="3800677983"/>
                  </a:ext>
                </a:extLst>
              </a:tr>
            </a:tbl>
          </a:graphicData>
        </a:graphic>
      </p:graphicFrame>
      <p:sp>
        <p:nvSpPr>
          <p:cNvPr id="52" name="直角三角形 51">
            <a:extLst>
              <a:ext uri="{FF2B5EF4-FFF2-40B4-BE49-F238E27FC236}">
                <a16:creationId xmlns:a16="http://schemas.microsoft.com/office/drawing/2014/main" id="{FA666910-FE96-43CA-BDB0-FA74BF53677C}"/>
              </a:ext>
            </a:extLst>
          </p:cNvPr>
          <p:cNvSpPr/>
          <p:nvPr/>
        </p:nvSpPr>
        <p:spPr>
          <a:xfrm>
            <a:off x="4562596" y="3654480"/>
            <a:ext cx="1999085" cy="129502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直角三角形 52">
            <a:extLst>
              <a:ext uri="{FF2B5EF4-FFF2-40B4-BE49-F238E27FC236}">
                <a16:creationId xmlns:a16="http://schemas.microsoft.com/office/drawing/2014/main" id="{8A2DEAEE-3AB9-4323-9727-0D89E63CE84E}"/>
              </a:ext>
            </a:extLst>
          </p:cNvPr>
          <p:cNvSpPr/>
          <p:nvPr/>
        </p:nvSpPr>
        <p:spPr>
          <a:xfrm rot="10800000">
            <a:off x="4559084" y="3656966"/>
            <a:ext cx="1999085" cy="1295023"/>
          </a:xfrm>
          <a:prstGeom prst="r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dirty="0"/>
          </a:p>
        </p:txBody>
      </p:sp>
      <p:sp>
        <p:nvSpPr>
          <p:cNvPr id="54" name="文本框 53">
            <a:extLst>
              <a:ext uri="{FF2B5EF4-FFF2-40B4-BE49-F238E27FC236}">
                <a16:creationId xmlns:a16="http://schemas.microsoft.com/office/drawing/2014/main" id="{FFE9290B-1998-4A4C-9141-B3E5917742FA}"/>
              </a:ext>
            </a:extLst>
          </p:cNvPr>
          <p:cNvSpPr txBox="1"/>
          <p:nvPr/>
        </p:nvSpPr>
        <p:spPr>
          <a:xfrm>
            <a:off x="5351391" y="3817614"/>
            <a:ext cx="1132012" cy="291847"/>
          </a:xfrm>
          <a:prstGeom prst="rect">
            <a:avLst/>
          </a:prstGeom>
          <a:noFill/>
        </p:spPr>
        <p:txBody>
          <a:bodyPr wrap="square" rtlCol="0">
            <a:spAutoFit/>
          </a:bodyPr>
          <a:lstStyle/>
          <a:p>
            <a:endParaRPr lang="zh-CN" altLang="en-US" dirty="0">
              <a:solidFill>
                <a:schemeClr val="bg1"/>
              </a:solidFill>
            </a:endParaRPr>
          </a:p>
        </p:txBody>
      </p:sp>
      <p:sp>
        <p:nvSpPr>
          <p:cNvPr id="55" name="文本框 54">
            <a:extLst>
              <a:ext uri="{FF2B5EF4-FFF2-40B4-BE49-F238E27FC236}">
                <a16:creationId xmlns:a16="http://schemas.microsoft.com/office/drawing/2014/main" id="{9FC9FEFD-B4C9-4713-A141-89348DDF967D}"/>
              </a:ext>
            </a:extLst>
          </p:cNvPr>
          <p:cNvSpPr txBox="1"/>
          <p:nvPr/>
        </p:nvSpPr>
        <p:spPr>
          <a:xfrm>
            <a:off x="4646894" y="4432208"/>
            <a:ext cx="1132012" cy="291847"/>
          </a:xfrm>
          <a:prstGeom prst="rect">
            <a:avLst/>
          </a:prstGeom>
          <a:noFill/>
        </p:spPr>
        <p:txBody>
          <a:bodyPr wrap="square" rtlCol="0">
            <a:spAutoFit/>
          </a:bodyPr>
          <a:lstStyle/>
          <a:p>
            <a:endParaRPr lang="zh-CN" altLang="en-US" dirty="0">
              <a:solidFill>
                <a:schemeClr val="bg1"/>
              </a:solidFill>
            </a:endParaRPr>
          </a:p>
        </p:txBody>
      </p:sp>
      <p:sp>
        <p:nvSpPr>
          <p:cNvPr id="56" name="矩形 55">
            <a:extLst>
              <a:ext uri="{FF2B5EF4-FFF2-40B4-BE49-F238E27FC236}">
                <a16:creationId xmlns:a16="http://schemas.microsoft.com/office/drawing/2014/main" id="{1C787E66-3124-4632-AA84-42912A0B4839}"/>
              </a:ext>
            </a:extLst>
          </p:cNvPr>
          <p:cNvSpPr/>
          <p:nvPr/>
        </p:nvSpPr>
        <p:spPr>
          <a:xfrm>
            <a:off x="4561592" y="3644881"/>
            <a:ext cx="1999085" cy="13046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B61F739C-0E0B-4799-99CA-18D5AEFEF186}"/>
              </a:ext>
            </a:extLst>
          </p:cNvPr>
          <p:cNvCxnSpPr>
            <a:cxnSpLocks/>
            <a:stCxn id="52" idx="2"/>
            <a:endCxn id="53" idx="2"/>
          </p:cNvCxnSpPr>
          <p:nvPr/>
        </p:nvCxnSpPr>
        <p:spPr>
          <a:xfrm flipV="1">
            <a:off x="4562596" y="3656966"/>
            <a:ext cx="1995572" cy="1292537"/>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7A698F0-96DD-4F52-92CA-054CF5DA3664}"/>
              </a:ext>
            </a:extLst>
          </p:cNvPr>
          <p:cNvCxnSpPr>
            <a:cxnSpLocks/>
            <a:stCxn id="53" idx="4"/>
            <a:endCxn id="53" idx="0"/>
          </p:cNvCxnSpPr>
          <p:nvPr/>
        </p:nvCxnSpPr>
        <p:spPr>
          <a:xfrm>
            <a:off x="4559084" y="3656966"/>
            <a:ext cx="1999085" cy="1295023"/>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60" name="直角三角形 59">
            <a:extLst>
              <a:ext uri="{FF2B5EF4-FFF2-40B4-BE49-F238E27FC236}">
                <a16:creationId xmlns:a16="http://schemas.microsoft.com/office/drawing/2014/main" id="{3D5160DB-D70A-458A-9450-C7370FEBEF46}"/>
              </a:ext>
            </a:extLst>
          </p:cNvPr>
          <p:cNvSpPr/>
          <p:nvPr/>
        </p:nvSpPr>
        <p:spPr>
          <a:xfrm>
            <a:off x="4559083" y="5368249"/>
            <a:ext cx="1999085" cy="129502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直角三角形 60">
            <a:extLst>
              <a:ext uri="{FF2B5EF4-FFF2-40B4-BE49-F238E27FC236}">
                <a16:creationId xmlns:a16="http://schemas.microsoft.com/office/drawing/2014/main" id="{9315C5E4-3F3C-441C-BFA7-11BC3B13BBDB}"/>
              </a:ext>
            </a:extLst>
          </p:cNvPr>
          <p:cNvSpPr/>
          <p:nvPr/>
        </p:nvSpPr>
        <p:spPr>
          <a:xfrm rot="10800000">
            <a:off x="4555571" y="5370735"/>
            <a:ext cx="1999085" cy="1295023"/>
          </a:xfrm>
          <a:prstGeom prst="r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dirty="0"/>
          </a:p>
        </p:txBody>
      </p:sp>
      <p:sp>
        <p:nvSpPr>
          <p:cNvPr id="62" name="文本框 61">
            <a:extLst>
              <a:ext uri="{FF2B5EF4-FFF2-40B4-BE49-F238E27FC236}">
                <a16:creationId xmlns:a16="http://schemas.microsoft.com/office/drawing/2014/main" id="{B92666A6-0981-40C7-9D27-7737E69D32DB}"/>
              </a:ext>
            </a:extLst>
          </p:cNvPr>
          <p:cNvSpPr txBox="1"/>
          <p:nvPr/>
        </p:nvSpPr>
        <p:spPr>
          <a:xfrm>
            <a:off x="5347878" y="5531383"/>
            <a:ext cx="1132012" cy="291847"/>
          </a:xfrm>
          <a:prstGeom prst="rect">
            <a:avLst/>
          </a:prstGeom>
          <a:noFill/>
        </p:spPr>
        <p:txBody>
          <a:bodyPr wrap="square" rtlCol="0">
            <a:spAutoFit/>
          </a:bodyPr>
          <a:lstStyle/>
          <a:p>
            <a:endParaRPr lang="zh-CN" altLang="en-US" dirty="0">
              <a:solidFill>
                <a:schemeClr val="bg1"/>
              </a:solidFill>
            </a:endParaRPr>
          </a:p>
        </p:txBody>
      </p:sp>
      <p:sp>
        <p:nvSpPr>
          <p:cNvPr id="63" name="文本框 62">
            <a:extLst>
              <a:ext uri="{FF2B5EF4-FFF2-40B4-BE49-F238E27FC236}">
                <a16:creationId xmlns:a16="http://schemas.microsoft.com/office/drawing/2014/main" id="{069A6AF2-465E-4EE4-BD06-0F6D0844962E}"/>
              </a:ext>
            </a:extLst>
          </p:cNvPr>
          <p:cNvSpPr txBox="1"/>
          <p:nvPr/>
        </p:nvSpPr>
        <p:spPr>
          <a:xfrm>
            <a:off x="4643381" y="6145977"/>
            <a:ext cx="1132012" cy="291847"/>
          </a:xfrm>
          <a:prstGeom prst="rect">
            <a:avLst/>
          </a:prstGeom>
          <a:noFill/>
        </p:spPr>
        <p:txBody>
          <a:bodyPr wrap="square" rtlCol="0">
            <a:spAutoFit/>
          </a:bodyPr>
          <a:lstStyle/>
          <a:p>
            <a:endParaRPr lang="zh-CN" altLang="en-US" dirty="0">
              <a:solidFill>
                <a:schemeClr val="bg1"/>
              </a:solidFill>
            </a:endParaRPr>
          </a:p>
        </p:txBody>
      </p:sp>
      <p:sp>
        <p:nvSpPr>
          <p:cNvPr id="64" name="矩形 63">
            <a:extLst>
              <a:ext uri="{FF2B5EF4-FFF2-40B4-BE49-F238E27FC236}">
                <a16:creationId xmlns:a16="http://schemas.microsoft.com/office/drawing/2014/main" id="{FF1F4C07-02AF-4C01-B93D-9F351A5724CA}"/>
              </a:ext>
            </a:extLst>
          </p:cNvPr>
          <p:cNvSpPr/>
          <p:nvPr/>
        </p:nvSpPr>
        <p:spPr>
          <a:xfrm>
            <a:off x="4558079" y="5358650"/>
            <a:ext cx="1999085" cy="13046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F66C95A5-5FD8-42F8-B188-76DB102232FC}"/>
              </a:ext>
            </a:extLst>
          </p:cNvPr>
          <p:cNvCxnSpPr>
            <a:cxnSpLocks/>
            <a:stCxn id="60" idx="2"/>
            <a:endCxn id="61" idx="2"/>
          </p:cNvCxnSpPr>
          <p:nvPr/>
        </p:nvCxnSpPr>
        <p:spPr>
          <a:xfrm flipV="1">
            <a:off x="4559083" y="5370735"/>
            <a:ext cx="1995572" cy="1292537"/>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DED62C7-DCC3-4044-8701-DFCBF1AF6EF4}"/>
              </a:ext>
            </a:extLst>
          </p:cNvPr>
          <p:cNvCxnSpPr>
            <a:cxnSpLocks/>
            <a:stCxn id="2" idx="2"/>
          </p:cNvCxnSpPr>
          <p:nvPr/>
        </p:nvCxnSpPr>
        <p:spPr>
          <a:xfrm flipH="1">
            <a:off x="2228850" y="3428997"/>
            <a:ext cx="708" cy="1710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CE5A95CE-F3B2-4DB4-8ABC-C8D6C664F2E4}"/>
              </a:ext>
            </a:extLst>
          </p:cNvPr>
          <p:cNvCxnSpPr>
            <a:cxnSpLocks/>
          </p:cNvCxnSpPr>
          <p:nvPr/>
        </p:nvCxnSpPr>
        <p:spPr>
          <a:xfrm flipV="1">
            <a:off x="2221230" y="5120640"/>
            <a:ext cx="601218" cy="3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E18A953-BD93-4881-A4C6-CE98BBAFE24F}"/>
              </a:ext>
            </a:extLst>
          </p:cNvPr>
          <p:cNvCxnSpPr>
            <a:cxnSpLocks/>
            <a:endCxn id="56" idx="1"/>
          </p:cNvCxnSpPr>
          <p:nvPr/>
        </p:nvCxnSpPr>
        <p:spPr>
          <a:xfrm>
            <a:off x="2804160" y="4290060"/>
            <a:ext cx="1757432" cy="713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59EE4CC-2CA1-4F3D-92E5-53489E71BAA4}"/>
              </a:ext>
            </a:extLst>
          </p:cNvPr>
          <p:cNvCxnSpPr>
            <a:cxnSpLocks/>
          </p:cNvCxnSpPr>
          <p:nvPr/>
        </p:nvCxnSpPr>
        <p:spPr>
          <a:xfrm flipH="1" flipV="1">
            <a:off x="2816352" y="4285488"/>
            <a:ext cx="6858" cy="17038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8044E834-F3EE-4D76-AD95-73A1C6D1E511}"/>
              </a:ext>
            </a:extLst>
          </p:cNvPr>
          <p:cNvCxnSpPr>
            <a:cxnSpLocks/>
          </p:cNvCxnSpPr>
          <p:nvPr/>
        </p:nvCxnSpPr>
        <p:spPr>
          <a:xfrm>
            <a:off x="2819400" y="5981700"/>
            <a:ext cx="1763050" cy="4715"/>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F286DC8A-FCB0-43BE-B257-FD683109873A}"/>
              </a:ext>
            </a:extLst>
          </p:cNvPr>
          <p:cNvSpPr txBox="1"/>
          <p:nvPr/>
        </p:nvSpPr>
        <p:spPr>
          <a:xfrm>
            <a:off x="623987" y="3903722"/>
            <a:ext cx="6097772" cy="338554"/>
          </a:xfrm>
          <a:prstGeom prst="rect">
            <a:avLst/>
          </a:prstGeom>
          <a:noFill/>
        </p:spPr>
        <p:txBody>
          <a:bodyPr wrap="square">
            <a:spAutoFit/>
          </a:bodyPr>
          <a:lstStyle/>
          <a:p>
            <a:pPr algn="ctr"/>
            <a:r>
              <a:rPr lang="zh-CN" altLang="en-US" sz="1600" dirty="0"/>
              <a:t>边缘检测算子</a:t>
            </a:r>
            <a:r>
              <a:rPr lang="en-US" altLang="zh-CN" sz="1600" dirty="0"/>
              <a:t>A</a:t>
            </a:r>
            <a:endParaRPr lang="zh-CN" altLang="en-US" sz="1600" dirty="0"/>
          </a:p>
        </p:txBody>
      </p:sp>
      <p:sp>
        <p:nvSpPr>
          <p:cNvPr id="94" name="文本框 93">
            <a:extLst>
              <a:ext uri="{FF2B5EF4-FFF2-40B4-BE49-F238E27FC236}">
                <a16:creationId xmlns:a16="http://schemas.microsoft.com/office/drawing/2014/main" id="{DA8DCCB1-B5ED-44E7-9C64-FF3429933898}"/>
              </a:ext>
            </a:extLst>
          </p:cNvPr>
          <p:cNvSpPr txBox="1"/>
          <p:nvPr/>
        </p:nvSpPr>
        <p:spPr>
          <a:xfrm>
            <a:off x="623987" y="5597400"/>
            <a:ext cx="6097772" cy="338554"/>
          </a:xfrm>
          <a:prstGeom prst="rect">
            <a:avLst/>
          </a:prstGeom>
          <a:noFill/>
        </p:spPr>
        <p:txBody>
          <a:bodyPr wrap="square">
            <a:spAutoFit/>
          </a:bodyPr>
          <a:lstStyle/>
          <a:p>
            <a:pPr algn="ctr"/>
            <a:r>
              <a:rPr lang="zh-CN" altLang="en-US" sz="1600" dirty="0"/>
              <a:t>边缘检测算子</a:t>
            </a:r>
            <a:r>
              <a:rPr lang="en-US" altLang="zh-CN" sz="1600" dirty="0"/>
              <a:t>B</a:t>
            </a:r>
            <a:endParaRPr lang="zh-CN" altLang="en-US" sz="1600" dirty="0"/>
          </a:p>
        </p:txBody>
      </p:sp>
      <p:cxnSp>
        <p:nvCxnSpPr>
          <p:cNvPr id="97" name="直接连接符 96">
            <a:extLst>
              <a:ext uri="{FF2B5EF4-FFF2-40B4-BE49-F238E27FC236}">
                <a16:creationId xmlns:a16="http://schemas.microsoft.com/office/drawing/2014/main" id="{92F73956-77F3-41A0-AF11-3773328320E4}"/>
              </a:ext>
            </a:extLst>
          </p:cNvPr>
          <p:cNvCxnSpPr>
            <a:cxnSpLocks/>
          </p:cNvCxnSpPr>
          <p:nvPr/>
        </p:nvCxnSpPr>
        <p:spPr>
          <a:xfrm flipH="1">
            <a:off x="7569200" y="4301490"/>
            <a:ext cx="5080" cy="56515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DC20D10-9C2A-4F6A-B9E7-6E49E5DF79E1}"/>
              </a:ext>
            </a:extLst>
          </p:cNvPr>
          <p:cNvCxnSpPr>
            <a:cxnSpLocks/>
          </p:cNvCxnSpPr>
          <p:nvPr/>
        </p:nvCxnSpPr>
        <p:spPr>
          <a:xfrm flipH="1" flipV="1">
            <a:off x="6574465" y="4303234"/>
            <a:ext cx="999815" cy="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481A1AB-625A-4878-AC4D-E3BB2AE80F7C}"/>
              </a:ext>
            </a:extLst>
          </p:cNvPr>
          <p:cNvCxnSpPr>
            <a:cxnSpLocks/>
          </p:cNvCxnSpPr>
          <p:nvPr/>
        </p:nvCxnSpPr>
        <p:spPr>
          <a:xfrm flipV="1">
            <a:off x="7566660" y="5547771"/>
            <a:ext cx="0" cy="48726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1A8874B-BE26-40C8-8434-9290ADC8FB33}"/>
              </a:ext>
            </a:extLst>
          </p:cNvPr>
          <p:cNvCxnSpPr>
            <a:cxnSpLocks/>
          </p:cNvCxnSpPr>
          <p:nvPr/>
        </p:nvCxnSpPr>
        <p:spPr>
          <a:xfrm flipH="1" flipV="1">
            <a:off x="6574465" y="6017277"/>
            <a:ext cx="992195" cy="25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B953A077-8E1D-49DE-A81F-A5BF0446C64A}"/>
              </a:ext>
            </a:extLst>
          </p:cNvPr>
          <p:cNvGrpSpPr/>
          <p:nvPr/>
        </p:nvGrpSpPr>
        <p:grpSpPr>
          <a:xfrm>
            <a:off x="7342075" y="4994683"/>
            <a:ext cx="464409" cy="464409"/>
            <a:chOff x="7342075" y="4994683"/>
            <a:chExt cx="464409" cy="464409"/>
          </a:xfrm>
        </p:grpSpPr>
        <p:sp>
          <p:nvSpPr>
            <p:cNvPr id="112" name="椭圆 111">
              <a:extLst>
                <a:ext uri="{FF2B5EF4-FFF2-40B4-BE49-F238E27FC236}">
                  <a16:creationId xmlns:a16="http://schemas.microsoft.com/office/drawing/2014/main" id="{D9A28E2C-B36C-4EF7-BC6E-1B0BB4014B7C}"/>
                </a:ext>
              </a:extLst>
            </p:cNvPr>
            <p:cNvSpPr/>
            <p:nvPr/>
          </p:nvSpPr>
          <p:spPr>
            <a:xfrm>
              <a:off x="7342075" y="4994683"/>
              <a:ext cx="464409" cy="46440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7" name="直接连接符 116">
              <a:extLst>
                <a:ext uri="{FF2B5EF4-FFF2-40B4-BE49-F238E27FC236}">
                  <a16:creationId xmlns:a16="http://schemas.microsoft.com/office/drawing/2014/main" id="{DABB4DB9-CF40-4892-9BFB-166B6366BAC7}"/>
                </a:ext>
              </a:extLst>
            </p:cNvPr>
            <p:cNvCxnSpPr/>
            <p:nvPr/>
          </p:nvCxnSpPr>
          <p:spPr>
            <a:xfrm>
              <a:off x="7494536" y="5229092"/>
              <a:ext cx="1594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8" name="直接连接符 117">
            <a:extLst>
              <a:ext uri="{FF2B5EF4-FFF2-40B4-BE49-F238E27FC236}">
                <a16:creationId xmlns:a16="http://schemas.microsoft.com/office/drawing/2014/main" id="{CCDE48E5-0C21-4A7F-B02F-9106A2A3BA25}"/>
              </a:ext>
            </a:extLst>
          </p:cNvPr>
          <p:cNvCxnSpPr>
            <a:cxnSpLocks/>
          </p:cNvCxnSpPr>
          <p:nvPr/>
        </p:nvCxnSpPr>
        <p:spPr>
          <a:xfrm>
            <a:off x="7950525" y="5220586"/>
            <a:ext cx="754665"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直角三角形 120">
            <a:extLst>
              <a:ext uri="{FF2B5EF4-FFF2-40B4-BE49-F238E27FC236}">
                <a16:creationId xmlns:a16="http://schemas.microsoft.com/office/drawing/2014/main" id="{F6E921CF-A1AE-4E92-8101-82AD0515C332}"/>
              </a:ext>
            </a:extLst>
          </p:cNvPr>
          <p:cNvSpPr/>
          <p:nvPr/>
        </p:nvSpPr>
        <p:spPr>
          <a:xfrm>
            <a:off x="8852743" y="4566823"/>
            <a:ext cx="1999085" cy="1295023"/>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直角三角形 121">
            <a:extLst>
              <a:ext uri="{FF2B5EF4-FFF2-40B4-BE49-F238E27FC236}">
                <a16:creationId xmlns:a16="http://schemas.microsoft.com/office/drawing/2014/main" id="{AED360E8-77E6-4713-A39B-501CEFA27C7B}"/>
              </a:ext>
            </a:extLst>
          </p:cNvPr>
          <p:cNvSpPr/>
          <p:nvPr/>
        </p:nvSpPr>
        <p:spPr>
          <a:xfrm rot="10800000">
            <a:off x="8849231" y="4569309"/>
            <a:ext cx="1999085" cy="1295023"/>
          </a:xfrm>
          <a:prstGeom prst="r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dirty="0"/>
          </a:p>
        </p:txBody>
      </p:sp>
      <p:sp>
        <p:nvSpPr>
          <p:cNvPr id="123" name="文本框 122">
            <a:extLst>
              <a:ext uri="{FF2B5EF4-FFF2-40B4-BE49-F238E27FC236}">
                <a16:creationId xmlns:a16="http://schemas.microsoft.com/office/drawing/2014/main" id="{CE2EEFB0-C253-43FC-8A36-6FFBC0DC4D73}"/>
              </a:ext>
            </a:extLst>
          </p:cNvPr>
          <p:cNvSpPr txBox="1"/>
          <p:nvPr/>
        </p:nvSpPr>
        <p:spPr>
          <a:xfrm>
            <a:off x="9641538" y="4729957"/>
            <a:ext cx="1132012" cy="291847"/>
          </a:xfrm>
          <a:prstGeom prst="rect">
            <a:avLst/>
          </a:prstGeom>
          <a:noFill/>
        </p:spPr>
        <p:txBody>
          <a:bodyPr wrap="square" rtlCol="0">
            <a:spAutoFit/>
          </a:bodyPr>
          <a:lstStyle/>
          <a:p>
            <a:endParaRPr lang="zh-CN" altLang="en-US" dirty="0">
              <a:solidFill>
                <a:schemeClr val="bg1"/>
              </a:solidFill>
            </a:endParaRPr>
          </a:p>
        </p:txBody>
      </p:sp>
      <p:sp>
        <p:nvSpPr>
          <p:cNvPr id="124" name="文本框 123">
            <a:extLst>
              <a:ext uri="{FF2B5EF4-FFF2-40B4-BE49-F238E27FC236}">
                <a16:creationId xmlns:a16="http://schemas.microsoft.com/office/drawing/2014/main" id="{F7843264-20D7-470E-8A59-253709989F76}"/>
              </a:ext>
            </a:extLst>
          </p:cNvPr>
          <p:cNvSpPr txBox="1"/>
          <p:nvPr/>
        </p:nvSpPr>
        <p:spPr>
          <a:xfrm>
            <a:off x="8937041" y="5344551"/>
            <a:ext cx="1132012" cy="291847"/>
          </a:xfrm>
          <a:prstGeom prst="rect">
            <a:avLst/>
          </a:prstGeom>
          <a:noFill/>
        </p:spPr>
        <p:txBody>
          <a:bodyPr wrap="square" rtlCol="0">
            <a:spAutoFit/>
          </a:bodyPr>
          <a:lstStyle/>
          <a:p>
            <a:endParaRPr lang="zh-CN" altLang="en-US" dirty="0">
              <a:solidFill>
                <a:schemeClr val="bg1"/>
              </a:solidFill>
            </a:endParaRPr>
          </a:p>
        </p:txBody>
      </p:sp>
      <p:sp>
        <p:nvSpPr>
          <p:cNvPr id="125" name="矩形 124">
            <a:extLst>
              <a:ext uri="{FF2B5EF4-FFF2-40B4-BE49-F238E27FC236}">
                <a16:creationId xmlns:a16="http://schemas.microsoft.com/office/drawing/2014/main" id="{18A596C8-58BB-4F40-A624-644177FEFDBC}"/>
              </a:ext>
            </a:extLst>
          </p:cNvPr>
          <p:cNvSpPr/>
          <p:nvPr/>
        </p:nvSpPr>
        <p:spPr>
          <a:xfrm>
            <a:off x="8851739" y="4557224"/>
            <a:ext cx="1999085" cy="13046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A25E78C2-BB15-429A-B107-D04F343C6576}"/>
              </a:ext>
            </a:extLst>
          </p:cNvPr>
          <p:cNvCxnSpPr>
            <a:cxnSpLocks/>
            <a:stCxn id="121" idx="0"/>
          </p:cNvCxnSpPr>
          <p:nvPr/>
        </p:nvCxnSpPr>
        <p:spPr>
          <a:xfrm>
            <a:off x="8852743" y="4566823"/>
            <a:ext cx="1995573" cy="1295023"/>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133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5)</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8230138"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1</a:t>
              </a:r>
              <a:r>
                <a:rPr lang="zh-CN" altLang="en-US" sz="2400" b="1" dirty="0">
                  <a:solidFill>
                    <a:prstClr val="white"/>
                  </a:solidFill>
                  <a:latin typeface="Verdana" panose="020B0604030504040204"/>
                  <a:ea typeface="微软雅黑" panose="020B0503020204020204" pitchFamily="34" charset="-122"/>
                </a:rPr>
                <a:t>、基于物理模型的光源区域分割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非学习类色彩恒常算法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9B77B36-98AD-41A0-B111-637E91934B0E}"/>
                  </a:ext>
                </a:extLst>
              </p:cNvPr>
              <p:cNvSpPr txBox="1"/>
              <p:nvPr/>
            </p:nvSpPr>
            <p:spPr>
              <a:xfrm>
                <a:off x="-1003101" y="1552987"/>
                <a:ext cx="9784282" cy="799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0" i="1" smtClean="0">
                              <a:latin typeface="Cambria Math" panose="02040503050406030204" pitchFamily="18" charset="0"/>
                            </a:rPr>
                            <m:t>𝐼𝑀</m:t>
                          </m:r>
                        </m:e>
                        <m:sub>
                          <m:r>
                            <a:rPr lang="en-US" altLang="zh-CN" sz="2100" b="0" i="1" smtClean="0">
                              <a:latin typeface="Cambria Math" panose="02040503050406030204" pitchFamily="18" charset="0"/>
                            </a:rPr>
                            <m:t>𝑟𝑡</m:t>
                          </m:r>
                        </m:sub>
                        <m:sup>
                          <m:r>
                            <a:rPr lang="en-US" altLang="zh-CN" sz="2100" b="0" i="1" smtClean="0">
                              <a:latin typeface="Cambria Math" panose="02040503050406030204" pitchFamily="18" charset="0"/>
                            </a:rPr>
                            <m:t>𝑎𝑏𝑑</m:t>
                          </m:r>
                        </m:sup>
                      </m:sSubSup>
                      <m:r>
                        <a:rPr lang="en-US" altLang="zh-CN" sz="2100" b="0" i="1" smtClean="0">
                          <a:latin typeface="Cambria Math" panose="02040503050406030204" pitchFamily="18" charset="0"/>
                        </a:rPr>
                        <m:t>=</m:t>
                      </m:r>
                      <m:f>
                        <m:fPr>
                          <m:ctrlPr>
                            <a:rPr lang="en-US" altLang="zh-CN" sz="2100" i="1">
                              <a:latin typeface="Cambria Math" panose="02040503050406030204" pitchFamily="18" charset="0"/>
                            </a:rPr>
                          </m:ctrlPr>
                        </m:fPr>
                        <m:num>
                          <m:nary>
                            <m:naryPr>
                              <m:chr m:val="∬"/>
                              <m:limLoc m:val="undOvr"/>
                              <m:subHide m:val="on"/>
                              <m:supHide m:val="on"/>
                              <m:ctrlPr>
                                <a:rPr lang="en-US" altLang="zh-CN" sz="2100" i="1">
                                  <a:latin typeface="Cambria Math" panose="02040503050406030204" pitchFamily="18" charset="0"/>
                                </a:rPr>
                              </m:ctrlPr>
                            </m:naryPr>
                            <m:sub/>
                            <m:sup/>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𝑟</m:t>
                                  </m:r>
                                </m:sup>
                              </m:s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𝑦</m:t>
                                  </m:r>
                                </m:e>
                                <m:sup>
                                  <m:r>
                                    <a:rPr lang="en-US" altLang="zh-CN" sz="2100" i="1">
                                      <a:latin typeface="Cambria Math" panose="02040503050406030204" pitchFamily="18" charset="0"/>
                                    </a:rPr>
                                    <m:t>𝑡</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𝑅</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𝐺</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Sup>
                                        <m:sSubSupPr>
                                          <m:ctrlPr>
                                            <a:rPr lang="en-US" altLang="zh-CN" sz="2100" i="1">
                                              <a:solidFill>
                                                <a:srgbClr val="0070C0"/>
                                              </a:solidFill>
                                              <a:latin typeface="Cambria Math" panose="02040503050406030204" pitchFamily="18" charset="0"/>
                                            </a:rPr>
                                          </m:ctrlPr>
                                        </m:sSubSup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𝐵</m:t>
                                          </m:r>
                                        </m:sub>
                                        <m:sup>
                                          <m:r>
                                            <a:rPr lang="en-US" altLang="zh-CN" sz="2100" i="1">
                                              <a:solidFill>
                                                <a:srgbClr val="0070C0"/>
                                              </a:solidFill>
                                              <a:latin typeface="Cambria Math" panose="02040503050406030204" pitchFamily="18" charset="0"/>
                                            </a:rPr>
                                            <m:t>∗</m:t>
                                          </m:r>
                                        </m:sup>
                                      </m:sSubSup>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𝑑</m:t>
                                  </m:r>
                                </m:sup>
                              </m:sSup>
                              <m:r>
                                <a:rPr lang="en-US" altLang="zh-CN" sz="2100" i="1">
                                  <a:latin typeface="Cambria Math" panose="02040503050406030204" pitchFamily="18" charset="0"/>
                                </a:rPr>
                                <m:t>𝑑𝑥𝑑𝑦</m:t>
                              </m:r>
                            </m:e>
                          </m:nary>
                        </m:num>
                        <m:den>
                          <m:nary>
                            <m:naryPr>
                              <m:chr m:val="∬"/>
                              <m:limLoc m:val="undOvr"/>
                              <m:subHide m:val="on"/>
                              <m:supHide m:val="on"/>
                              <m:ctrlPr>
                                <a:rPr lang="en-US" altLang="zh-CN" sz="2100" i="1">
                                  <a:latin typeface="Cambria Math" panose="02040503050406030204" pitchFamily="18" charset="0"/>
                                </a:rPr>
                              </m:ctrlPr>
                            </m:naryPr>
                            <m:sub/>
                            <m:sup/>
                            <m:e>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𝑥</m:t>
                                  </m:r>
                                </m:e>
                                <m:sup>
                                  <m:r>
                                    <a:rPr lang="en-US" altLang="zh-CN" sz="2100" i="1">
                                      <a:latin typeface="Cambria Math" panose="02040503050406030204" pitchFamily="18" charset="0"/>
                                    </a:rPr>
                                    <m:t>𝑟</m:t>
                                  </m:r>
                                </m:sup>
                              </m:s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𝑦</m:t>
                                  </m:r>
                                </m:e>
                                <m:sup>
                                  <m:r>
                                    <a:rPr lang="en-US" altLang="zh-CN" sz="2100" i="1">
                                      <a:latin typeface="Cambria Math" panose="02040503050406030204" pitchFamily="18" charset="0"/>
                                    </a:rPr>
                                    <m:t>𝑡</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𝑅</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𝑎</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𝐺</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𝑏</m:t>
                                  </m:r>
                                </m:sup>
                              </m:sSup>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solidFill>
                                                <a:srgbClr val="0070C0"/>
                                              </a:solidFill>
                                              <a:latin typeface="Cambria Math" panose="02040503050406030204" pitchFamily="18" charset="0"/>
                                            </a:rPr>
                                          </m:ctrlPr>
                                        </m:sSubPr>
                                        <m:e>
                                          <m:r>
                                            <a:rPr lang="en-US" altLang="zh-CN" sz="2100" i="1">
                                              <a:solidFill>
                                                <a:srgbClr val="0070C0"/>
                                              </a:solidFill>
                                              <a:latin typeface="Cambria Math" panose="02040503050406030204" pitchFamily="18" charset="0"/>
                                            </a:rPr>
                                            <m:t>𝑆</m:t>
                                          </m:r>
                                        </m:e>
                                        <m:sub>
                                          <m:r>
                                            <a:rPr lang="en-US" altLang="zh-CN" sz="2100" i="1">
                                              <a:solidFill>
                                                <a:srgbClr val="0070C0"/>
                                              </a:solidFill>
                                              <a:latin typeface="Cambria Math" panose="02040503050406030204" pitchFamily="18" charset="0"/>
                                            </a:rPr>
                                            <m:t>𝐵</m:t>
                                          </m:r>
                                        </m:sub>
                                      </m:sSub>
                                      <m:d>
                                        <m:dPr>
                                          <m:ctrlPr>
                                            <a:rPr lang="en-US" altLang="zh-CN" sz="2100" i="1">
                                              <a:solidFill>
                                                <a:srgbClr val="0070C0"/>
                                              </a:solidFill>
                                              <a:latin typeface="Cambria Math" panose="02040503050406030204" pitchFamily="18" charset="0"/>
                                            </a:rPr>
                                          </m:ctrlPr>
                                        </m:dPr>
                                        <m:e>
                                          <m:r>
                                            <a:rPr lang="en-US" altLang="zh-CN" sz="2100" i="1">
                                              <a:solidFill>
                                                <a:srgbClr val="0070C0"/>
                                              </a:solidFill>
                                              <a:latin typeface="Cambria Math" panose="02040503050406030204" pitchFamily="18" charset="0"/>
                                            </a:rPr>
                                            <m:t>𝑥</m:t>
                                          </m:r>
                                          <m:r>
                                            <a:rPr lang="en-US" altLang="zh-CN" sz="2100" i="1">
                                              <a:solidFill>
                                                <a:srgbClr val="0070C0"/>
                                              </a:solidFill>
                                              <a:latin typeface="Cambria Math" panose="02040503050406030204" pitchFamily="18" charset="0"/>
                                            </a:rPr>
                                            <m:t>,</m:t>
                                          </m:r>
                                          <m:r>
                                            <a:rPr lang="en-US" altLang="zh-CN" sz="2100" i="1">
                                              <a:solidFill>
                                                <a:srgbClr val="0070C0"/>
                                              </a:solidFill>
                                              <a:latin typeface="Cambria Math" panose="02040503050406030204" pitchFamily="18" charset="0"/>
                                            </a:rPr>
                                            <m:t>𝑦</m:t>
                                          </m:r>
                                        </m:e>
                                      </m:d>
                                    </m:e>
                                  </m:d>
                                </m:e>
                                <m:sup>
                                  <m:r>
                                    <a:rPr lang="en-US" altLang="zh-CN" sz="2100" i="1">
                                      <a:latin typeface="Cambria Math" panose="02040503050406030204" pitchFamily="18" charset="0"/>
                                    </a:rPr>
                                    <m:t>𝑑</m:t>
                                  </m:r>
                                </m:sup>
                              </m:sSup>
                              <m:r>
                                <a:rPr lang="en-US" altLang="zh-CN" sz="2100" i="1">
                                  <a:latin typeface="Cambria Math" panose="02040503050406030204" pitchFamily="18" charset="0"/>
                                </a:rPr>
                                <m:t>𝑑𝑥𝑑𝑦</m:t>
                              </m:r>
                            </m:e>
                          </m:nary>
                        </m:den>
                      </m:f>
                    </m:oMath>
                  </m:oMathPara>
                </a14:m>
                <a:endParaRPr lang="zh-CN" altLang="en-US" sz="2100" dirty="0"/>
              </a:p>
            </p:txBody>
          </p:sp>
        </mc:Choice>
        <mc:Fallback xmlns="">
          <p:sp>
            <p:nvSpPr>
              <p:cNvPr id="22" name="文本框 21">
                <a:extLst>
                  <a:ext uri="{FF2B5EF4-FFF2-40B4-BE49-F238E27FC236}">
                    <a16:creationId xmlns:a16="http://schemas.microsoft.com/office/drawing/2014/main" id="{D9B77B36-98AD-41A0-B111-637E91934B0E}"/>
                  </a:ext>
                </a:extLst>
              </p:cNvPr>
              <p:cNvSpPr txBox="1">
                <a:spLocks noRot="1" noChangeAspect="1" noMove="1" noResize="1" noEditPoints="1" noAdjustHandles="1" noChangeArrowheads="1" noChangeShapeType="1" noTextEdit="1"/>
              </p:cNvSpPr>
              <p:nvPr/>
            </p:nvSpPr>
            <p:spPr>
              <a:xfrm>
                <a:off x="-1003101" y="1552987"/>
                <a:ext cx="9784282" cy="799642"/>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038440B-B344-4D50-ADB9-306B3A1AEB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0265" y="3222114"/>
            <a:ext cx="4128992" cy="2749290"/>
          </a:xfrm>
          <a:prstGeom prst="rect">
            <a:avLst/>
          </a:prstGeom>
        </p:spPr>
      </p:pic>
      <p:pic>
        <p:nvPicPr>
          <p:cNvPr id="25" name="图片 24">
            <a:extLst>
              <a:ext uri="{FF2B5EF4-FFF2-40B4-BE49-F238E27FC236}">
                <a16:creationId xmlns:a16="http://schemas.microsoft.com/office/drawing/2014/main" id="{2D1153A6-68F8-4101-BC65-C5BA39CC4B37}"/>
              </a:ext>
            </a:extLst>
          </p:cNvPr>
          <p:cNvPicPr>
            <a:picLocks noChangeAspect="1"/>
          </p:cNvPicPr>
          <p:nvPr/>
        </p:nvPicPr>
        <p:blipFill>
          <a:blip r:embed="rId5"/>
          <a:stretch>
            <a:fillRect/>
          </a:stretch>
        </p:blipFill>
        <p:spPr>
          <a:xfrm>
            <a:off x="3812683" y="2522514"/>
            <a:ext cx="2752288" cy="4138742"/>
          </a:xfrm>
          <a:prstGeom prst="rect">
            <a:avLst/>
          </a:prstGeom>
        </p:spPr>
      </p:pic>
      <p:sp>
        <p:nvSpPr>
          <p:cNvPr id="6" name="椭圆 5">
            <a:extLst>
              <a:ext uri="{FF2B5EF4-FFF2-40B4-BE49-F238E27FC236}">
                <a16:creationId xmlns:a16="http://schemas.microsoft.com/office/drawing/2014/main" id="{CA4143EA-67E3-4C61-9E48-A812D1DE535A}"/>
              </a:ext>
            </a:extLst>
          </p:cNvPr>
          <p:cNvSpPr/>
          <p:nvPr/>
        </p:nvSpPr>
        <p:spPr>
          <a:xfrm>
            <a:off x="1280160" y="5939659"/>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AD1852D-22E2-485F-8444-3454C53CBA55}"/>
              </a:ext>
            </a:extLst>
          </p:cNvPr>
          <p:cNvSpPr/>
          <p:nvPr/>
        </p:nvSpPr>
        <p:spPr>
          <a:xfrm>
            <a:off x="1927525" y="6086979"/>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B286B36-F71C-4990-92C9-36E873688FBF}"/>
              </a:ext>
            </a:extLst>
          </p:cNvPr>
          <p:cNvSpPr/>
          <p:nvPr/>
        </p:nvSpPr>
        <p:spPr>
          <a:xfrm>
            <a:off x="2785113" y="5247139"/>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E3C5D05-6BAC-42BE-BD44-B58E2FB9DEFE}"/>
              </a:ext>
            </a:extLst>
          </p:cNvPr>
          <p:cNvSpPr/>
          <p:nvPr/>
        </p:nvSpPr>
        <p:spPr>
          <a:xfrm>
            <a:off x="2932433" y="6240518"/>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27E901-BD97-4A8D-9A1D-C187344B98B8}"/>
              </a:ext>
            </a:extLst>
          </p:cNvPr>
          <p:cNvSpPr/>
          <p:nvPr/>
        </p:nvSpPr>
        <p:spPr>
          <a:xfrm>
            <a:off x="4245009" y="5930638"/>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E47FBDF-E660-4466-86DB-E7A1A9706BF2}"/>
              </a:ext>
            </a:extLst>
          </p:cNvPr>
          <p:cNvSpPr/>
          <p:nvPr/>
        </p:nvSpPr>
        <p:spPr>
          <a:xfrm>
            <a:off x="4892374" y="6077958"/>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962D18A-2EFC-4C83-B974-D44157DE4D7A}"/>
              </a:ext>
            </a:extLst>
          </p:cNvPr>
          <p:cNvSpPr/>
          <p:nvPr/>
        </p:nvSpPr>
        <p:spPr>
          <a:xfrm>
            <a:off x="5749962" y="5238118"/>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5129190-914A-4DA6-829A-6129A14AD56A}"/>
              </a:ext>
            </a:extLst>
          </p:cNvPr>
          <p:cNvSpPr/>
          <p:nvPr/>
        </p:nvSpPr>
        <p:spPr>
          <a:xfrm>
            <a:off x="5897282" y="6231497"/>
            <a:ext cx="294640" cy="2946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4E29EC0-941C-43B1-9802-404F9CD6DC95}"/>
              </a:ext>
            </a:extLst>
          </p:cNvPr>
          <p:cNvSpPr/>
          <p:nvPr/>
        </p:nvSpPr>
        <p:spPr>
          <a:xfrm>
            <a:off x="1242191" y="5330674"/>
            <a:ext cx="294640" cy="2946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E163C1C-5EF9-4F0F-A9D2-4C9D109C96E3}"/>
              </a:ext>
            </a:extLst>
          </p:cNvPr>
          <p:cNvSpPr/>
          <p:nvPr/>
        </p:nvSpPr>
        <p:spPr>
          <a:xfrm>
            <a:off x="4378373" y="5330674"/>
            <a:ext cx="294640" cy="2946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16B8488-8510-43F4-BE6A-9921AB1C65FF}"/>
              </a:ext>
            </a:extLst>
          </p:cNvPr>
          <p:cNvSpPr txBox="1"/>
          <p:nvPr/>
        </p:nvSpPr>
        <p:spPr>
          <a:xfrm>
            <a:off x="7291996" y="3900192"/>
            <a:ext cx="4119889" cy="1998496"/>
          </a:xfrm>
          <a:prstGeom prst="rect">
            <a:avLst/>
          </a:prstGeom>
          <a:noFill/>
        </p:spPr>
        <p:txBody>
          <a:bodyPr wrap="square" rtlCol="0">
            <a:spAutoFit/>
          </a:bodyPr>
          <a:lstStyle/>
          <a:p>
            <a:pPr>
              <a:lnSpc>
                <a:spcPct val="160000"/>
              </a:lnSpc>
            </a:pPr>
            <a:r>
              <a:rPr lang="zh-CN" altLang="en-US" sz="2000" b="1" dirty="0"/>
              <a:t>现有问题：</a:t>
            </a:r>
            <a:endParaRPr lang="en-US" altLang="zh-CN" sz="2000" b="1" dirty="0"/>
          </a:p>
          <a:p>
            <a:pPr marL="342900" indent="-342900">
              <a:lnSpc>
                <a:spcPct val="160000"/>
              </a:lnSpc>
              <a:buFont typeface="Arial" panose="020B0604020202020204" pitchFamily="34" charset="0"/>
              <a:buChar char="•"/>
            </a:pPr>
            <a:r>
              <a:rPr lang="zh-CN" altLang="en-US" sz="2000" dirty="0"/>
              <a:t>缺少明确的边缘判定阈值</a:t>
            </a:r>
            <a:endParaRPr lang="en-US" altLang="zh-CN" sz="2000" dirty="0"/>
          </a:p>
          <a:p>
            <a:pPr marL="342900" indent="-342900">
              <a:lnSpc>
                <a:spcPct val="160000"/>
              </a:lnSpc>
              <a:buFont typeface="Arial" panose="020B0604020202020204" pitchFamily="34" charset="0"/>
              <a:buChar char="•"/>
            </a:pPr>
            <a:r>
              <a:rPr lang="en-US" altLang="zh-CN" sz="2000" i="1" dirty="0"/>
              <a:t>IM </a:t>
            </a:r>
            <a:r>
              <a:rPr lang="zh-CN" altLang="en-US" sz="2000" dirty="0"/>
              <a:t>对于少部分光源变化锐利的边缘仍较敏感</a:t>
            </a:r>
            <a:r>
              <a:rPr lang="en-US" altLang="zh-CN" sz="2000" dirty="0"/>
              <a:t>(</a:t>
            </a:r>
            <a:r>
              <a:rPr lang="zh-CN" altLang="en-US" sz="2000" dirty="0"/>
              <a:t>见红圈处</a:t>
            </a:r>
            <a:r>
              <a:rPr lang="en-US" altLang="zh-CN" sz="2000" dirty="0"/>
              <a:t>)</a:t>
            </a:r>
          </a:p>
        </p:txBody>
      </p:sp>
      <p:sp>
        <p:nvSpPr>
          <p:cNvPr id="42" name="文本框 41">
            <a:extLst>
              <a:ext uri="{FF2B5EF4-FFF2-40B4-BE49-F238E27FC236}">
                <a16:creationId xmlns:a16="http://schemas.microsoft.com/office/drawing/2014/main" id="{CE67B896-F737-4E51-BEBC-ADB1A99CED65}"/>
              </a:ext>
            </a:extLst>
          </p:cNvPr>
          <p:cNvSpPr txBox="1"/>
          <p:nvPr/>
        </p:nvSpPr>
        <p:spPr>
          <a:xfrm>
            <a:off x="7291996" y="2532263"/>
            <a:ext cx="4502608" cy="1007263"/>
          </a:xfrm>
          <a:prstGeom prst="rect">
            <a:avLst/>
          </a:prstGeom>
          <a:noFill/>
        </p:spPr>
        <p:txBody>
          <a:bodyPr wrap="square" rtlCol="0">
            <a:spAutoFit/>
          </a:bodyPr>
          <a:lstStyle/>
          <a:p>
            <a:pPr marL="342900" indent="-342900">
              <a:lnSpc>
                <a:spcPct val="160000"/>
              </a:lnSpc>
              <a:buFont typeface="Wingdings" panose="05000000000000000000" pitchFamily="2" charset="2"/>
              <a:buChar char="ü"/>
            </a:pPr>
            <a:r>
              <a:rPr lang="zh-CN" altLang="en-US" sz="2000" dirty="0"/>
              <a:t>绿色圆圈处的光源变化已不可见</a:t>
            </a:r>
            <a:endParaRPr lang="en-US" altLang="zh-CN" sz="2000" dirty="0"/>
          </a:p>
          <a:p>
            <a:pPr marL="342900" indent="-342900">
              <a:lnSpc>
                <a:spcPct val="160000"/>
              </a:lnSpc>
              <a:buFont typeface="Wingdings" panose="05000000000000000000" pitchFamily="2" charset="2"/>
              <a:buChar char="ü"/>
            </a:pPr>
            <a:r>
              <a:rPr lang="zh-CN" altLang="en-US" sz="2000" dirty="0"/>
              <a:t>材质变化仍十分明显</a:t>
            </a:r>
            <a:endParaRPr lang="en-US" altLang="zh-CN" sz="2000" dirty="0"/>
          </a:p>
        </p:txBody>
      </p:sp>
    </p:spTree>
    <p:extLst>
      <p:ext uri="{BB962C8B-B14F-4D97-AF65-F5344CB8AC3E}">
        <p14:creationId xmlns:p14="http://schemas.microsoft.com/office/powerpoint/2010/main" val="208505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6)</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699903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lang="zh-CN" altLang="en-US" sz="2400" b="1" dirty="0">
                  <a:solidFill>
                    <a:prstClr val="white"/>
                  </a:solidFill>
                  <a:latin typeface="Verdana" panose="020B0604030504040204"/>
                  <a:ea typeface="微软雅黑" panose="020B0503020204020204" pitchFamily="34" charset="-122"/>
                </a:rPr>
                <a:t>、建立对图像全局的理解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38</a:t>
            </a:fld>
            <a:endParaRPr lang="zh-CN" altLang="en-US"/>
          </a:p>
        </p:txBody>
      </p:sp>
      <p:sp>
        <p:nvSpPr>
          <p:cNvPr id="16" name="文本框 15">
            <a:extLst>
              <a:ext uri="{FF2B5EF4-FFF2-40B4-BE49-F238E27FC236}">
                <a16:creationId xmlns:a16="http://schemas.microsoft.com/office/drawing/2014/main" id="{3347CBCD-1838-4BD3-BDA4-98111787CA5E}"/>
              </a:ext>
            </a:extLst>
          </p:cNvPr>
          <p:cNvSpPr txBox="1"/>
          <p:nvPr/>
        </p:nvSpPr>
        <p:spPr>
          <a:xfrm>
            <a:off x="519720" y="3277336"/>
            <a:ext cx="1377644" cy="400110"/>
          </a:xfrm>
          <a:prstGeom prst="rect">
            <a:avLst/>
          </a:prstGeom>
          <a:noFill/>
        </p:spPr>
        <p:txBody>
          <a:bodyPr wrap="square" rtlCol="0">
            <a:spAutoFit/>
          </a:bodyPr>
          <a:lstStyle/>
          <a:p>
            <a:r>
              <a:rPr lang="zh-CN" altLang="en-US" sz="2000" dirty="0"/>
              <a:t>情景描述：</a:t>
            </a:r>
            <a:endParaRPr lang="en-US" altLang="zh-CN" sz="2000" dirty="0"/>
          </a:p>
        </p:txBody>
      </p:sp>
      <p:grpSp>
        <p:nvGrpSpPr>
          <p:cNvPr id="28" name="组合 27">
            <a:extLst>
              <a:ext uri="{FF2B5EF4-FFF2-40B4-BE49-F238E27FC236}">
                <a16:creationId xmlns:a16="http://schemas.microsoft.com/office/drawing/2014/main" id="{49DB4FC5-7CE8-4FCB-9E17-05BEDD154C73}"/>
              </a:ext>
            </a:extLst>
          </p:cNvPr>
          <p:cNvGrpSpPr/>
          <p:nvPr/>
        </p:nvGrpSpPr>
        <p:grpSpPr>
          <a:xfrm>
            <a:off x="2846122" y="3177135"/>
            <a:ext cx="3791655" cy="2533362"/>
            <a:chOff x="1582114" y="2249166"/>
            <a:chExt cx="4053922" cy="2708594"/>
          </a:xfrm>
        </p:grpSpPr>
        <p:pic>
          <p:nvPicPr>
            <p:cNvPr id="13" name="图片 12">
              <a:extLst>
                <a:ext uri="{FF2B5EF4-FFF2-40B4-BE49-F238E27FC236}">
                  <a16:creationId xmlns:a16="http://schemas.microsoft.com/office/drawing/2014/main" id="{A7C2C0D8-1A83-4749-B096-1C8A5FE43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114" y="2249166"/>
              <a:ext cx="4053922" cy="2708594"/>
            </a:xfrm>
            <a:prstGeom prst="rect">
              <a:avLst/>
            </a:prstGeom>
          </p:spPr>
        </p:pic>
        <p:sp>
          <p:nvSpPr>
            <p:cNvPr id="6" name="椭圆 5">
              <a:extLst>
                <a:ext uri="{FF2B5EF4-FFF2-40B4-BE49-F238E27FC236}">
                  <a16:creationId xmlns:a16="http://schemas.microsoft.com/office/drawing/2014/main" id="{574CAAC4-4787-4D3A-9490-1CA400F54704}"/>
                </a:ext>
              </a:extLst>
            </p:cNvPr>
            <p:cNvSpPr/>
            <p:nvPr/>
          </p:nvSpPr>
          <p:spPr>
            <a:xfrm>
              <a:off x="4885944" y="2433031"/>
              <a:ext cx="268224" cy="27432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F0FE032-C6F7-423A-BBC5-6E0596E26DF4}"/>
                </a:ext>
              </a:extLst>
            </p:cNvPr>
            <p:cNvSpPr/>
            <p:nvPr/>
          </p:nvSpPr>
          <p:spPr>
            <a:xfrm>
              <a:off x="4751832" y="3469992"/>
              <a:ext cx="268224" cy="27432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943D8E52-A2F7-40AB-A3C4-4051E2069178}"/>
                </a:ext>
              </a:extLst>
            </p:cNvPr>
            <p:cNvCxnSpPr>
              <a:cxnSpLocks/>
            </p:cNvCxnSpPr>
            <p:nvPr/>
          </p:nvCxnSpPr>
          <p:spPr>
            <a:xfrm flipH="1">
              <a:off x="4912360" y="2792911"/>
              <a:ext cx="81280" cy="6096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8894DDC-08E4-4188-9D8B-8BFC62F128F8}"/>
                </a:ext>
              </a:extLst>
            </p:cNvPr>
            <p:cNvSpPr/>
            <p:nvPr/>
          </p:nvSpPr>
          <p:spPr>
            <a:xfrm>
              <a:off x="1853184" y="2655751"/>
              <a:ext cx="268224" cy="2743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5F026BC-BE74-406B-9B93-46323C479B42}"/>
                </a:ext>
              </a:extLst>
            </p:cNvPr>
            <p:cNvCxnSpPr>
              <a:cxnSpLocks/>
            </p:cNvCxnSpPr>
            <p:nvPr/>
          </p:nvCxnSpPr>
          <p:spPr>
            <a:xfrm>
              <a:off x="2158346" y="2952931"/>
              <a:ext cx="666134" cy="517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5EF5BBDC-813B-4B30-8A2D-FB8195129F9D}"/>
                </a:ext>
              </a:extLst>
            </p:cNvPr>
            <p:cNvSpPr/>
            <p:nvPr/>
          </p:nvSpPr>
          <p:spPr>
            <a:xfrm>
              <a:off x="2827757" y="3449672"/>
              <a:ext cx="268224" cy="2743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40985BB2-40BC-4ED7-A494-D7C1B19F6179}"/>
              </a:ext>
            </a:extLst>
          </p:cNvPr>
          <p:cNvGrpSpPr/>
          <p:nvPr/>
        </p:nvGrpSpPr>
        <p:grpSpPr>
          <a:xfrm>
            <a:off x="7319208" y="3177134"/>
            <a:ext cx="3791655" cy="2533363"/>
            <a:chOff x="6128310" y="2249166"/>
            <a:chExt cx="4053922" cy="2708594"/>
          </a:xfrm>
        </p:grpSpPr>
        <p:pic>
          <p:nvPicPr>
            <p:cNvPr id="5" name="图片 4">
              <a:extLst>
                <a:ext uri="{FF2B5EF4-FFF2-40B4-BE49-F238E27FC236}">
                  <a16:creationId xmlns:a16="http://schemas.microsoft.com/office/drawing/2014/main" id="{07763613-0B26-42DF-99E3-09E07CDB8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310" y="2249166"/>
              <a:ext cx="4053922" cy="2708594"/>
            </a:xfrm>
            <a:prstGeom prst="rect">
              <a:avLst/>
            </a:prstGeom>
          </p:spPr>
        </p:pic>
        <p:sp>
          <p:nvSpPr>
            <p:cNvPr id="30" name="椭圆 29">
              <a:extLst>
                <a:ext uri="{FF2B5EF4-FFF2-40B4-BE49-F238E27FC236}">
                  <a16:creationId xmlns:a16="http://schemas.microsoft.com/office/drawing/2014/main" id="{C6FCE0FC-79C7-4DD4-BAED-58A1D0082CA5}"/>
                </a:ext>
              </a:extLst>
            </p:cNvPr>
            <p:cNvSpPr/>
            <p:nvPr/>
          </p:nvSpPr>
          <p:spPr>
            <a:xfrm>
              <a:off x="9492515" y="2453398"/>
              <a:ext cx="268224" cy="27432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675CFA8-AB95-4217-8D39-16F4A5F46D03}"/>
                </a:ext>
              </a:extLst>
            </p:cNvPr>
            <p:cNvSpPr/>
            <p:nvPr/>
          </p:nvSpPr>
          <p:spPr>
            <a:xfrm>
              <a:off x="9358403" y="3490359"/>
              <a:ext cx="268224" cy="27432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C5C718C4-58EE-457D-B6DB-D8474A7E1995}"/>
                </a:ext>
              </a:extLst>
            </p:cNvPr>
            <p:cNvCxnSpPr>
              <a:cxnSpLocks/>
            </p:cNvCxnSpPr>
            <p:nvPr/>
          </p:nvCxnSpPr>
          <p:spPr>
            <a:xfrm flipH="1">
              <a:off x="9518931" y="2813278"/>
              <a:ext cx="81280" cy="6096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A6F35CD1-7B32-4208-A3B8-3385C1FE017D}"/>
                </a:ext>
              </a:extLst>
            </p:cNvPr>
            <p:cNvSpPr/>
            <p:nvPr/>
          </p:nvSpPr>
          <p:spPr>
            <a:xfrm>
              <a:off x="6459755" y="2676118"/>
              <a:ext cx="268224" cy="2743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A5B48A6F-D438-4F20-AB29-56889F588D03}"/>
                </a:ext>
              </a:extLst>
            </p:cNvPr>
            <p:cNvCxnSpPr>
              <a:cxnSpLocks/>
            </p:cNvCxnSpPr>
            <p:nvPr/>
          </p:nvCxnSpPr>
          <p:spPr>
            <a:xfrm>
              <a:off x="6764917" y="2973298"/>
              <a:ext cx="666134" cy="517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25C0996B-EC7F-4CC5-8AA8-98D11152721D}"/>
                </a:ext>
              </a:extLst>
            </p:cNvPr>
            <p:cNvSpPr/>
            <p:nvPr/>
          </p:nvSpPr>
          <p:spPr>
            <a:xfrm>
              <a:off x="7434328" y="3470039"/>
              <a:ext cx="268224" cy="2743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BABF388F-2758-4181-8F51-D1AB422AEC61}"/>
              </a:ext>
            </a:extLst>
          </p:cNvPr>
          <p:cNvSpPr txBox="1"/>
          <p:nvPr/>
        </p:nvSpPr>
        <p:spPr>
          <a:xfrm>
            <a:off x="519720" y="1643134"/>
            <a:ext cx="10639349" cy="451919"/>
          </a:xfrm>
          <a:prstGeom prst="rect">
            <a:avLst/>
          </a:prstGeom>
          <a:noFill/>
        </p:spPr>
        <p:txBody>
          <a:bodyPr wrap="square" rtlCol="0">
            <a:spAutoFit/>
          </a:bodyPr>
          <a:lstStyle/>
          <a:p>
            <a:pPr>
              <a:lnSpc>
                <a:spcPct val="130000"/>
              </a:lnSpc>
            </a:pPr>
            <a:r>
              <a:rPr lang="zh-CN" altLang="en-US" sz="2000" dirty="0"/>
              <a:t>问题描述：现有学习类算法多从局部图像块出发估计光源，易忽略图像的全局信息。</a:t>
            </a:r>
            <a:endParaRPr lang="en-US" altLang="zh-CN" sz="2000" dirty="0"/>
          </a:p>
        </p:txBody>
      </p:sp>
      <p:cxnSp>
        <p:nvCxnSpPr>
          <p:cNvPr id="38" name="直接连接符 37">
            <a:extLst>
              <a:ext uri="{FF2B5EF4-FFF2-40B4-BE49-F238E27FC236}">
                <a16:creationId xmlns:a16="http://schemas.microsoft.com/office/drawing/2014/main" id="{9C8ABFB5-5E60-4720-A83E-EC9FCC2FEA96}"/>
              </a:ext>
            </a:extLst>
          </p:cNvPr>
          <p:cNvCxnSpPr>
            <a:cxnSpLocks/>
          </p:cNvCxnSpPr>
          <p:nvPr/>
        </p:nvCxnSpPr>
        <p:spPr>
          <a:xfrm>
            <a:off x="533546" y="2349402"/>
            <a:ext cx="1093076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086420D-A532-4F62-B447-8E25B34CC070}"/>
              </a:ext>
            </a:extLst>
          </p:cNvPr>
          <p:cNvSpPr txBox="1"/>
          <p:nvPr/>
        </p:nvSpPr>
        <p:spPr>
          <a:xfrm>
            <a:off x="4008114" y="5867093"/>
            <a:ext cx="1914190" cy="400110"/>
          </a:xfrm>
          <a:prstGeom prst="rect">
            <a:avLst/>
          </a:prstGeom>
          <a:noFill/>
        </p:spPr>
        <p:txBody>
          <a:bodyPr wrap="square" rtlCol="0">
            <a:spAutoFit/>
          </a:bodyPr>
          <a:lstStyle/>
          <a:p>
            <a:r>
              <a:rPr lang="zh-CN" altLang="en-US" sz="2000" dirty="0"/>
              <a:t>原始偏色图像</a:t>
            </a:r>
            <a:endParaRPr lang="en-US" altLang="zh-CN" sz="2000" dirty="0"/>
          </a:p>
        </p:txBody>
      </p:sp>
      <p:sp>
        <p:nvSpPr>
          <p:cNvPr id="44" name="文本框 43">
            <a:extLst>
              <a:ext uri="{FF2B5EF4-FFF2-40B4-BE49-F238E27FC236}">
                <a16:creationId xmlns:a16="http://schemas.microsoft.com/office/drawing/2014/main" id="{7061B24E-B12E-474F-A30A-15C7789C6778}"/>
              </a:ext>
            </a:extLst>
          </p:cNvPr>
          <p:cNvSpPr txBox="1"/>
          <p:nvPr/>
        </p:nvSpPr>
        <p:spPr>
          <a:xfrm>
            <a:off x="7914693" y="5857532"/>
            <a:ext cx="2613792" cy="400110"/>
          </a:xfrm>
          <a:prstGeom prst="rect">
            <a:avLst/>
          </a:prstGeom>
          <a:noFill/>
        </p:spPr>
        <p:txBody>
          <a:bodyPr wrap="square" rtlCol="0">
            <a:spAutoFit/>
          </a:bodyPr>
          <a:lstStyle/>
          <a:p>
            <a:r>
              <a:rPr lang="zh-CN" altLang="en-US" sz="2000" dirty="0"/>
              <a:t>像素级真实光源标注</a:t>
            </a:r>
            <a:endParaRPr lang="en-US" altLang="zh-CN" sz="2000" dirty="0"/>
          </a:p>
        </p:txBody>
      </p:sp>
      <p:pic>
        <p:nvPicPr>
          <p:cNvPr id="2054" name="Picture 6">
            <a:extLst>
              <a:ext uri="{FF2B5EF4-FFF2-40B4-BE49-F238E27FC236}">
                <a16:creationId xmlns:a16="http://schemas.microsoft.com/office/drawing/2014/main" id="{ABF13A53-2F78-4F09-9198-7087D39401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31" t="3013" r="31357" b="29217"/>
          <a:stretch/>
        </p:blipFill>
        <p:spPr bwMode="auto">
          <a:xfrm>
            <a:off x="521416" y="3813989"/>
            <a:ext cx="1967476" cy="1813875"/>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7">
            <a:extLst>
              <a:ext uri="{FF2B5EF4-FFF2-40B4-BE49-F238E27FC236}">
                <a16:creationId xmlns:a16="http://schemas.microsoft.com/office/drawing/2014/main" id="{24189B56-7DF1-43CE-9C57-A39021F4C99D}"/>
              </a:ext>
            </a:extLst>
          </p:cNvPr>
          <p:cNvSpPr/>
          <p:nvPr/>
        </p:nvSpPr>
        <p:spPr>
          <a:xfrm rot="5400000">
            <a:off x="699069" y="2551283"/>
            <a:ext cx="1018946"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9" name="文本框 38">
            <a:extLst>
              <a:ext uri="{FF2B5EF4-FFF2-40B4-BE49-F238E27FC236}">
                <a16:creationId xmlns:a16="http://schemas.microsoft.com/office/drawing/2014/main" id="{BEFE56BD-6391-49A9-9FAD-E8497C592FA7}"/>
              </a:ext>
            </a:extLst>
          </p:cNvPr>
          <p:cNvSpPr txBox="1"/>
          <p:nvPr/>
        </p:nvSpPr>
        <p:spPr>
          <a:xfrm>
            <a:off x="1433352" y="2502845"/>
            <a:ext cx="4106836" cy="400110"/>
          </a:xfrm>
          <a:prstGeom prst="rect">
            <a:avLst/>
          </a:prstGeom>
          <a:noFill/>
        </p:spPr>
        <p:txBody>
          <a:bodyPr wrap="square" rtlCol="0">
            <a:spAutoFit/>
          </a:bodyPr>
          <a:lstStyle/>
          <a:p>
            <a:r>
              <a:rPr lang="zh-CN" altLang="en-US" sz="2000" dirty="0">
                <a:solidFill>
                  <a:srgbClr val="C00000"/>
                </a:solidFill>
              </a:rPr>
              <a:t>全局信息是否有助于局部光源估计？</a:t>
            </a:r>
            <a:endParaRPr lang="en-US" altLang="zh-CN" sz="2000" dirty="0">
              <a:solidFill>
                <a:srgbClr val="C00000"/>
              </a:solidFill>
            </a:endParaRPr>
          </a:p>
        </p:txBody>
      </p:sp>
    </p:spTree>
    <p:extLst>
      <p:ext uri="{BB962C8B-B14F-4D97-AF65-F5344CB8AC3E}">
        <p14:creationId xmlns:p14="http://schemas.microsoft.com/office/powerpoint/2010/main" val="3397640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6)</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699903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lang="zh-CN" altLang="en-US" sz="2400" b="1" dirty="0">
                  <a:solidFill>
                    <a:prstClr val="white"/>
                  </a:solidFill>
                  <a:latin typeface="Verdana" panose="020B0604030504040204"/>
                  <a:ea typeface="微软雅黑" panose="020B0503020204020204" pitchFamily="34" charset="-122"/>
                </a:rPr>
                <a:t>、建立对图像全局的理解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39</a:t>
            </a:fld>
            <a:endParaRPr lang="zh-CN" altLang="en-US"/>
          </a:p>
        </p:txBody>
      </p:sp>
      <p:sp>
        <p:nvSpPr>
          <p:cNvPr id="40" name="文本框 39">
            <a:extLst>
              <a:ext uri="{FF2B5EF4-FFF2-40B4-BE49-F238E27FC236}">
                <a16:creationId xmlns:a16="http://schemas.microsoft.com/office/drawing/2014/main" id="{3C805AE8-B990-4432-9E6D-28FF951C440E}"/>
              </a:ext>
            </a:extLst>
          </p:cNvPr>
          <p:cNvSpPr txBox="1"/>
          <p:nvPr/>
        </p:nvSpPr>
        <p:spPr>
          <a:xfrm>
            <a:off x="695324" y="1434888"/>
            <a:ext cx="9979765" cy="414088"/>
          </a:xfrm>
          <a:prstGeom prst="rect">
            <a:avLst/>
          </a:prstGeom>
          <a:noFill/>
        </p:spPr>
        <p:txBody>
          <a:bodyPr wrap="square" rtlCol="0">
            <a:spAutoFit/>
          </a:bodyPr>
          <a:lstStyle/>
          <a:p>
            <a:pPr>
              <a:lnSpc>
                <a:spcPct val="130000"/>
              </a:lnSpc>
            </a:pPr>
            <a:r>
              <a:rPr lang="en-US" altLang="zh-CN" dirty="0">
                <a:solidFill>
                  <a:srgbClr val="222222"/>
                </a:solidFill>
                <a:latin typeface="Arial" panose="020B0604020202020204" pitchFamily="34" charset="0"/>
              </a:rPr>
              <a:t>[1]    </a:t>
            </a:r>
            <a:r>
              <a:rPr lang="en-US" altLang="zh-CN" dirty="0" err="1">
                <a:solidFill>
                  <a:srgbClr val="222222"/>
                </a:solidFill>
                <a:latin typeface="Arial" panose="020B0604020202020204" pitchFamily="34" charset="0"/>
              </a:rPr>
              <a:t>ArXiv</a:t>
            </a:r>
            <a:r>
              <a:rPr lang="en-US" altLang="zh-CN" dirty="0">
                <a:solidFill>
                  <a:srgbClr val="222222"/>
                </a:solidFill>
                <a:latin typeface="Arial" panose="020B0604020202020204" pitchFamily="34" charset="0"/>
              </a:rPr>
              <a:t> preprint, 2021. </a:t>
            </a:r>
            <a:r>
              <a:rPr lang="en-US" altLang="zh-CN" dirty="0">
                <a:solidFill>
                  <a:srgbClr val="0070C0"/>
                </a:solidFill>
                <a:latin typeface="Arial" panose="020B0604020202020204" pitchFamily="34" charset="0"/>
              </a:rPr>
              <a:t>Masked autoencoders </a:t>
            </a:r>
            <a:r>
              <a:rPr lang="en-US" altLang="zh-CN" dirty="0">
                <a:solidFill>
                  <a:srgbClr val="0070C0"/>
                </a:solidFill>
              </a:rPr>
              <a:t>are scalable vision learners</a:t>
            </a:r>
            <a:r>
              <a:rPr lang="en-US" altLang="zh-CN" dirty="0"/>
              <a:t>, </a:t>
            </a:r>
            <a:r>
              <a:rPr lang="en-US" altLang="zh-CN" b="0" i="0" dirty="0">
                <a:solidFill>
                  <a:srgbClr val="222222"/>
                </a:solidFill>
                <a:effectLst/>
                <a:latin typeface="Arial" panose="020B0604020202020204" pitchFamily="34" charset="0"/>
              </a:rPr>
              <a:t>He K </a:t>
            </a:r>
            <a:r>
              <a:rPr lang="en-US" altLang="zh-CN" dirty="0"/>
              <a:t>et al</a:t>
            </a:r>
            <a:endParaRPr lang="zh-CN" altLang="en-US" dirty="0"/>
          </a:p>
        </p:txBody>
      </p:sp>
      <p:pic>
        <p:nvPicPr>
          <p:cNvPr id="15" name="图片 14">
            <a:extLst>
              <a:ext uri="{FF2B5EF4-FFF2-40B4-BE49-F238E27FC236}">
                <a16:creationId xmlns:a16="http://schemas.microsoft.com/office/drawing/2014/main" id="{D29A5813-050B-4CCB-9058-9270DDBCD48B}"/>
              </a:ext>
            </a:extLst>
          </p:cNvPr>
          <p:cNvPicPr>
            <a:picLocks noChangeAspect="1"/>
          </p:cNvPicPr>
          <p:nvPr/>
        </p:nvPicPr>
        <p:blipFill>
          <a:blip r:embed="rId3"/>
          <a:stretch>
            <a:fillRect/>
          </a:stretch>
        </p:blipFill>
        <p:spPr>
          <a:xfrm>
            <a:off x="767954" y="1893863"/>
            <a:ext cx="10173316" cy="2325807"/>
          </a:xfrm>
          <a:prstGeom prst="rect">
            <a:avLst/>
          </a:prstGeom>
        </p:spPr>
      </p:pic>
      <p:sp>
        <p:nvSpPr>
          <p:cNvPr id="42" name="文本框 41">
            <a:extLst>
              <a:ext uri="{FF2B5EF4-FFF2-40B4-BE49-F238E27FC236}">
                <a16:creationId xmlns:a16="http://schemas.microsoft.com/office/drawing/2014/main" id="{3116F7BA-CEEE-4654-B7B4-739895C91C43}"/>
              </a:ext>
            </a:extLst>
          </p:cNvPr>
          <p:cNvSpPr txBox="1"/>
          <p:nvPr/>
        </p:nvSpPr>
        <p:spPr>
          <a:xfrm>
            <a:off x="1788234" y="5845735"/>
            <a:ext cx="10728721" cy="400110"/>
          </a:xfrm>
          <a:prstGeom prst="rect">
            <a:avLst/>
          </a:prstGeom>
          <a:noFill/>
        </p:spPr>
        <p:txBody>
          <a:bodyPr wrap="square">
            <a:spAutoFit/>
          </a:bodyPr>
          <a:lstStyle/>
          <a:p>
            <a:pPr algn="just"/>
            <a:r>
              <a:rPr lang="zh-CN" altLang="en-US" sz="2000" b="1" dirty="0">
                <a:solidFill>
                  <a:srgbClr val="C00000"/>
                </a:solidFill>
                <a:effectLst/>
                <a:latin typeface="Arial" panose="020B0604020202020204" pitchFamily="34" charset="0"/>
              </a:rPr>
              <a:t>如何设计适合色彩恒常领域的自监督任务，使网络学习从图像全局来估计光源色彩？</a:t>
            </a:r>
            <a:endParaRPr lang="zh-CN" altLang="en-US" sz="2000" dirty="0">
              <a:solidFill>
                <a:srgbClr val="C00000"/>
              </a:solidFill>
            </a:endParaRPr>
          </a:p>
        </p:txBody>
      </p:sp>
      <p:cxnSp>
        <p:nvCxnSpPr>
          <p:cNvPr id="45" name="直接连接符 44">
            <a:extLst>
              <a:ext uri="{FF2B5EF4-FFF2-40B4-BE49-F238E27FC236}">
                <a16:creationId xmlns:a16="http://schemas.microsoft.com/office/drawing/2014/main" id="{FA013213-8BEF-4961-B109-902D0CE5F22E}"/>
              </a:ext>
            </a:extLst>
          </p:cNvPr>
          <p:cNvCxnSpPr>
            <a:cxnSpLocks/>
          </p:cNvCxnSpPr>
          <p:nvPr/>
        </p:nvCxnSpPr>
        <p:spPr>
          <a:xfrm>
            <a:off x="767953" y="5474369"/>
            <a:ext cx="1093076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A5E74FE1-B018-43D5-BFCC-3D17F7AEE0C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26" t="3512" r="15965"/>
          <a:stretch/>
        </p:blipFill>
        <p:spPr bwMode="auto">
          <a:xfrm>
            <a:off x="1018032" y="5669279"/>
            <a:ext cx="627888" cy="920597"/>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C7D40E4F-119A-4147-8BBA-058477BF54DE}"/>
              </a:ext>
            </a:extLst>
          </p:cNvPr>
          <p:cNvSpPr txBox="1"/>
          <p:nvPr/>
        </p:nvSpPr>
        <p:spPr>
          <a:xfrm>
            <a:off x="695324" y="4219670"/>
            <a:ext cx="11496676" cy="1156407"/>
          </a:xfrm>
          <a:prstGeom prst="rect">
            <a:avLst/>
          </a:prstGeom>
          <a:noFill/>
        </p:spPr>
        <p:txBody>
          <a:bodyPr wrap="square">
            <a:spAutoFit/>
          </a:bodyPr>
          <a:lstStyle/>
          <a:p>
            <a:pPr algn="just">
              <a:lnSpc>
                <a:spcPct val="150000"/>
              </a:lnSpc>
            </a:pPr>
            <a:r>
              <a:rPr lang="zh-CN" altLang="en-US" sz="1600" b="1" dirty="0">
                <a:latin typeface="Arial" panose="020B0604020202020204" pitchFamily="34" charset="0"/>
              </a:rPr>
              <a:t>设计目的：</a:t>
            </a:r>
            <a:r>
              <a:rPr lang="zh-CN" altLang="en-US" sz="1600" dirty="0">
                <a:latin typeface="Arial" panose="020B0604020202020204" pitchFamily="34" charset="0"/>
              </a:rPr>
              <a:t>构造难以从邻近像素推理解决的任务来对网络进行</a:t>
            </a:r>
            <a:r>
              <a:rPr lang="zh-CN" altLang="en-US" sz="1600" b="1" dirty="0">
                <a:latin typeface="Arial" panose="020B0604020202020204" pitchFamily="34" charset="0"/>
              </a:rPr>
              <a:t>自监督预训练</a:t>
            </a:r>
            <a:r>
              <a:rPr lang="zh-CN" altLang="en-US" sz="1600" dirty="0">
                <a:latin typeface="Arial" panose="020B0604020202020204" pitchFamily="34" charset="0"/>
              </a:rPr>
              <a:t>，使网络学习到对</a:t>
            </a:r>
            <a:r>
              <a:rPr lang="zh-CN" altLang="en-US" sz="1600" b="1" dirty="0">
                <a:latin typeface="Arial" panose="020B0604020202020204" pitchFamily="34" charset="0"/>
              </a:rPr>
              <a:t>图像的全局理解</a:t>
            </a:r>
            <a:r>
              <a:rPr lang="zh-CN" altLang="en-US" sz="1600" dirty="0">
                <a:latin typeface="Arial" panose="020B0604020202020204" pitchFamily="34" charset="0"/>
              </a:rPr>
              <a:t>。</a:t>
            </a:r>
            <a:endParaRPr lang="en-US" altLang="zh-CN" sz="1600" dirty="0">
              <a:latin typeface="Arial" panose="020B0604020202020204" pitchFamily="34" charset="0"/>
            </a:endParaRPr>
          </a:p>
          <a:p>
            <a:pPr algn="just">
              <a:lnSpc>
                <a:spcPct val="150000"/>
              </a:lnSpc>
            </a:pPr>
            <a:r>
              <a:rPr lang="zh-CN" altLang="en-US" sz="1600" b="1" dirty="0">
                <a:latin typeface="Arial" panose="020B0604020202020204" pitchFamily="34" charset="0"/>
              </a:rPr>
              <a:t>设计方式：</a:t>
            </a:r>
            <a:r>
              <a:rPr lang="zh-CN" altLang="en-US" sz="1600" dirty="0">
                <a:latin typeface="Arial" panose="020B0604020202020204" pitchFamily="34" charset="0"/>
              </a:rPr>
              <a:t>构造高比率图像块掩模并对掩模像素进行重建。</a:t>
            </a:r>
            <a:endParaRPr lang="en-US" altLang="zh-CN" sz="1600" dirty="0">
              <a:latin typeface="Arial" panose="020B0604020202020204" pitchFamily="34" charset="0"/>
            </a:endParaRPr>
          </a:p>
          <a:p>
            <a:pPr algn="just">
              <a:lnSpc>
                <a:spcPct val="150000"/>
              </a:lnSpc>
            </a:pPr>
            <a:r>
              <a:rPr lang="zh-CN" altLang="en-US" sz="1600" b="1" dirty="0">
                <a:latin typeface="Arial" panose="020B0604020202020204" pitchFamily="34" charset="0"/>
              </a:rPr>
              <a:t>实验结果：</a:t>
            </a:r>
            <a:r>
              <a:rPr lang="zh-CN" altLang="en-US" sz="1600" dirty="0">
                <a:latin typeface="Arial" panose="020B0604020202020204" pitchFamily="34" charset="0"/>
              </a:rPr>
              <a:t>上述自监督任务能够加速网络在多个下游视觉任务中的训练速度并提升准确性，同时使网络获得更好的泛化能力。</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280857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7" name="文本框 6"/>
          <p:cNvSpPr txBox="1"/>
          <p:nvPr/>
        </p:nvSpPr>
        <p:spPr>
          <a:xfrm>
            <a:off x="896086" y="2593674"/>
            <a:ext cx="2320188"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zh-CN" altLang="en-US" sz="4000" b="1"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1" name="组合 70"/>
          <p:cNvGrpSpPr/>
          <p:nvPr/>
        </p:nvGrpSpPr>
        <p:grpSpPr>
          <a:xfrm>
            <a:off x="4405441" y="1425461"/>
            <a:ext cx="9971302" cy="1330621"/>
            <a:chOff x="8098970" y="1565528"/>
            <a:chExt cx="9971302" cy="1330621"/>
          </a:xfrm>
        </p:grpSpPr>
        <p:sp>
          <p:nvSpPr>
            <p:cNvPr id="13" name="文本框 12"/>
            <p:cNvSpPr txBox="1"/>
            <p:nvPr/>
          </p:nvSpPr>
          <p:spPr>
            <a:xfrm>
              <a:off x="9120866" y="1565528"/>
              <a:ext cx="8949406" cy="13306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主要研究成果汇报</a:t>
              </a:r>
              <a:endParaRPr kumimoji="0"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   </a:t>
              </a:r>
              <a:endParaRPr kumimoji="0" lang="en-US" altLang="zh-CN"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64" name="组合 63"/>
            <p:cNvGrpSpPr/>
            <p:nvPr/>
          </p:nvGrpSpPr>
          <p:grpSpPr>
            <a:xfrm>
              <a:off x="8098970" y="1685526"/>
              <a:ext cx="899886" cy="828000"/>
              <a:chOff x="8098970" y="1685526"/>
              <a:chExt cx="899886" cy="828000"/>
            </a:xfrm>
          </p:grpSpPr>
          <p:sp>
            <p:nvSpPr>
              <p:cNvPr id="11" name="文本框 10"/>
              <p:cNvSpPr txBox="1"/>
              <p:nvPr/>
            </p:nvSpPr>
            <p:spPr>
              <a:xfrm>
                <a:off x="8098970" y="1714806"/>
                <a:ext cx="89988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rPr>
                  <a:t>01</a:t>
                </a:r>
                <a:endParaRPr kumimoji="0" lang="zh-CN" altLang="en-US" sz="44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grpSp>
      <p:grpSp>
        <p:nvGrpSpPr>
          <p:cNvPr id="20" name="组合 19">
            <a:extLst>
              <a:ext uri="{FF2B5EF4-FFF2-40B4-BE49-F238E27FC236}">
                <a16:creationId xmlns:a16="http://schemas.microsoft.com/office/drawing/2014/main" id="{F13CCA83-A8BE-4877-9428-69043EC008FB}"/>
              </a:ext>
            </a:extLst>
          </p:cNvPr>
          <p:cNvGrpSpPr/>
          <p:nvPr/>
        </p:nvGrpSpPr>
        <p:grpSpPr>
          <a:xfrm>
            <a:off x="4405441" y="4101919"/>
            <a:ext cx="6127342" cy="881216"/>
            <a:chOff x="3873413" y="3150687"/>
            <a:chExt cx="6127342" cy="881216"/>
          </a:xfrm>
        </p:grpSpPr>
        <p:sp>
          <p:nvSpPr>
            <p:cNvPr id="21" name="文本框 20">
              <a:extLst>
                <a:ext uri="{FF2B5EF4-FFF2-40B4-BE49-F238E27FC236}">
                  <a16:creationId xmlns:a16="http://schemas.microsoft.com/office/drawing/2014/main" id="{DB9921A3-D3D4-4C41-AEAD-BA8C665032B3}"/>
                </a:ext>
              </a:extLst>
            </p:cNvPr>
            <p:cNvSpPr txBox="1"/>
            <p:nvPr/>
          </p:nvSpPr>
          <p:spPr>
            <a:xfrm>
              <a:off x="4859366" y="3150687"/>
              <a:ext cx="5141389"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600" b="1" dirty="0">
                  <a:solidFill>
                    <a:prstClr val="black"/>
                  </a:solidFill>
                  <a:latin typeface="微软雅黑" panose="020B0503020204020204" pitchFamily="34" charset="-122"/>
                  <a:ea typeface="微软雅黑" panose="020B0503020204020204" pitchFamily="34" charset="-122"/>
                </a:rPr>
                <a:t>攻博研究计划</a:t>
              </a:r>
              <a:endParaRPr lang="en-US" altLang="zh-CN" sz="3600" b="1" dirty="0">
                <a:solidFill>
                  <a:prstClr val="black"/>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15239BA7-3B57-4848-A799-6A8587D12781}"/>
                </a:ext>
              </a:extLst>
            </p:cNvPr>
            <p:cNvGrpSpPr/>
            <p:nvPr/>
          </p:nvGrpSpPr>
          <p:grpSpPr>
            <a:xfrm>
              <a:off x="3873413" y="3203903"/>
              <a:ext cx="899886" cy="828000"/>
              <a:chOff x="3873413" y="3203903"/>
              <a:chExt cx="899886" cy="828000"/>
            </a:xfrm>
          </p:grpSpPr>
          <p:sp>
            <p:nvSpPr>
              <p:cNvPr id="23" name="文本框 22">
                <a:extLst>
                  <a:ext uri="{FF2B5EF4-FFF2-40B4-BE49-F238E27FC236}">
                    <a16:creationId xmlns:a16="http://schemas.microsoft.com/office/drawing/2014/main" id="{53DEF690-6330-4307-815A-192AD99DF515}"/>
                  </a:ext>
                </a:extLst>
              </p:cNvPr>
              <p:cNvSpPr txBox="1"/>
              <p:nvPr/>
            </p:nvSpPr>
            <p:spPr>
              <a:xfrm>
                <a:off x="3873413" y="3233183"/>
                <a:ext cx="89988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rPr>
                  <a:t>02</a:t>
                </a:r>
                <a:endParaRPr kumimoji="0" lang="zh-CN" altLang="en-US" sz="44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DB581739-7086-4736-ADCB-D7C38621988A}"/>
                  </a:ext>
                </a:extLst>
              </p:cNvPr>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grpSp>
    </p:spTree>
    <p:extLst>
      <p:ext uri="{BB962C8B-B14F-4D97-AF65-F5344CB8AC3E}">
        <p14:creationId xmlns:p14="http://schemas.microsoft.com/office/powerpoint/2010/main" val="1872966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6)</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699903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2</a:t>
              </a:r>
              <a:r>
                <a:rPr lang="zh-CN" altLang="en-US" sz="2400" b="1" dirty="0">
                  <a:solidFill>
                    <a:prstClr val="white"/>
                  </a:solidFill>
                  <a:latin typeface="Verdana" panose="020B0604030504040204"/>
                  <a:ea typeface="微软雅黑" panose="020B0503020204020204" pitchFamily="34" charset="-122"/>
                </a:rPr>
                <a:t>、建立对图像全局的理解 </a:t>
              </a:r>
              <a:r>
                <a:rPr lang="en-US" altLang="zh-CN" sz="2400" b="1" dirty="0">
                  <a:solidFill>
                    <a:prstClr val="white"/>
                  </a:solidFill>
                  <a:latin typeface="Verdana" panose="020B0604030504040204"/>
                  <a:ea typeface="微软雅黑" panose="020B0503020204020204" pitchFamily="34" charset="-122"/>
                </a:rPr>
                <a:t>(</a:t>
              </a:r>
              <a:r>
                <a:rPr lang="zh-CN" altLang="en-US" sz="2400" b="1" dirty="0">
                  <a:solidFill>
                    <a:prstClr val="white"/>
                  </a:solidFill>
                  <a:latin typeface="Verdana" panose="020B0604030504040204"/>
                  <a:ea typeface="微软雅黑" panose="020B0503020204020204" pitchFamily="34" charset="-122"/>
                </a:rPr>
                <a:t>学习类色彩恒常算法</a:t>
              </a:r>
              <a:r>
                <a:rPr lang="en-US" altLang="zh-CN" sz="2400" b="1" dirty="0">
                  <a:solidFill>
                    <a:prstClr val="white"/>
                  </a:solidFill>
                  <a:latin typeface="Verdana" panose="020B0604030504040204"/>
                  <a:ea typeface="微软雅黑" panose="020B0503020204020204" pitchFamily="34" charset="-122"/>
                </a:rPr>
                <a:t>)</a:t>
              </a: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40</a:t>
            </a:fld>
            <a:endParaRPr lang="zh-CN" altLang="en-US"/>
          </a:p>
        </p:txBody>
      </p:sp>
      <p:sp>
        <p:nvSpPr>
          <p:cNvPr id="17" name="文本框 16">
            <a:extLst>
              <a:ext uri="{FF2B5EF4-FFF2-40B4-BE49-F238E27FC236}">
                <a16:creationId xmlns:a16="http://schemas.microsoft.com/office/drawing/2014/main" id="{3A651419-40CD-412B-A557-D074CE40A06C}"/>
              </a:ext>
            </a:extLst>
          </p:cNvPr>
          <p:cNvSpPr txBox="1"/>
          <p:nvPr/>
        </p:nvSpPr>
        <p:spPr>
          <a:xfrm>
            <a:off x="619834" y="5983975"/>
            <a:ext cx="9443719" cy="416974"/>
          </a:xfrm>
          <a:prstGeom prst="rect">
            <a:avLst/>
          </a:prstGeom>
          <a:noFill/>
        </p:spPr>
        <p:txBody>
          <a:bodyPr wrap="square">
            <a:spAutoFit/>
          </a:bodyPr>
          <a:lstStyle/>
          <a:p>
            <a:pPr algn="just">
              <a:lnSpc>
                <a:spcPct val="150000"/>
              </a:lnSpc>
            </a:pPr>
            <a:r>
              <a:rPr lang="en-US" altLang="zh-CN" sz="1600" b="1" dirty="0"/>
              <a:t>* </a:t>
            </a:r>
            <a:r>
              <a:rPr lang="zh-CN" altLang="en-US" sz="1600" b="1" dirty="0"/>
              <a:t>灰度化目的在于保留目标外形及亮度变化的同时，迫使网络从图像全局来理解图像并执行光源估计。</a:t>
            </a:r>
            <a:endParaRPr lang="en-US" altLang="zh-CN" sz="1600" b="1" dirty="0"/>
          </a:p>
        </p:txBody>
      </p:sp>
      <p:cxnSp>
        <p:nvCxnSpPr>
          <p:cNvPr id="21" name="直接连接符 20">
            <a:extLst>
              <a:ext uri="{FF2B5EF4-FFF2-40B4-BE49-F238E27FC236}">
                <a16:creationId xmlns:a16="http://schemas.microsoft.com/office/drawing/2014/main" id="{72A90EC4-95A7-45FF-9C9A-C38E437F7AC4}"/>
              </a:ext>
            </a:extLst>
          </p:cNvPr>
          <p:cNvCxnSpPr>
            <a:cxnSpLocks/>
          </p:cNvCxnSpPr>
          <p:nvPr/>
        </p:nvCxnSpPr>
        <p:spPr>
          <a:xfrm>
            <a:off x="5872480" y="2065217"/>
            <a:ext cx="0" cy="368698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8E5A586-9BFB-4E51-AC6B-72FF6F2B065A}"/>
              </a:ext>
            </a:extLst>
          </p:cNvPr>
          <p:cNvPicPr>
            <a:picLocks noChangeAspect="1"/>
          </p:cNvPicPr>
          <p:nvPr/>
        </p:nvPicPr>
        <p:blipFill>
          <a:blip r:embed="rId3"/>
          <a:stretch>
            <a:fillRect/>
          </a:stretch>
        </p:blipFill>
        <p:spPr>
          <a:xfrm>
            <a:off x="695324" y="2065217"/>
            <a:ext cx="4252675" cy="2843456"/>
          </a:xfrm>
          <a:prstGeom prst="rect">
            <a:avLst/>
          </a:prstGeom>
        </p:spPr>
      </p:pic>
      <p:sp>
        <p:nvSpPr>
          <p:cNvPr id="24" name="文本框 23">
            <a:extLst>
              <a:ext uri="{FF2B5EF4-FFF2-40B4-BE49-F238E27FC236}">
                <a16:creationId xmlns:a16="http://schemas.microsoft.com/office/drawing/2014/main" id="{4C16D099-CCC8-4F8B-872A-F44711E17D5C}"/>
              </a:ext>
            </a:extLst>
          </p:cNvPr>
          <p:cNvSpPr txBox="1"/>
          <p:nvPr/>
        </p:nvSpPr>
        <p:spPr>
          <a:xfrm>
            <a:off x="619834" y="4997722"/>
            <a:ext cx="4273632" cy="786306"/>
          </a:xfrm>
          <a:prstGeom prst="rect">
            <a:avLst/>
          </a:prstGeom>
          <a:noFill/>
        </p:spPr>
        <p:txBody>
          <a:bodyPr wrap="square">
            <a:spAutoFit/>
          </a:bodyPr>
          <a:lstStyle/>
          <a:p>
            <a:pPr algn="just">
              <a:lnSpc>
                <a:spcPct val="150000"/>
              </a:lnSpc>
            </a:pPr>
            <a:r>
              <a:rPr lang="en-US" altLang="zh-CN" sz="1600" b="1" dirty="0"/>
              <a:t>A</a:t>
            </a:r>
            <a:r>
              <a:rPr lang="en-US" altLang="zh-CN" sz="1600" dirty="0"/>
              <a:t> </a:t>
            </a:r>
            <a:r>
              <a:rPr lang="zh-CN" altLang="en-US" sz="1600" dirty="0"/>
              <a:t>图像块随机灰度化，任务为推断灰度化图像块中光源色彩。</a:t>
            </a:r>
            <a:endParaRPr lang="en-US" altLang="zh-CN" sz="1600" dirty="0"/>
          </a:p>
        </p:txBody>
      </p:sp>
      <p:sp>
        <p:nvSpPr>
          <p:cNvPr id="26" name="文本框 25">
            <a:extLst>
              <a:ext uri="{FF2B5EF4-FFF2-40B4-BE49-F238E27FC236}">
                <a16:creationId xmlns:a16="http://schemas.microsoft.com/office/drawing/2014/main" id="{25B53DB3-8084-4B2F-86E8-0973057E36FD}"/>
              </a:ext>
            </a:extLst>
          </p:cNvPr>
          <p:cNvSpPr txBox="1"/>
          <p:nvPr/>
        </p:nvSpPr>
        <p:spPr>
          <a:xfrm>
            <a:off x="619834" y="1521284"/>
            <a:ext cx="10728721" cy="400110"/>
          </a:xfrm>
          <a:prstGeom prst="rect">
            <a:avLst/>
          </a:prstGeom>
          <a:noFill/>
        </p:spPr>
        <p:txBody>
          <a:bodyPr wrap="square">
            <a:spAutoFit/>
          </a:bodyPr>
          <a:lstStyle/>
          <a:p>
            <a:pPr algn="just"/>
            <a:r>
              <a:rPr lang="zh-CN" altLang="en-US" sz="2000" b="1" dirty="0">
                <a:solidFill>
                  <a:srgbClr val="C00000"/>
                </a:solidFill>
                <a:latin typeface="Arial" panose="020B0604020202020204" pitchFamily="34" charset="0"/>
              </a:rPr>
              <a:t>自监督任务设计思路</a:t>
            </a:r>
            <a:endParaRPr lang="zh-CN" altLang="en-US" sz="2000" dirty="0">
              <a:solidFill>
                <a:srgbClr val="C00000"/>
              </a:solidFill>
            </a:endParaRPr>
          </a:p>
        </p:txBody>
      </p:sp>
      <p:grpSp>
        <p:nvGrpSpPr>
          <p:cNvPr id="28" name="组合 27">
            <a:extLst>
              <a:ext uri="{FF2B5EF4-FFF2-40B4-BE49-F238E27FC236}">
                <a16:creationId xmlns:a16="http://schemas.microsoft.com/office/drawing/2014/main" id="{D58EC244-5C37-4F6C-A25E-F2D919BAB848}"/>
              </a:ext>
            </a:extLst>
          </p:cNvPr>
          <p:cNvGrpSpPr/>
          <p:nvPr/>
        </p:nvGrpSpPr>
        <p:grpSpPr>
          <a:xfrm>
            <a:off x="6527718" y="2042111"/>
            <a:ext cx="4273632" cy="2875530"/>
            <a:chOff x="695324" y="2010682"/>
            <a:chExt cx="3942926" cy="2653013"/>
          </a:xfrm>
        </p:grpSpPr>
        <p:pic>
          <p:nvPicPr>
            <p:cNvPr id="29" name="图片 28">
              <a:extLst>
                <a:ext uri="{FF2B5EF4-FFF2-40B4-BE49-F238E27FC236}">
                  <a16:creationId xmlns:a16="http://schemas.microsoft.com/office/drawing/2014/main" id="{1BB400AC-E45E-4EBB-AD61-B441183FD90F}"/>
                </a:ext>
              </a:extLst>
            </p:cNvPr>
            <p:cNvPicPr>
              <a:picLocks noChangeAspect="1"/>
            </p:cNvPicPr>
            <p:nvPr/>
          </p:nvPicPr>
          <p:blipFill>
            <a:blip r:embed="rId4"/>
            <a:stretch>
              <a:fillRect/>
            </a:stretch>
          </p:blipFill>
          <p:spPr>
            <a:xfrm>
              <a:off x="695324" y="2010682"/>
              <a:ext cx="3942926" cy="2653013"/>
            </a:xfrm>
            <a:prstGeom prst="rect">
              <a:avLst/>
            </a:prstGeom>
          </p:spPr>
        </p:pic>
        <p:sp>
          <p:nvSpPr>
            <p:cNvPr id="30" name="矩形 29">
              <a:extLst>
                <a:ext uri="{FF2B5EF4-FFF2-40B4-BE49-F238E27FC236}">
                  <a16:creationId xmlns:a16="http://schemas.microsoft.com/office/drawing/2014/main" id="{676D372A-43F1-41DD-A551-797838CA9393}"/>
                </a:ext>
              </a:extLst>
            </p:cNvPr>
            <p:cNvSpPr/>
            <p:nvPr/>
          </p:nvSpPr>
          <p:spPr>
            <a:xfrm>
              <a:off x="1254760" y="2575560"/>
              <a:ext cx="238760" cy="2336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CE2E0D5-B934-4168-B565-D96D1D89CAEF}"/>
                </a:ext>
              </a:extLst>
            </p:cNvPr>
            <p:cNvSpPr/>
            <p:nvPr/>
          </p:nvSpPr>
          <p:spPr>
            <a:xfrm>
              <a:off x="716280" y="2032000"/>
              <a:ext cx="1295400" cy="1305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DD57BF9B-7C14-40BF-8681-D34091B9E08D}"/>
              </a:ext>
            </a:extLst>
          </p:cNvPr>
          <p:cNvSpPr txBox="1"/>
          <p:nvPr/>
        </p:nvSpPr>
        <p:spPr>
          <a:xfrm>
            <a:off x="6527718" y="4965893"/>
            <a:ext cx="4273632" cy="786306"/>
          </a:xfrm>
          <a:prstGeom prst="rect">
            <a:avLst/>
          </a:prstGeom>
          <a:noFill/>
        </p:spPr>
        <p:txBody>
          <a:bodyPr wrap="square">
            <a:spAutoFit/>
          </a:bodyPr>
          <a:lstStyle/>
          <a:p>
            <a:pPr algn="just">
              <a:lnSpc>
                <a:spcPct val="150000"/>
              </a:lnSpc>
            </a:pPr>
            <a:r>
              <a:rPr lang="en-US" altLang="zh-CN" sz="1600" b="1" dirty="0"/>
              <a:t>B </a:t>
            </a:r>
            <a:r>
              <a:rPr lang="zh-CN" altLang="en-US" sz="1600" dirty="0"/>
              <a:t>随机灰度化较大范围局部区域</a:t>
            </a:r>
            <a:r>
              <a:rPr lang="en-US" altLang="zh-CN" sz="1600" dirty="0"/>
              <a:t>(</a:t>
            </a:r>
            <a:r>
              <a:rPr lang="zh-CN" altLang="en-US" sz="1600" dirty="0"/>
              <a:t>红色方框</a:t>
            </a:r>
            <a:r>
              <a:rPr lang="en-US" altLang="zh-CN" sz="1600" dirty="0"/>
              <a:t>)</a:t>
            </a:r>
            <a:r>
              <a:rPr lang="zh-CN" altLang="en-US" sz="1600" dirty="0"/>
              <a:t> ，推断该局部中心区域</a:t>
            </a:r>
            <a:r>
              <a:rPr lang="en-US" altLang="zh-CN" sz="1600" dirty="0"/>
              <a:t>(</a:t>
            </a:r>
            <a:r>
              <a:rPr lang="zh-CN" altLang="en-US" sz="1600" dirty="0"/>
              <a:t>黄色方框</a:t>
            </a:r>
            <a:r>
              <a:rPr lang="en-US" altLang="zh-CN" sz="1600" dirty="0"/>
              <a:t>)</a:t>
            </a:r>
            <a:r>
              <a:rPr lang="zh-CN" altLang="en-US" sz="1600" dirty="0"/>
              <a:t>的光源色彩。</a:t>
            </a:r>
            <a:endParaRPr lang="en-US" altLang="zh-CN" sz="1600" dirty="0"/>
          </a:p>
        </p:txBody>
      </p:sp>
    </p:spTree>
    <p:extLst>
      <p:ext uri="{BB962C8B-B14F-4D97-AF65-F5344CB8AC3E}">
        <p14:creationId xmlns:p14="http://schemas.microsoft.com/office/powerpoint/2010/main" val="2395465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7)</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717536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3</a:t>
              </a:r>
              <a:r>
                <a:rPr lang="zh-CN" altLang="en-US" sz="2400" b="1" dirty="0">
                  <a:solidFill>
                    <a:prstClr val="white"/>
                  </a:solidFill>
                  <a:latin typeface="Verdana" panose="020B0604030504040204"/>
                  <a:ea typeface="微软雅黑" panose="020B0503020204020204" pitchFamily="34" charset="-122"/>
                </a:rPr>
                <a:t>、构建符合物理模型的合成多光源色彩恒常数据集</a:t>
              </a:r>
              <a:endParaRPr lang="en-US" altLang="zh-CN" sz="2400" b="1" dirty="0">
                <a:solidFill>
                  <a:prstClr val="white"/>
                </a:solidFill>
                <a:latin typeface="Verdana" panose="020B0604030504040204"/>
                <a:ea typeface="微软雅黑" panose="020B0503020204020204" pitchFamily="34" charset="-122"/>
              </a:endParaRP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41</a:t>
            </a:fld>
            <a:endParaRPr lang="zh-CN" altLang="en-US"/>
          </a:p>
        </p:txBody>
      </p:sp>
      <p:sp>
        <p:nvSpPr>
          <p:cNvPr id="26" name="文本框 25">
            <a:extLst>
              <a:ext uri="{FF2B5EF4-FFF2-40B4-BE49-F238E27FC236}">
                <a16:creationId xmlns:a16="http://schemas.microsoft.com/office/drawing/2014/main" id="{25B53DB3-8084-4B2F-86E8-0973057E36FD}"/>
              </a:ext>
            </a:extLst>
          </p:cNvPr>
          <p:cNvSpPr txBox="1"/>
          <p:nvPr/>
        </p:nvSpPr>
        <p:spPr>
          <a:xfrm>
            <a:off x="3931994" y="1521284"/>
            <a:ext cx="10728721" cy="400110"/>
          </a:xfrm>
          <a:prstGeom prst="rect">
            <a:avLst/>
          </a:prstGeom>
          <a:noFill/>
        </p:spPr>
        <p:txBody>
          <a:bodyPr wrap="square">
            <a:spAutoFit/>
          </a:bodyPr>
          <a:lstStyle/>
          <a:p>
            <a:pPr algn="just"/>
            <a:r>
              <a:rPr lang="zh-CN" altLang="en-US" sz="2000" b="1" dirty="0">
                <a:solidFill>
                  <a:srgbClr val="C00000"/>
                </a:solidFill>
                <a:latin typeface="Arial" panose="020B0604020202020204" pitchFamily="34" charset="0"/>
              </a:rPr>
              <a:t>目前多光源色彩恒常数据集问题：</a:t>
            </a:r>
            <a:endParaRPr lang="zh-CN" altLang="en-US" sz="2000" dirty="0">
              <a:solidFill>
                <a:srgbClr val="C00000"/>
              </a:solidFill>
            </a:endParaRPr>
          </a:p>
        </p:txBody>
      </p:sp>
      <p:graphicFrame>
        <p:nvGraphicFramePr>
          <p:cNvPr id="2" name="表格 3">
            <a:extLst>
              <a:ext uri="{FF2B5EF4-FFF2-40B4-BE49-F238E27FC236}">
                <a16:creationId xmlns:a16="http://schemas.microsoft.com/office/drawing/2014/main" id="{59BEDB46-A7AF-473A-8232-56D495024054}"/>
              </a:ext>
            </a:extLst>
          </p:cNvPr>
          <p:cNvGraphicFramePr>
            <a:graphicFrameLocks noGrp="1"/>
          </p:cNvGraphicFramePr>
          <p:nvPr>
            <p:extLst>
              <p:ext uri="{D42A27DB-BD31-4B8C-83A1-F6EECF244321}">
                <p14:modId xmlns:p14="http://schemas.microsoft.com/office/powerpoint/2010/main" val="2291828390"/>
              </p:ext>
            </p:extLst>
          </p:nvPr>
        </p:nvGraphicFramePr>
        <p:xfrm>
          <a:off x="767953" y="2598646"/>
          <a:ext cx="4455796" cy="1097280"/>
        </p:xfrm>
        <a:graphic>
          <a:graphicData uri="http://schemas.openxmlformats.org/drawingml/2006/table">
            <a:tbl>
              <a:tblPr firstRow="1" bandRow="1">
                <a:tableStyleId>{5C22544A-7EE6-4342-B048-85BDC9FD1C3A}</a:tableStyleId>
              </a:tblPr>
              <a:tblGrid>
                <a:gridCol w="2227898">
                  <a:extLst>
                    <a:ext uri="{9D8B030D-6E8A-4147-A177-3AD203B41FA5}">
                      <a16:colId xmlns:a16="http://schemas.microsoft.com/office/drawing/2014/main" val="344344344"/>
                    </a:ext>
                  </a:extLst>
                </a:gridCol>
                <a:gridCol w="2227898">
                  <a:extLst>
                    <a:ext uri="{9D8B030D-6E8A-4147-A177-3AD203B41FA5}">
                      <a16:colId xmlns:a16="http://schemas.microsoft.com/office/drawing/2014/main" val="1566283560"/>
                    </a:ext>
                  </a:extLst>
                </a:gridCol>
              </a:tblGrid>
              <a:tr h="217701">
                <a:tc>
                  <a:txBody>
                    <a:bodyPr/>
                    <a:lstStyle/>
                    <a:p>
                      <a:r>
                        <a:rPr lang="zh-CN" altLang="en-US" sz="1800" b="0" dirty="0"/>
                        <a:t>数据集名称</a:t>
                      </a:r>
                    </a:p>
                  </a:txBody>
                  <a:tcPr/>
                </a:tc>
                <a:tc>
                  <a:txBody>
                    <a:bodyPr/>
                    <a:lstStyle/>
                    <a:p>
                      <a:r>
                        <a:rPr lang="zh-CN" altLang="en-US" sz="1800" b="0" dirty="0"/>
                        <a:t>总图像数量</a:t>
                      </a:r>
                    </a:p>
                  </a:txBody>
                  <a:tcPr/>
                </a:tc>
                <a:extLst>
                  <a:ext uri="{0D108BD9-81ED-4DB2-BD59-A6C34878D82A}">
                    <a16:rowId xmlns:a16="http://schemas.microsoft.com/office/drawing/2014/main" val="3828605761"/>
                  </a:ext>
                </a:extLst>
              </a:tr>
              <a:tr h="217701">
                <a:tc>
                  <a:txBody>
                    <a:bodyPr/>
                    <a:lstStyle/>
                    <a:p>
                      <a:r>
                        <a:rPr lang="en-US" altLang="zh-CN" sz="1800" dirty="0"/>
                        <a:t>Gijsenij </a:t>
                      </a:r>
                      <a:r>
                        <a:rPr lang="en-US" altLang="zh-CN" sz="1800" b="0" dirty="0"/>
                        <a:t>[1]</a:t>
                      </a:r>
                      <a:endParaRPr lang="zh-CN" altLang="en-US" sz="1800" b="0" dirty="0"/>
                    </a:p>
                  </a:txBody>
                  <a:tcPr/>
                </a:tc>
                <a:tc>
                  <a:txBody>
                    <a:bodyPr/>
                    <a:lstStyle/>
                    <a:p>
                      <a:r>
                        <a:rPr lang="en-US" altLang="zh-CN" sz="1800" b="0" dirty="0"/>
                        <a:t>63</a:t>
                      </a:r>
                      <a:r>
                        <a:rPr lang="zh-CN" altLang="en-US" sz="1800" b="0" dirty="0"/>
                        <a:t>幅</a:t>
                      </a:r>
                    </a:p>
                  </a:txBody>
                  <a:tcPr/>
                </a:tc>
                <a:extLst>
                  <a:ext uri="{0D108BD9-81ED-4DB2-BD59-A6C34878D82A}">
                    <a16:rowId xmlns:a16="http://schemas.microsoft.com/office/drawing/2014/main" val="2300822949"/>
                  </a:ext>
                </a:extLst>
              </a:tr>
              <a:tr h="217701">
                <a:tc>
                  <a:txBody>
                    <a:bodyPr/>
                    <a:lstStyle/>
                    <a:p>
                      <a:r>
                        <a:rPr lang="en-US" altLang="zh-CN" sz="1800" b="0" i="0" u="none" strike="noStrike" kern="1200" baseline="0" dirty="0">
                          <a:solidFill>
                            <a:schemeClr val="dk1"/>
                          </a:solidFill>
                          <a:latin typeface="+mn-lt"/>
                          <a:ea typeface="+mn-ea"/>
                          <a:cs typeface="+mn-cs"/>
                        </a:rPr>
                        <a:t>MIMO [2]</a:t>
                      </a:r>
                      <a:endParaRPr lang="zh-CN" altLang="en-US" sz="1800" b="0" dirty="0"/>
                    </a:p>
                  </a:txBody>
                  <a:tcPr/>
                </a:tc>
                <a:tc>
                  <a:txBody>
                    <a:bodyPr/>
                    <a:lstStyle/>
                    <a:p>
                      <a:r>
                        <a:rPr lang="en-US" altLang="zh-CN" sz="1800" b="0" dirty="0"/>
                        <a:t>78</a:t>
                      </a:r>
                      <a:r>
                        <a:rPr lang="zh-CN" altLang="en-US" sz="1800" b="0" dirty="0"/>
                        <a:t>幅</a:t>
                      </a:r>
                    </a:p>
                  </a:txBody>
                  <a:tcPr/>
                </a:tc>
                <a:extLst>
                  <a:ext uri="{0D108BD9-81ED-4DB2-BD59-A6C34878D82A}">
                    <a16:rowId xmlns:a16="http://schemas.microsoft.com/office/drawing/2014/main" val="559745069"/>
                  </a:ext>
                </a:extLst>
              </a:tr>
            </a:tbl>
          </a:graphicData>
        </a:graphic>
      </p:graphicFrame>
      <p:cxnSp>
        <p:nvCxnSpPr>
          <p:cNvPr id="9" name="直接连接符 8">
            <a:extLst>
              <a:ext uri="{FF2B5EF4-FFF2-40B4-BE49-F238E27FC236}">
                <a16:creationId xmlns:a16="http://schemas.microsoft.com/office/drawing/2014/main" id="{B657B6EA-4CA5-4C5A-8F45-A4421E2190E5}"/>
              </a:ext>
            </a:extLst>
          </p:cNvPr>
          <p:cNvCxnSpPr>
            <a:cxnSpLocks/>
          </p:cNvCxnSpPr>
          <p:nvPr/>
        </p:nvCxnSpPr>
        <p:spPr>
          <a:xfrm>
            <a:off x="767953" y="5178117"/>
            <a:ext cx="1093076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FD230D-A428-4F6E-8D0D-7442793BBBD6}"/>
              </a:ext>
            </a:extLst>
          </p:cNvPr>
          <p:cNvSpPr txBox="1"/>
          <p:nvPr/>
        </p:nvSpPr>
        <p:spPr>
          <a:xfrm>
            <a:off x="695324" y="2123531"/>
            <a:ext cx="7330440" cy="369332"/>
          </a:xfrm>
          <a:prstGeom prst="rect">
            <a:avLst/>
          </a:prstGeom>
          <a:noFill/>
        </p:spPr>
        <p:txBody>
          <a:bodyPr wrap="square">
            <a:spAutoFit/>
          </a:bodyPr>
          <a:lstStyle/>
          <a:p>
            <a:r>
              <a:rPr lang="en-US" altLang="zh-CN" dirty="0"/>
              <a:t>(1) </a:t>
            </a:r>
            <a:r>
              <a:rPr lang="zh-CN" altLang="en-US" dirty="0"/>
              <a:t>现有多光源色彩恒常数据集内图像数量稀少</a:t>
            </a:r>
          </a:p>
        </p:txBody>
      </p:sp>
      <p:sp>
        <p:nvSpPr>
          <p:cNvPr id="14" name="文本框 13">
            <a:extLst>
              <a:ext uri="{FF2B5EF4-FFF2-40B4-BE49-F238E27FC236}">
                <a16:creationId xmlns:a16="http://schemas.microsoft.com/office/drawing/2014/main" id="{A26151AF-11A9-4806-8E7B-8EFF54406B50}"/>
              </a:ext>
            </a:extLst>
          </p:cNvPr>
          <p:cNvSpPr txBox="1"/>
          <p:nvPr/>
        </p:nvSpPr>
        <p:spPr>
          <a:xfrm>
            <a:off x="695323" y="5296880"/>
            <a:ext cx="10460358" cy="1335237"/>
          </a:xfrm>
          <a:prstGeom prst="rect">
            <a:avLst/>
          </a:prstGeom>
          <a:noFill/>
        </p:spPr>
        <p:txBody>
          <a:bodyPr wrap="square" rtlCol="0">
            <a:spAutoFit/>
          </a:bodyPr>
          <a:lstStyle/>
          <a:p>
            <a:pPr algn="just">
              <a:lnSpc>
                <a:spcPct val="130000"/>
              </a:lnSpc>
            </a:pPr>
            <a:r>
              <a:rPr lang="en-US" altLang="zh-CN" sz="1600" dirty="0"/>
              <a:t>[1] IEEE TIP, 2012. </a:t>
            </a:r>
            <a:r>
              <a:rPr lang="en-US" altLang="zh-CN" sz="1600" dirty="0">
                <a:solidFill>
                  <a:srgbClr val="0070C0"/>
                </a:solidFill>
              </a:rPr>
              <a:t>Color constancy for multiple light sources</a:t>
            </a:r>
            <a:r>
              <a:rPr lang="en-US" altLang="zh-CN" sz="1600" dirty="0"/>
              <a:t>, A. Gijsenij et al.</a:t>
            </a:r>
          </a:p>
          <a:p>
            <a:pPr algn="just">
              <a:lnSpc>
                <a:spcPct val="130000"/>
              </a:lnSpc>
            </a:pPr>
            <a:r>
              <a:rPr lang="en-US" altLang="zh-CN" sz="1600" dirty="0"/>
              <a:t>[2] IEEE TIP, 2014. </a:t>
            </a:r>
            <a:r>
              <a:rPr lang="en-US" altLang="zh-CN" sz="1600" dirty="0">
                <a:solidFill>
                  <a:srgbClr val="0070C0"/>
                </a:solidFill>
              </a:rPr>
              <a:t>Multi-illuminant estimation with conditional random fields</a:t>
            </a:r>
            <a:r>
              <a:rPr lang="en-US" altLang="zh-CN" sz="1600" dirty="0"/>
              <a:t>, </a:t>
            </a:r>
            <a:r>
              <a:rPr lang="nl-NL" altLang="zh-CN" sz="1600" dirty="0"/>
              <a:t>S. Beigpour </a:t>
            </a:r>
            <a:r>
              <a:rPr lang="en-US" altLang="zh-CN" sz="1600" dirty="0"/>
              <a:t>et al.</a:t>
            </a:r>
          </a:p>
          <a:p>
            <a:pPr>
              <a:lnSpc>
                <a:spcPct val="130000"/>
              </a:lnSpc>
            </a:pPr>
            <a:r>
              <a:rPr lang="en-US" altLang="zh-CN" sz="1600" dirty="0">
                <a:solidFill>
                  <a:srgbClr val="000000"/>
                </a:solidFill>
              </a:rPr>
              <a:t>[3]</a:t>
            </a:r>
            <a:r>
              <a:rPr lang="en-US" altLang="zh-CN" sz="1600" dirty="0"/>
              <a:t> IEEE TIP, 2019. </a:t>
            </a:r>
            <a:r>
              <a:rPr lang="en-US" altLang="zh-CN" sz="1600" dirty="0">
                <a:solidFill>
                  <a:srgbClr val="0070C0"/>
                </a:solidFill>
              </a:rPr>
              <a:t>Combining bottom-up and top-down visual mechanisms for color constancy under varying illumination</a:t>
            </a:r>
            <a:r>
              <a:rPr lang="en-US" altLang="zh-CN" sz="1600" dirty="0"/>
              <a:t>, Gao S B et al</a:t>
            </a:r>
            <a:endParaRPr lang="zh-CN" altLang="en-US" sz="1600" dirty="0"/>
          </a:p>
        </p:txBody>
      </p:sp>
      <p:pic>
        <p:nvPicPr>
          <p:cNvPr id="7" name="图片 6">
            <a:extLst>
              <a:ext uri="{FF2B5EF4-FFF2-40B4-BE49-F238E27FC236}">
                <a16:creationId xmlns:a16="http://schemas.microsoft.com/office/drawing/2014/main" id="{C3A48E78-A1D4-4A25-978A-323427DEBB1B}"/>
              </a:ext>
            </a:extLst>
          </p:cNvPr>
          <p:cNvPicPr>
            <a:picLocks noChangeAspect="1"/>
          </p:cNvPicPr>
          <p:nvPr/>
        </p:nvPicPr>
        <p:blipFill>
          <a:blip r:embed="rId3"/>
          <a:stretch>
            <a:fillRect/>
          </a:stretch>
        </p:blipFill>
        <p:spPr>
          <a:xfrm>
            <a:off x="6233337" y="2526008"/>
            <a:ext cx="5718841" cy="2224313"/>
          </a:xfrm>
          <a:prstGeom prst="rect">
            <a:avLst/>
          </a:prstGeom>
        </p:spPr>
      </p:pic>
      <p:sp>
        <p:nvSpPr>
          <p:cNvPr id="17" name="文本框 16">
            <a:extLst>
              <a:ext uri="{FF2B5EF4-FFF2-40B4-BE49-F238E27FC236}">
                <a16:creationId xmlns:a16="http://schemas.microsoft.com/office/drawing/2014/main" id="{04051D76-D422-4E07-93BF-A6DA2F42F9A1}"/>
              </a:ext>
            </a:extLst>
          </p:cNvPr>
          <p:cNvSpPr txBox="1"/>
          <p:nvPr/>
        </p:nvSpPr>
        <p:spPr>
          <a:xfrm>
            <a:off x="6220184" y="2090386"/>
            <a:ext cx="5276491" cy="369332"/>
          </a:xfrm>
          <a:prstGeom prst="rect">
            <a:avLst/>
          </a:prstGeom>
          <a:noFill/>
        </p:spPr>
        <p:txBody>
          <a:bodyPr wrap="square">
            <a:spAutoFit/>
          </a:bodyPr>
          <a:lstStyle/>
          <a:p>
            <a:r>
              <a:rPr lang="en-US" altLang="zh-CN" dirty="0"/>
              <a:t>(2) </a:t>
            </a:r>
            <a:r>
              <a:rPr lang="zh-CN" altLang="en-US" dirty="0"/>
              <a:t>合成多光源图像不符合光照反射物理模型 </a:t>
            </a:r>
            <a:r>
              <a:rPr lang="en-US" altLang="zh-CN" dirty="0"/>
              <a:t>[3]</a:t>
            </a:r>
            <a:endParaRPr lang="zh-CN" altLang="en-US" dirty="0"/>
          </a:p>
        </p:txBody>
      </p:sp>
    </p:spTree>
    <p:extLst>
      <p:ext uri="{BB962C8B-B14F-4D97-AF65-F5344CB8AC3E}">
        <p14:creationId xmlns:p14="http://schemas.microsoft.com/office/powerpoint/2010/main" val="3919263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10801351" cy="954107"/>
          </a:xfrm>
          <a:prstGeom prst="rect">
            <a:avLst/>
          </a:prstGeom>
          <a:noFill/>
        </p:spPr>
        <p:txBody>
          <a:bodyPr wrap="square" rtlCol="0">
            <a:spAutoFit/>
          </a:bodyPr>
          <a:lstStyle/>
          <a:p>
            <a:pPr>
              <a:defRPr/>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多</a:t>
            </a:r>
            <a:r>
              <a:rPr lang="zh-CN" altLang="en-US" sz="2800" b="1" dirty="0">
                <a:solidFill>
                  <a:schemeClr val="tx1">
                    <a:lumMod val="95000"/>
                    <a:lumOff val="5000"/>
                  </a:schemeClr>
                </a:solidFill>
              </a:rPr>
              <a:t>光源色彩恒常</a:t>
            </a:r>
            <a:r>
              <a:rPr lang="en-US" altLang="zh-CN" sz="2800" b="1" dirty="0">
                <a:solidFill>
                  <a:schemeClr val="tx1">
                    <a:lumMod val="95000"/>
                    <a:lumOff val="5000"/>
                  </a:schemeClr>
                </a:solidFill>
              </a:rPr>
              <a:t>-</a:t>
            </a:r>
            <a:r>
              <a:rPr lang="zh-CN" altLang="en-US" sz="2800" b="1" dirty="0">
                <a:solidFill>
                  <a:srgbClr val="C00000"/>
                </a:solidFill>
                <a:latin typeface="微软雅黑" panose="020B0503020204020204" pitchFamily="34" charset="-122"/>
                <a:ea typeface="微软雅黑" panose="020B0503020204020204" pitchFamily="34" charset="-122"/>
              </a:rPr>
              <a:t>博士期间研究计划</a:t>
            </a:r>
            <a:r>
              <a:rPr lang="en-US" altLang="zh-CN" sz="2800" b="1" dirty="0">
                <a:solidFill>
                  <a:srgbClr val="C00000"/>
                </a:solidFill>
                <a:latin typeface="微软雅黑" panose="020B0503020204020204" pitchFamily="34" charset="-122"/>
                <a:ea typeface="微软雅黑" panose="020B0503020204020204" pitchFamily="34" charset="-122"/>
              </a:rPr>
              <a:t>(Part 7)</a:t>
            </a:r>
            <a:endParaRPr lang="zh-CN" altLang="en-US" sz="2800" b="1" dirty="0">
              <a:solidFill>
                <a:schemeClr val="tx1">
                  <a:lumMod val="95000"/>
                  <a:lumOff val="5000"/>
                </a:schemeClr>
              </a:solidFill>
            </a:endParaRPr>
          </a:p>
          <a:p>
            <a:pPr>
              <a:defRPr/>
            </a:pP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695324" y="918341"/>
            <a:ext cx="10814504" cy="461665"/>
            <a:chOff x="695325" y="1013859"/>
            <a:chExt cx="10814504" cy="461665"/>
          </a:xfrm>
        </p:grpSpPr>
        <p:sp>
          <p:nvSpPr>
            <p:cNvPr id="19" name="矩形 18"/>
            <p:cNvSpPr/>
            <p:nvPr/>
          </p:nvSpPr>
          <p:spPr>
            <a:xfrm>
              <a:off x="695325" y="1013859"/>
              <a:ext cx="7175362" cy="461665"/>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Verdana" panose="020B0604030504040204"/>
                  <a:ea typeface="微软雅黑" panose="020B0503020204020204" pitchFamily="34" charset="-122"/>
                </a:rPr>
                <a:t>3</a:t>
              </a:r>
              <a:r>
                <a:rPr lang="zh-CN" altLang="en-US" sz="2400" b="1" dirty="0">
                  <a:solidFill>
                    <a:prstClr val="white"/>
                  </a:solidFill>
                  <a:latin typeface="Verdana" panose="020B0604030504040204"/>
                  <a:ea typeface="微软雅黑" panose="020B0503020204020204" pitchFamily="34" charset="-122"/>
                </a:rPr>
                <a:t>、构建符合物理模型的合成多光源色彩恒常数据集</a:t>
              </a:r>
              <a:endParaRPr lang="en-US" altLang="zh-CN" sz="2400" b="1" dirty="0">
                <a:solidFill>
                  <a:prstClr val="white"/>
                </a:solidFill>
                <a:latin typeface="Verdana" panose="020B0604030504040204"/>
                <a:ea typeface="微软雅黑" panose="020B0503020204020204" pitchFamily="34" charset="-122"/>
              </a:endParaRPr>
            </a:p>
          </p:txBody>
        </p:sp>
        <p:cxnSp>
          <p:nvCxnSpPr>
            <p:cNvPr id="20" name="直接连接符 19"/>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t>42</a:t>
            </a:fld>
            <a:endParaRPr lang="zh-CN" altLang="en-US"/>
          </a:p>
        </p:txBody>
      </p:sp>
      <p:sp>
        <p:nvSpPr>
          <p:cNvPr id="15" name="文本框 14">
            <a:extLst>
              <a:ext uri="{FF2B5EF4-FFF2-40B4-BE49-F238E27FC236}">
                <a16:creationId xmlns:a16="http://schemas.microsoft.com/office/drawing/2014/main" id="{DFE47693-D079-43F6-888D-A02DCF89411B}"/>
              </a:ext>
            </a:extLst>
          </p:cNvPr>
          <p:cNvSpPr txBox="1"/>
          <p:nvPr/>
        </p:nvSpPr>
        <p:spPr>
          <a:xfrm>
            <a:off x="1608481" y="1872448"/>
            <a:ext cx="10728721" cy="400110"/>
          </a:xfrm>
          <a:prstGeom prst="rect">
            <a:avLst/>
          </a:prstGeom>
          <a:noFill/>
        </p:spPr>
        <p:txBody>
          <a:bodyPr wrap="square">
            <a:spAutoFit/>
          </a:bodyPr>
          <a:lstStyle/>
          <a:p>
            <a:pPr algn="just"/>
            <a:r>
              <a:rPr lang="zh-CN" altLang="en-US" sz="2000" b="1" dirty="0">
                <a:solidFill>
                  <a:srgbClr val="C00000"/>
                </a:solidFill>
                <a:latin typeface="Arial" panose="020B0604020202020204" pitchFamily="34" charset="0"/>
              </a:rPr>
              <a:t>如何构建符合物理模型的合成多光源色彩恒常数据集？</a:t>
            </a:r>
            <a:endParaRPr lang="zh-CN" altLang="en-US" sz="2000" dirty="0">
              <a:solidFill>
                <a:srgbClr val="C00000"/>
              </a:solidFill>
            </a:endParaRPr>
          </a:p>
        </p:txBody>
      </p:sp>
      <p:sp>
        <p:nvSpPr>
          <p:cNvPr id="23" name="矩形 22">
            <a:extLst>
              <a:ext uri="{FF2B5EF4-FFF2-40B4-BE49-F238E27FC236}">
                <a16:creationId xmlns:a16="http://schemas.microsoft.com/office/drawing/2014/main" id="{DA6C11F1-9F1D-43F2-941F-B7E04D3731F1}"/>
              </a:ext>
            </a:extLst>
          </p:cNvPr>
          <p:cNvSpPr/>
          <p:nvPr/>
        </p:nvSpPr>
        <p:spPr>
          <a:xfrm>
            <a:off x="8028267" y="2681226"/>
            <a:ext cx="3907991" cy="331446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pic>
        <p:nvPicPr>
          <p:cNvPr id="1026" name="Picture 2">
            <a:extLst>
              <a:ext uri="{FF2B5EF4-FFF2-40B4-BE49-F238E27FC236}">
                <a16:creationId xmlns:a16="http://schemas.microsoft.com/office/drawing/2014/main" id="{1AC60BF5-478E-487F-8B60-4A2BA9F5B7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742" y="1518240"/>
            <a:ext cx="1162986" cy="116298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B960AA83-E19C-4C09-842A-8B97BC86E3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920" y="2798037"/>
            <a:ext cx="7660688" cy="2961019"/>
          </a:xfrm>
          <a:prstGeom prst="rect">
            <a:avLst/>
          </a:prstGeom>
        </p:spPr>
      </p:pic>
      <p:sp>
        <p:nvSpPr>
          <p:cNvPr id="21" name="文本框 20">
            <a:extLst>
              <a:ext uri="{FF2B5EF4-FFF2-40B4-BE49-F238E27FC236}">
                <a16:creationId xmlns:a16="http://schemas.microsoft.com/office/drawing/2014/main" id="{7061043D-6656-4F0C-A3FE-F274C6A7CFE7}"/>
              </a:ext>
            </a:extLst>
          </p:cNvPr>
          <p:cNvSpPr txBox="1"/>
          <p:nvPr/>
        </p:nvSpPr>
        <p:spPr>
          <a:xfrm>
            <a:off x="8278004" y="2824079"/>
            <a:ext cx="3510157" cy="2950551"/>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b="1" dirty="0"/>
              <a:t>提供更多的多光源图像</a:t>
            </a:r>
            <a:endParaRPr lang="en-US" altLang="zh-CN" b="1" dirty="0"/>
          </a:p>
          <a:p>
            <a:pPr marL="285750" indent="-285750">
              <a:lnSpc>
                <a:spcPct val="150000"/>
              </a:lnSpc>
              <a:buFont typeface="Wingdings" panose="05000000000000000000" pitchFamily="2" charset="2"/>
              <a:buChar char="ü"/>
            </a:pPr>
            <a:endParaRPr lang="en-US" altLang="zh-CN" b="1" dirty="0"/>
          </a:p>
          <a:p>
            <a:pPr marL="285750" indent="-285750">
              <a:lnSpc>
                <a:spcPct val="150000"/>
              </a:lnSpc>
              <a:buFont typeface="Wingdings" panose="05000000000000000000" pitchFamily="2" charset="2"/>
              <a:buChar char="ü"/>
            </a:pPr>
            <a:r>
              <a:rPr lang="zh-CN" altLang="en-US" b="1" dirty="0"/>
              <a:t>提供更加符合客观物理规律的多光源图像</a:t>
            </a:r>
            <a:endParaRPr lang="en-US" altLang="zh-CN" b="1" dirty="0"/>
          </a:p>
          <a:p>
            <a:pPr marL="285750" indent="-285750">
              <a:lnSpc>
                <a:spcPct val="150000"/>
              </a:lnSpc>
              <a:buFont typeface="Wingdings" panose="05000000000000000000" pitchFamily="2" charset="2"/>
              <a:buChar char="ü"/>
            </a:pPr>
            <a:endParaRPr lang="en-US" altLang="zh-CN" b="1" dirty="0"/>
          </a:p>
          <a:p>
            <a:pPr marL="285750" indent="-285750">
              <a:lnSpc>
                <a:spcPct val="150000"/>
              </a:lnSpc>
              <a:buFont typeface="Wingdings" panose="05000000000000000000" pitchFamily="2" charset="2"/>
              <a:buChar char="ü"/>
            </a:pPr>
            <a:r>
              <a:rPr lang="zh-CN" altLang="en-US" b="1" dirty="0"/>
              <a:t>实现更为准确，标注代价更低的光源色彩信息。</a:t>
            </a:r>
          </a:p>
        </p:txBody>
      </p:sp>
    </p:spTree>
    <p:extLst>
      <p:ext uri="{BB962C8B-B14F-4D97-AF65-F5344CB8AC3E}">
        <p14:creationId xmlns:p14="http://schemas.microsoft.com/office/powerpoint/2010/main" val="1018980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C6687D7-BBB4-480B-96DB-D120501D16FC}"/>
              </a:ext>
            </a:extLst>
          </p:cNvPr>
          <p:cNvSpPr>
            <a:spLocks noGrp="1"/>
          </p:cNvSpPr>
          <p:nvPr>
            <p:ph type="sldNum" sz="quarter" idx="12"/>
          </p:nvPr>
        </p:nvSpPr>
        <p:spPr/>
        <p:txBody>
          <a:bodyPr/>
          <a:lstStyle/>
          <a:p>
            <a:fld id="{51D91E7F-84B6-4064-9D4E-CC7D244BCA04}" type="slidenum">
              <a:rPr lang="zh-CN" altLang="en-US" smtClean="0"/>
              <a:pPr/>
              <a:t>43</a:t>
            </a:fld>
            <a:endParaRPr lang="zh-CN" altLang="en-US" dirty="0"/>
          </a:p>
        </p:txBody>
      </p:sp>
      <p:sp>
        <p:nvSpPr>
          <p:cNvPr id="2" name="矩形 1">
            <a:extLst>
              <a:ext uri="{FF2B5EF4-FFF2-40B4-BE49-F238E27FC236}">
                <a16:creationId xmlns:a16="http://schemas.microsoft.com/office/drawing/2014/main" id="{80B6579A-BEBC-47A4-AA79-B2AB77778539}"/>
              </a:ext>
            </a:extLst>
          </p:cNvPr>
          <p:cNvSpPr/>
          <p:nvPr/>
        </p:nvSpPr>
        <p:spPr>
          <a:xfrm>
            <a:off x="3918962" y="914020"/>
            <a:ext cx="2037143" cy="9236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70C0"/>
                </a:solidFill>
              </a:rPr>
              <a:t>学习类算法</a:t>
            </a:r>
            <a:endParaRPr lang="en-US" altLang="zh-CN" dirty="0">
              <a:solidFill>
                <a:srgbClr val="0070C0"/>
              </a:solidFill>
            </a:endParaRPr>
          </a:p>
          <a:p>
            <a:pPr algn="ctr"/>
            <a:r>
              <a:rPr lang="en-US" altLang="zh-CN" dirty="0">
                <a:solidFill>
                  <a:schemeClr val="tx1"/>
                </a:solidFill>
              </a:rPr>
              <a:t>(</a:t>
            </a:r>
            <a:r>
              <a:rPr lang="zh-CN" altLang="en-US" dirty="0">
                <a:solidFill>
                  <a:schemeClr val="tx1"/>
                </a:solidFill>
              </a:rPr>
              <a:t>基于低级统计量的传感器独立算法</a:t>
            </a:r>
            <a:r>
              <a:rPr lang="en-US" altLang="zh-CN" dirty="0">
                <a:solidFill>
                  <a:schemeClr val="tx1"/>
                </a:solidFill>
              </a:rPr>
              <a:t>)</a:t>
            </a:r>
          </a:p>
        </p:txBody>
      </p:sp>
      <p:sp>
        <p:nvSpPr>
          <p:cNvPr id="16" name="矩形 15">
            <a:extLst>
              <a:ext uri="{FF2B5EF4-FFF2-40B4-BE49-F238E27FC236}">
                <a16:creationId xmlns:a16="http://schemas.microsoft.com/office/drawing/2014/main" id="{2B8ED1CC-721E-4D20-8136-45DDA260AACA}"/>
              </a:ext>
            </a:extLst>
          </p:cNvPr>
          <p:cNvSpPr/>
          <p:nvPr/>
        </p:nvSpPr>
        <p:spPr>
          <a:xfrm>
            <a:off x="1229929" y="1648119"/>
            <a:ext cx="1631187" cy="727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rPr>
              <a:t>单光源</a:t>
            </a:r>
            <a:endParaRPr lang="en-US" altLang="zh-CN" b="1" dirty="0">
              <a:solidFill>
                <a:schemeClr val="tx1"/>
              </a:solidFill>
            </a:endParaRPr>
          </a:p>
          <a:p>
            <a:pPr algn="ctr">
              <a:lnSpc>
                <a:spcPct val="120000"/>
              </a:lnSpc>
            </a:pPr>
            <a:r>
              <a:rPr lang="zh-CN" altLang="en-US" b="1" dirty="0">
                <a:solidFill>
                  <a:schemeClr val="tx1"/>
                </a:solidFill>
              </a:rPr>
              <a:t>色彩恒常研究</a:t>
            </a:r>
            <a:endParaRPr lang="en-US" altLang="zh-CN" b="1" dirty="0">
              <a:solidFill>
                <a:schemeClr val="tx1"/>
              </a:solidFill>
            </a:endParaRPr>
          </a:p>
        </p:txBody>
      </p:sp>
      <p:sp>
        <p:nvSpPr>
          <p:cNvPr id="17" name="矩形 16">
            <a:extLst>
              <a:ext uri="{FF2B5EF4-FFF2-40B4-BE49-F238E27FC236}">
                <a16:creationId xmlns:a16="http://schemas.microsoft.com/office/drawing/2014/main" id="{7C675B29-0F1B-4947-B635-C8EE7531B76B}"/>
              </a:ext>
            </a:extLst>
          </p:cNvPr>
          <p:cNvSpPr/>
          <p:nvPr/>
        </p:nvSpPr>
        <p:spPr>
          <a:xfrm>
            <a:off x="3918963" y="2187509"/>
            <a:ext cx="2037143" cy="1004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70C0"/>
                </a:solidFill>
              </a:rPr>
              <a:t>非学习类算法</a:t>
            </a:r>
            <a:endParaRPr lang="en-US" altLang="zh-CN" dirty="0">
              <a:solidFill>
                <a:srgbClr val="0070C0"/>
              </a:solidFill>
            </a:endParaRPr>
          </a:p>
          <a:p>
            <a:pPr algn="ctr"/>
            <a:r>
              <a:rPr lang="en-US" altLang="zh-CN" dirty="0">
                <a:solidFill>
                  <a:schemeClr val="tx1"/>
                </a:solidFill>
              </a:rPr>
              <a:t>(</a:t>
            </a:r>
            <a:r>
              <a:rPr lang="zh-CN" altLang="en-US" dirty="0">
                <a:solidFill>
                  <a:schemeClr val="tx1"/>
                </a:solidFill>
              </a:rPr>
              <a:t>基于灰色像素的光源估计</a:t>
            </a:r>
            <a:r>
              <a:rPr lang="en-US" altLang="zh-CN" dirty="0">
                <a:solidFill>
                  <a:schemeClr val="tx1"/>
                </a:solidFill>
              </a:rPr>
              <a:t>)</a:t>
            </a:r>
          </a:p>
        </p:txBody>
      </p:sp>
      <p:sp>
        <p:nvSpPr>
          <p:cNvPr id="22" name="矩形 21">
            <a:extLst>
              <a:ext uri="{FF2B5EF4-FFF2-40B4-BE49-F238E27FC236}">
                <a16:creationId xmlns:a16="http://schemas.microsoft.com/office/drawing/2014/main" id="{B13CDBFD-D5AB-43CA-B39B-597EC06328F2}"/>
              </a:ext>
            </a:extLst>
          </p:cNvPr>
          <p:cNvSpPr/>
          <p:nvPr/>
        </p:nvSpPr>
        <p:spPr>
          <a:xfrm>
            <a:off x="7013952" y="592467"/>
            <a:ext cx="5058443"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1. </a:t>
            </a:r>
            <a:r>
              <a:rPr lang="zh-CN" altLang="en-US" dirty="0">
                <a:solidFill>
                  <a:schemeClr val="tx1"/>
                </a:solidFill>
              </a:rPr>
              <a:t>提升场景统计量的推断精度</a:t>
            </a:r>
            <a:endParaRPr lang="en-US" altLang="zh-CN" dirty="0">
              <a:solidFill>
                <a:schemeClr val="tx1"/>
              </a:solidFill>
            </a:endParaRPr>
          </a:p>
        </p:txBody>
      </p:sp>
      <p:sp>
        <p:nvSpPr>
          <p:cNvPr id="24" name="矩形 23">
            <a:extLst>
              <a:ext uri="{FF2B5EF4-FFF2-40B4-BE49-F238E27FC236}">
                <a16:creationId xmlns:a16="http://schemas.microsoft.com/office/drawing/2014/main" id="{B348AEB7-33CF-4232-92C4-C79BE5413625}"/>
              </a:ext>
            </a:extLst>
          </p:cNvPr>
          <p:cNvSpPr/>
          <p:nvPr/>
        </p:nvSpPr>
        <p:spPr>
          <a:xfrm>
            <a:off x="7013952" y="1346059"/>
            <a:ext cx="5058443"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2. </a:t>
            </a:r>
            <a:r>
              <a:rPr lang="zh-CN" altLang="en-US" dirty="0">
                <a:solidFill>
                  <a:schemeClr val="tx1"/>
                </a:solidFill>
              </a:rPr>
              <a:t>探索语义扩充在低级统计量推断中应用</a:t>
            </a:r>
            <a:endParaRPr lang="en-US" altLang="zh-CN" dirty="0">
              <a:solidFill>
                <a:schemeClr val="tx1"/>
              </a:solidFill>
            </a:endParaRPr>
          </a:p>
        </p:txBody>
      </p:sp>
      <p:sp>
        <p:nvSpPr>
          <p:cNvPr id="25" name="矩形 24">
            <a:extLst>
              <a:ext uri="{FF2B5EF4-FFF2-40B4-BE49-F238E27FC236}">
                <a16:creationId xmlns:a16="http://schemas.microsoft.com/office/drawing/2014/main" id="{75BE6BEE-503B-42F9-B4F9-F8A53D7BDDD8}"/>
              </a:ext>
            </a:extLst>
          </p:cNvPr>
          <p:cNvSpPr/>
          <p:nvPr/>
        </p:nvSpPr>
        <p:spPr>
          <a:xfrm>
            <a:off x="7013952" y="2109010"/>
            <a:ext cx="5058443" cy="5232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3. </a:t>
            </a:r>
            <a:r>
              <a:rPr lang="zh-CN" altLang="en-US" dirty="0">
                <a:solidFill>
                  <a:schemeClr val="tx1"/>
                </a:solidFill>
              </a:rPr>
              <a:t>探索灰色像素判定的先验约束</a:t>
            </a:r>
            <a:endParaRPr lang="en-US" altLang="zh-CN" dirty="0">
              <a:solidFill>
                <a:schemeClr val="tx1"/>
              </a:solidFill>
            </a:endParaRPr>
          </a:p>
        </p:txBody>
      </p:sp>
      <p:sp>
        <p:nvSpPr>
          <p:cNvPr id="26" name="矩形 25">
            <a:extLst>
              <a:ext uri="{FF2B5EF4-FFF2-40B4-BE49-F238E27FC236}">
                <a16:creationId xmlns:a16="http://schemas.microsoft.com/office/drawing/2014/main" id="{A971A863-F770-4EC0-B612-75F0E58E482B}"/>
              </a:ext>
            </a:extLst>
          </p:cNvPr>
          <p:cNvSpPr/>
          <p:nvPr/>
        </p:nvSpPr>
        <p:spPr>
          <a:xfrm>
            <a:off x="7013953" y="2849804"/>
            <a:ext cx="5058442" cy="5232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4. </a:t>
            </a:r>
            <a:r>
              <a:rPr lang="zh-CN" altLang="en-US" dirty="0">
                <a:solidFill>
                  <a:schemeClr val="tx1"/>
                </a:solidFill>
              </a:rPr>
              <a:t>多先验约束联合的灰色像素判定</a:t>
            </a:r>
            <a:endParaRPr lang="en-US" altLang="zh-CN" dirty="0">
              <a:solidFill>
                <a:schemeClr val="tx1"/>
              </a:solidFill>
            </a:endParaRPr>
          </a:p>
        </p:txBody>
      </p:sp>
      <p:sp>
        <p:nvSpPr>
          <p:cNvPr id="27" name="矩形 26">
            <a:extLst>
              <a:ext uri="{FF2B5EF4-FFF2-40B4-BE49-F238E27FC236}">
                <a16:creationId xmlns:a16="http://schemas.microsoft.com/office/drawing/2014/main" id="{3C0388D1-1B19-48E1-B3A2-B91A02FBE806}"/>
              </a:ext>
            </a:extLst>
          </p:cNvPr>
          <p:cNvSpPr/>
          <p:nvPr/>
        </p:nvSpPr>
        <p:spPr>
          <a:xfrm>
            <a:off x="1229929" y="4808043"/>
            <a:ext cx="1631187" cy="727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rPr>
              <a:t>多光源</a:t>
            </a:r>
            <a:endParaRPr lang="en-US" altLang="zh-CN" b="1" dirty="0">
              <a:solidFill>
                <a:schemeClr val="tx1"/>
              </a:solidFill>
            </a:endParaRPr>
          </a:p>
          <a:p>
            <a:pPr algn="ctr">
              <a:lnSpc>
                <a:spcPct val="120000"/>
              </a:lnSpc>
            </a:pPr>
            <a:r>
              <a:rPr lang="zh-CN" altLang="en-US" b="1" dirty="0">
                <a:solidFill>
                  <a:schemeClr val="tx1"/>
                </a:solidFill>
              </a:rPr>
              <a:t>色彩恒常研究</a:t>
            </a:r>
            <a:endParaRPr lang="en-US" altLang="zh-CN" b="1" dirty="0">
              <a:solidFill>
                <a:schemeClr val="tx1"/>
              </a:solidFill>
            </a:endParaRPr>
          </a:p>
        </p:txBody>
      </p:sp>
      <p:sp>
        <p:nvSpPr>
          <p:cNvPr id="28" name="矩形 27">
            <a:extLst>
              <a:ext uri="{FF2B5EF4-FFF2-40B4-BE49-F238E27FC236}">
                <a16:creationId xmlns:a16="http://schemas.microsoft.com/office/drawing/2014/main" id="{3587ACCE-7F7B-44F5-B667-C42DCD104690}"/>
              </a:ext>
            </a:extLst>
          </p:cNvPr>
          <p:cNvSpPr/>
          <p:nvPr/>
        </p:nvSpPr>
        <p:spPr>
          <a:xfrm>
            <a:off x="7013953" y="4125942"/>
            <a:ext cx="5058440"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5. </a:t>
            </a:r>
            <a:r>
              <a:rPr lang="zh-CN" altLang="en-US" dirty="0">
                <a:solidFill>
                  <a:schemeClr val="tx1"/>
                </a:solidFill>
              </a:rPr>
              <a:t>基于物理模型分割光源照明区域</a:t>
            </a:r>
            <a:endParaRPr lang="en-US" altLang="zh-CN" dirty="0">
              <a:solidFill>
                <a:schemeClr val="tx1"/>
              </a:solidFill>
            </a:endParaRPr>
          </a:p>
        </p:txBody>
      </p:sp>
      <p:sp>
        <p:nvSpPr>
          <p:cNvPr id="29" name="矩形 28">
            <a:extLst>
              <a:ext uri="{FF2B5EF4-FFF2-40B4-BE49-F238E27FC236}">
                <a16:creationId xmlns:a16="http://schemas.microsoft.com/office/drawing/2014/main" id="{6CBDCFCC-84B6-42EE-B304-72D402A02117}"/>
              </a:ext>
            </a:extLst>
          </p:cNvPr>
          <p:cNvSpPr/>
          <p:nvPr/>
        </p:nvSpPr>
        <p:spPr>
          <a:xfrm>
            <a:off x="7013952" y="4871357"/>
            <a:ext cx="5058442" cy="5232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6. </a:t>
            </a:r>
            <a:r>
              <a:rPr lang="zh-CN" altLang="en-US" dirty="0">
                <a:solidFill>
                  <a:schemeClr val="tx1"/>
                </a:solidFill>
              </a:rPr>
              <a:t>建立图像全局理解用于多光源色彩估计</a:t>
            </a:r>
            <a:endParaRPr lang="en-US" altLang="zh-CN" dirty="0">
              <a:solidFill>
                <a:schemeClr val="tx1"/>
              </a:solidFill>
            </a:endParaRPr>
          </a:p>
        </p:txBody>
      </p:sp>
      <p:sp>
        <p:nvSpPr>
          <p:cNvPr id="30" name="矩形 29">
            <a:extLst>
              <a:ext uri="{FF2B5EF4-FFF2-40B4-BE49-F238E27FC236}">
                <a16:creationId xmlns:a16="http://schemas.microsoft.com/office/drawing/2014/main" id="{24EA3378-7D97-44F5-AA9A-300BCD34242F}"/>
              </a:ext>
            </a:extLst>
          </p:cNvPr>
          <p:cNvSpPr/>
          <p:nvPr/>
        </p:nvSpPr>
        <p:spPr>
          <a:xfrm>
            <a:off x="7013952" y="5627455"/>
            <a:ext cx="5058441" cy="5232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Part 7. </a:t>
            </a:r>
            <a:r>
              <a:rPr lang="zh-CN" altLang="en-US" dirty="0">
                <a:solidFill>
                  <a:schemeClr val="tx1"/>
                </a:solidFill>
              </a:rPr>
              <a:t>构建合成多光源色彩恒常数据集</a:t>
            </a:r>
            <a:endParaRPr lang="en-US" altLang="zh-CN" dirty="0">
              <a:solidFill>
                <a:schemeClr val="tx1"/>
              </a:solidFill>
            </a:endParaRPr>
          </a:p>
        </p:txBody>
      </p:sp>
      <p:cxnSp>
        <p:nvCxnSpPr>
          <p:cNvPr id="5" name="直接箭头连接符 4">
            <a:extLst>
              <a:ext uri="{FF2B5EF4-FFF2-40B4-BE49-F238E27FC236}">
                <a16:creationId xmlns:a16="http://schemas.microsoft.com/office/drawing/2014/main" id="{B165B85A-EBD8-497B-A934-F11FEC3B488F}"/>
              </a:ext>
            </a:extLst>
          </p:cNvPr>
          <p:cNvCxnSpPr>
            <a:cxnSpLocks/>
            <a:stCxn id="16" idx="3"/>
            <a:endCxn id="2" idx="1"/>
          </p:cNvCxnSpPr>
          <p:nvPr/>
        </p:nvCxnSpPr>
        <p:spPr>
          <a:xfrm flipV="1">
            <a:off x="2861116" y="1375859"/>
            <a:ext cx="1057846" cy="636078"/>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7E43D29-87A1-47C4-AD76-07E2A47B92B6}"/>
              </a:ext>
            </a:extLst>
          </p:cNvPr>
          <p:cNvCxnSpPr>
            <a:cxnSpLocks/>
            <a:stCxn id="16" idx="3"/>
            <a:endCxn id="17" idx="1"/>
          </p:cNvCxnSpPr>
          <p:nvPr/>
        </p:nvCxnSpPr>
        <p:spPr>
          <a:xfrm>
            <a:off x="2861116" y="2011937"/>
            <a:ext cx="1057847" cy="677613"/>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B36564E-13B0-4DE2-A0A6-E20E23754753}"/>
              </a:ext>
            </a:extLst>
          </p:cNvPr>
          <p:cNvCxnSpPr>
            <a:cxnSpLocks/>
            <a:stCxn id="2" idx="3"/>
            <a:endCxn id="22" idx="1"/>
          </p:cNvCxnSpPr>
          <p:nvPr/>
        </p:nvCxnSpPr>
        <p:spPr>
          <a:xfrm flipV="1">
            <a:off x="5956105" y="854077"/>
            <a:ext cx="1057847" cy="521782"/>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0D7837F-A72B-4988-BBFE-051575103EF9}"/>
              </a:ext>
            </a:extLst>
          </p:cNvPr>
          <p:cNvCxnSpPr>
            <a:cxnSpLocks/>
            <a:stCxn id="2" idx="3"/>
            <a:endCxn id="24" idx="1"/>
          </p:cNvCxnSpPr>
          <p:nvPr/>
        </p:nvCxnSpPr>
        <p:spPr>
          <a:xfrm>
            <a:off x="5956105" y="1375859"/>
            <a:ext cx="1057847" cy="231810"/>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C0AFF30-EA8F-49F2-B8A8-CCB09EE57359}"/>
              </a:ext>
            </a:extLst>
          </p:cNvPr>
          <p:cNvCxnSpPr>
            <a:cxnSpLocks/>
            <a:stCxn id="17" idx="3"/>
            <a:endCxn id="25" idx="1"/>
          </p:cNvCxnSpPr>
          <p:nvPr/>
        </p:nvCxnSpPr>
        <p:spPr>
          <a:xfrm flipV="1">
            <a:off x="5956106" y="2370621"/>
            <a:ext cx="1057846" cy="318929"/>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C98EFFF-083D-45AF-8D12-65FB0B10CBE9}"/>
              </a:ext>
            </a:extLst>
          </p:cNvPr>
          <p:cNvCxnSpPr>
            <a:cxnSpLocks/>
            <a:stCxn id="17" idx="3"/>
            <a:endCxn id="26" idx="1"/>
          </p:cNvCxnSpPr>
          <p:nvPr/>
        </p:nvCxnSpPr>
        <p:spPr>
          <a:xfrm>
            <a:off x="5956106" y="2689550"/>
            <a:ext cx="1057847" cy="421865"/>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B71A97-256A-4FCF-A405-2491B877AE0F}"/>
              </a:ext>
            </a:extLst>
          </p:cNvPr>
          <p:cNvCxnSpPr>
            <a:cxnSpLocks/>
            <a:endCxn id="28" idx="1"/>
          </p:cNvCxnSpPr>
          <p:nvPr/>
        </p:nvCxnSpPr>
        <p:spPr>
          <a:xfrm flipV="1">
            <a:off x="2861116" y="4387552"/>
            <a:ext cx="4152837" cy="784308"/>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EB679B0-9BA1-45A6-8513-45A9DD9D86CE}"/>
              </a:ext>
            </a:extLst>
          </p:cNvPr>
          <p:cNvCxnSpPr>
            <a:cxnSpLocks/>
            <a:stCxn id="27" idx="3"/>
            <a:endCxn id="29" idx="1"/>
          </p:cNvCxnSpPr>
          <p:nvPr/>
        </p:nvCxnSpPr>
        <p:spPr>
          <a:xfrm flipV="1">
            <a:off x="2861116" y="5132968"/>
            <a:ext cx="4152836" cy="38893"/>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D46C5AA-3ECA-4BB1-B218-927918062B87}"/>
              </a:ext>
            </a:extLst>
          </p:cNvPr>
          <p:cNvCxnSpPr>
            <a:cxnSpLocks/>
            <a:stCxn id="27" idx="3"/>
            <a:endCxn id="30" idx="1"/>
          </p:cNvCxnSpPr>
          <p:nvPr/>
        </p:nvCxnSpPr>
        <p:spPr>
          <a:xfrm>
            <a:off x="2861116" y="5171861"/>
            <a:ext cx="4152836" cy="717205"/>
          </a:xfrm>
          <a:prstGeom prst="straightConnector1">
            <a:avLst/>
          </a:prstGeom>
          <a:ln w="19050">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9EB82B09-F6EA-4AC1-A2B0-A820AE7266A3}"/>
              </a:ext>
            </a:extLst>
          </p:cNvPr>
          <p:cNvSpPr/>
          <p:nvPr/>
        </p:nvSpPr>
        <p:spPr>
          <a:xfrm>
            <a:off x="3565003" y="561225"/>
            <a:ext cx="2696901" cy="3003778"/>
          </a:xfrm>
          <a:prstGeom prst="rect">
            <a:avLst/>
          </a:prstGeom>
          <a:noFill/>
          <a:ln w="5715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131C2771-5730-46AB-8A9E-31445228F0BE}"/>
              </a:ext>
            </a:extLst>
          </p:cNvPr>
          <p:cNvSpPr txBox="1"/>
          <p:nvPr/>
        </p:nvSpPr>
        <p:spPr>
          <a:xfrm>
            <a:off x="4028351" y="3621732"/>
            <a:ext cx="2233553" cy="369332"/>
          </a:xfrm>
          <a:prstGeom prst="rect">
            <a:avLst/>
          </a:prstGeom>
          <a:noFill/>
        </p:spPr>
        <p:txBody>
          <a:bodyPr wrap="square" rtlCol="0">
            <a:spAutoFit/>
          </a:bodyPr>
          <a:lstStyle/>
          <a:p>
            <a:r>
              <a:rPr lang="zh-CN" altLang="en-US" dirty="0"/>
              <a:t>硕士期间研究工作</a:t>
            </a:r>
          </a:p>
        </p:txBody>
      </p:sp>
      <p:sp>
        <p:nvSpPr>
          <p:cNvPr id="62" name="矩形 61">
            <a:extLst>
              <a:ext uri="{FF2B5EF4-FFF2-40B4-BE49-F238E27FC236}">
                <a16:creationId xmlns:a16="http://schemas.microsoft.com/office/drawing/2014/main" id="{0ED75E77-4548-4AB4-B1D5-439BDBEE2AAB}"/>
              </a:ext>
            </a:extLst>
          </p:cNvPr>
          <p:cNvSpPr/>
          <p:nvPr/>
        </p:nvSpPr>
        <p:spPr>
          <a:xfrm>
            <a:off x="200456" y="2007322"/>
            <a:ext cx="635436" cy="2859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攻博计划总结</a:t>
            </a:r>
          </a:p>
        </p:txBody>
      </p:sp>
    </p:spTree>
    <p:extLst>
      <p:ext uri="{BB962C8B-B14F-4D97-AF65-F5344CB8AC3E}">
        <p14:creationId xmlns:p14="http://schemas.microsoft.com/office/powerpoint/2010/main" val="2533172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5325" y="549275"/>
            <a:ext cx="10801350"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10" name="文本框 9"/>
          <p:cNvSpPr txBox="1"/>
          <p:nvPr/>
        </p:nvSpPr>
        <p:spPr>
          <a:xfrm>
            <a:off x="695326" y="2022819"/>
            <a:ext cx="1080135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latin typeface="Verdana" panose="020B0604030504040204"/>
                <a:ea typeface="微软雅黑" panose="020B0503020204020204" pitchFamily="34" charset="-122"/>
              </a:rPr>
              <a:t>恳请各位老师批评指正</a:t>
            </a:r>
            <a:endParaRPr kumimoji="0" lang="zh-CN" altLang="en-US" sz="66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endParaRPr>
          </a:p>
        </p:txBody>
      </p:sp>
      <p:sp>
        <p:nvSpPr>
          <p:cNvPr id="4" name="文本框 3">
            <a:extLst>
              <a:ext uri="{FF2B5EF4-FFF2-40B4-BE49-F238E27FC236}">
                <a16:creationId xmlns:a16="http://schemas.microsoft.com/office/drawing/2014/main" id="{97CB29D9-EA0E-4F1F-8AE8-99626226C596}"/>
              </a:ext>
            </a:extLst>
          </p:cNvPr>
          <p:cNvSpPr txBox="1"/>
          <p:nvPr/>
        </p:nvSpPr>
        <p:spPr>
          <a:xfrm>
            <a:off x="695325" y="3496363"/>
            <a:ext cx="1080135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600" b="1" dirty="0">
                <a:solidFill>
                  <a:prstClr val="white"/>
                </a:solidFill>
                <a:latin typeface="Verdana" panose="020B0604030504040204"/>
                <a:ea typeface="微软雅黑" panose="020B0503020204020204" pitchFamily="34" charset="-122"/>
              </a:rPr>
              <a:t>THANKS</a:t>
            </a:r>
            <a:endParaRPr kumimoji="0" lang="zh-CN" altLang="en-US" sz="6600" b="1" i="0" u="none" strike="noStrike" kern="1200" cap="none" spc="0" normalizeH="0" baseline="0" noProof="0" dirty="0">
              <a:ln>
                <a:noFill/>
              </a:ln>
              <a:solidFill>
                <a:prstClr val="white"/>
              </a:solidFill>
              <a:effectLst/>
              <a:uLnTx/>
              <a:uFillTx/>
              <a:latin typeface="Verdana" panose="020B0604030504040204"/>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Appendix1-</a:t>
            </a:r>
            <a:r>
              <a:rPr lang="zh-CN" altLang="en-US" sz="2800" b="1" dirty="0">
                <a:solidFill>
                  <a:prstClr val="black"/>
                </a:solidFill>
                <a:latin typeface="微软雅黑" panose="020B0503020204020204" pitchFamily="34" charset="-122"/>
                <a:ea typeface="微软雅黑" panose="020B0503020204020204" pitchFamily="34" charset="-122"/>
              </a:rPr>
              <a:t>低级统计量的传感器独立性推导</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396894"/>
            <a:ext cx="1390650" cy="365125"/>
          </a:xfrm>
        </p:spPr>
        <p:txBody>
          <a:bodyPr/>
          <a:lstStyle/>
          <a:p>
            <a:fld id="{51D91E7F-84B6-4064-9D4E-CC7D244BCA04}" type="slidenum">
              <a:rPr lang="zh-CN" altLang="en-US" smtClean="0"/>
              <a:t>45</a:t>
            </a:fld>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B406051-636B-4B21-8C8E-9EB2832A3147}"/>
                  </a:ext>
                </a:extLst>
              </p:cNvPr>
              <p:cNvSpPr txBox="1"/>
              <p:nvPr/>
            </p:nvSpPr>
            <p:spPr>
              <a:xfrm>
                <a:off x="911491" y="1072294"/>
                <a:ext cx="2538066"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1</m:t>
                              </m:r>
                            </m:e>
                          </m:d>
                          <m:r>
                            <a:rPr lang="en-US" altLang="zh-CN" sz="2000" b="0" i="1" smtClean="0">
                              <a:solidFill>
                                <a:schemeClr val="tx1"/>
                              </a:solidFill>
                              <a:latin typeface="Cambria Math" panose="02040503050406030204" pitchFamily="18" charset="0"/>
                            </a:rPr>
                            <m:t>   </m:t>
                          </m:r>
                          <m:r>
                            <a:rPr lang="zh-CN" altLang="en-US" sz="2000" i="1">
                              <a:solidFill>
                                <a:schemeClr val="tx1"/>
                              </a:solidFill>
                              <a:latin typeface="Cambria Math" panose="02040503050406030204" pitchFamily="18" charset="0"/>
                            </a:rPr>
                            <m:t>𝑇</m:t>
                          </m:r>
                        </m:e>
                        <m:sub>
                          <m:r>
                            <a:rPr lang="zh-CN" altLang="en-US" sz="2000" i="1">
                              <a:solidFill>
                                <a:schemeClr val="tx1"/>
                              </a:solidFill>
                              <a:latin typeface="Cambria Math" panose="02040503050406030204" pitchFamily="18" charset="0"/>
                            </a:rPr>
                            <m:t>𝑠</m:t>
                          </m:r>
                        </m:sub>
                      </m:sSub>
                      <m:r>
                        <a:rPr lang="zh-CN" altLang="en-US" sz="2000" i="1">
                          <a:solidFill>
                            <a:schemeClr val="tx1"/>
                          </a:solidFill>
                          <a:latin typeface="Cambria Math" panose="02040503050406030204" pitchFamily="18" charset="0"/>
                        </a:rPr>
                        <m:t>𝐾</m:t>
                      </m:r>
                      <m:d>
                        <m:dPr>
                          <m:ctrlPr>
                            <a:rPr lang="zh-CN" altLang="en-US" sz="2000" i="1">
                              <a:solidFill>
                                <a:schemeClr val="tx1"/>
                              </a:solidFill>
                              <a:latin typeface="Cambria Math" panose="02040503050406030204" pitchFamily="18" charset="0"/>
                            </a:rPr>
                          </m:ctrlPr>
                        </m:dPr>
                        <m:e>
                          <m:sSup>
                            <m:sSupPr>
                              <m:ctrlPr>
                                <a:rPr lang="en-US" altLang="zh-CN" sz="2000" i="1">
                                  <a:solidFill>
                                    <a:schemeClr val="tx1"/>
                                  </a:solidFill>
                                  <a:latin typeface="Cambria Math" panose="02040503050406030204" pitchFamily="18" charset="0"/>
                                </a:rPr>
                              </m:ctrlPr>
                            </m:sSupPr>
                            <m:e>
                              <m:r>
                                <a:rPr lang="en-US" altLang="zh-CN" sz="2000" b="1" i="1">
                                  <a:solidFill>
                                    <a:schemeClr val="tx1"/>
                                  </a:solidFill>
                                  <a:latin typeface="Cambria Math" panose="02040503050406030204" pitchFamily="18" charset="0"/>
                                </a:rPr>
                                <m:t>𝒇</m:t>
                              </m:r>
                            </m:e>
                            <m:sup>
                              <m:r>
                                <a:rPr lang="en-US" altLang="zh-CN" sz="2000" b="0" i="1" smtClean="0">
                                  <a:solidFill>
                                    <a:schemeClr val="tx1"/>
                                  </a:solidFill>
                                  <a:latin typeface="Cambria Math" panose="02040503050406030204" pitchFamily="18" charset="0"/>
                                </a:rPr>
                                <m:t>𝑎</m:t>
                              </m:r>
                            </m:sup>
                          </m:sSup>
                        </m:e>
                      </m:d>
                      <m:r>
                        <a:rPr lang="zh-CN" altLang="en-US" sz="2000" i="0">
                          <a:solidFill>
                            <a:schemeClr val="tx1"/>
                          </a:solidFill>
                          <a:latin typeface="Cambria Math" panose="02040503050406030204" pitchFamily="18" charset="0"/>
                        </a:rPr>
                        <m:t>=</m:t>
                      </m:r>
                      <m:r>
                        <a:rPr lang="zh-CN" altLang="en-US" sz="2000" i="1">
                          <a:latin typeface="Cambria Math" panose="02040503050406030204" pitchFamily="18" charset="0"/>
                        </a:rPr>
                        <m:t>𝐾</m:t>
                      </m:r>
                      <m:d>
                        <m:dPr>
                          <m:ctrlPr>
                            <a:rPr lang="zh-CN" altLang="en-US" sz="2000" i="1">
                              <a:solidFill>
                                <a:schemeClr val="tx1"/>
                              </a:solidFill>
                              <a:latin typeface="Cambria Math" panose="02040503050406030204" pitchFamily="18" charset="0"/>
                            </a:rPr>
                          </m:ctrlPr>
                        </m:dPr>
                        <m:e>
                          <m:sSup>
                            <m:sSupPr>
                              <m:ctrlPr>
                                <a:rPr lang="en-US" altLang="zh-CN" sz="2000" i="1" smtClean="0">
                                  <a:solidFill>
                                    <a:schemeClr val="tx1"/>
                                  </a:solidFill>
                                  <a:latin typeface="Cambria Math" panose="02040503050406030204" pitchFamily="18" charset="0"/>
                                </a:rPr>
                              </m:ctrlPr>
                            </m:sSupPr>
                            <m:e>
                              <m:r>
                                <a:rPr lang="en-US" altLang="zh-CN" sz="2000" b="1" i="1" smtClean="0">
                                  <a:solidFill>
                                    <a:schemeClr val="tx1"/>
                                  </a:solidFill>
                                  <a:latin typeface="Cambria Math" panose="02040503050406030204" pitchFamily="18" charset="0"/>
                                </a:rPr>
                                <m:t>𝒇</m:t>
                              </m:r>
                            </m:e>
                            <m:sup>
                              <m:r>
                                <a:rPr lang="en-US" altLang="zh-CN" sz="2000" b="0" i="1" smtClean="0">
                                  <a:solidFill>
                                    <a:schemeClr val="tx1"/>
                                  </a:solidFill>
                                  <a:latin typeface="Cambria Math" panose="02040503050406030204" pitchFamily="18" charset="0"/>
                                </a:rPr>
                                <m:t>𝑏</m:t>
                              </m:r>
                            </m:sup>
                          </m:sSup>
                        </m:e>
                      </m:d>
                    </m:oMath>
                  </m:oMathPara>
                </a14:m>
                <a:endParaRPr lang="zh-CN" altLang="en-US" sz="2000" dirty="0">
                  <a:solidFill>
                    <a:schemeClr val="tx1"/>
                  </a:solidFill>
                </a:endParaRPr>
              </a:p>
            </p:txBody>
          </p:sp>
        </mc:Choice>
        <mc:Fallback xmlns="">
          <p:sp>
            <p:nvSpPr>
              <p:cNvPr id="3" name="文本框 2">
                <a:extLst>
                  <a:ext uri="{FF2B5EF4-FFF2-40B4-BE49-F238E27FC236}">
                    <a16:creationId xmlns:a16="http://schemas.microsoft.com/office/drawing/2014/main" id="{0B406051-636B-4B21-8C8E-9EB2832A3147}"/>
                  </a:ext>
                </a:extLst>
              </p:cNvPr>
              <p:cNvSpPr txBox="1">
                <a:spLocks noRot="1" noChangeAspect="1" noMove="1" noResize="1" noEditPoints="1" noAdjustHandles="1" noChangeArrowheads="1" noChangeShapeType="1" noTextEdit="1"/>
              </p:cNvSpPr>
              <p:nvPr/>
            </p:nvSpPr>
            <p:spPr>
              <a:xfrm>
                <a:off x="911491" y="1072294"/>
                <a:ext cx="2538066" cy="347403"/>
              </a:xfrm>
              <a:prstGeom prst="rect">
                <a:avLst/>
              </a:prstGeom>
              <a:blipFill>
                <a:blip r:embed="rId3"/>
                <a:stretch>
                  <a:fillRect b="-24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83402FD-A8C8-4482-AC4E-44887A960CC6}"/>
                  </a:ext>
                </a:extLst>
              </p:cNvPr>
              <p:cNvSpPr txBox="1"/>
              <p:nvPr/>
            </p:nvSpPr>
            <p:spPr>
              <a:xfrm>
                <a:off x="5817051" y="985356"/>
                <a:ext cx="8250513" cy="1116139"/>
              </a:xfrm>
              <a:prstGeom prst="rect">
                <a:avLst/>
              </a:prstGeom>
              <a:noFill/>
            </p:spPr>
            <p:txBody>
              <a:bodyPr wrap="square">
                <a:spAutoFit/>
              </a:bodyPr>
              <a:lstStyle/>
              <a:p>
                <a:pPr>
                  <a:lnSpc>
                    <a:spcPct val="120000"/>
                  </a:lnSpc>
                </a:pP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1" i="1">
                            <a:solidFill>
                              <a:schemeClr val="tx1"/>
                            </a:solidFill>
                            <a:latin typeface="Cambria Math" panose="02040503050406030204" pitchFamily="18" charset="0"/>
                          </a:rPr>
                          <m:t>𝒇</m:t>
                        </m:r>
                      </m:e>
                      <m:sup>
                        <m:r>
                          <a:rPr lang="en-US" altLang="zh-CN" b="0" i="1" smtClean="0">
                            <a:solidFill>
                              <a:schemeClr val="tx1"/>
                            </a:solidFill>
                            <a:latin typeface="Cambria Math" panose="02040503050406030204" pitchFamily="18" charset="0"/>
                          </a:rPr>
                          <m:t>𝑎</m:t>
                        </m:r>
                      </m:sup>
                    </m:sSup>
                  </m:oMath>
                </a14:m>
                <a:r>
                  <a:rPr lang="zh-CN" altLang="en-US" dirty="0"/>
                  <a:t>与</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𝒇</m:t>
                        </m:r>
                      </m:e>
                      <m:sup>
                        <m:r>
                          <a:rPr lang="en-US" altLang="zh-CN" b="1" i="1" smtClean="0">
                            <a:latin typeface="Cambria Math" panose="02040503050406030204" pitchFamily="18" charset="0"/>
                          </a:rPr>
                          <m:t>𝒃</m:t>
                        </m:r>
                      </m:sup>
                    </m:sSup>
                    <m:r>
                      <a:rPr lang="zh-CN" altLang="en-US" i="1" smtClean="0">
                        <a:latin typeface="Cambria Math" panose="02040503050406030204" pitchFamily="18" charset="0"/>
                      </a:rPr>
                      <m:t>分别</m:t>
                    </m:r>
                  </m:oMath>
                </a14:m>
                <a:r>
                  <a:rPr lang="zh-CN" altLang="en-US" dirty="0"/>
                  <a:t>代表由不同传感器相机拍摄的无偏色图像</a:t>
                </a:r>
                <a:endParaRPr lang="en-US" altLang="zh-CN" dirty="0"/>
              </a:p>
              <a:p>
                <a:pPr>
                  <a:lnSpc>
                    <a:spcPct val="120000"/>
                  </a:lnSpc>
                </a:pPr>
                <a14:m>
                  <m:oMath xmlns:m="http://schemas.openxmlformats.org/officeDocument/2006/math">
                    <m:r>
                      <a:rPr lang="zh-CN" altLang="en-US" i="1">
                        <a:latin typeface="Cambria Math" panose="02040503050406030204" pitchFamily="18" charset="0"/>
                      </a:rPr>
                      <m:t>𝐾</m:t>
                    </m:r>
                    <m:d>
                      <m:dPr>
                        <m:ctrlPr>
                          <a:rPr lang="zh-CN" altLang="en-US"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𝒇</m:t>
                            </m:r>
                          </m:e>
                          <m:sup>
                            <m:r>
                              <a:rPr lang="en-US" altLang="zh-CN" i="1">
                                <a:latin typeface="Cambria Math" panose="02040503050406030204" pitchFamily="18" charset="0"/>
                              </a:rPr>
                              <m:t>𝑎</m:t>
                            </m:r>
                          </m:sup>
                        </m:sSup>
                      </m:e>
                    </m:d>
                  </m:oMath>
                </a14:m>
                <a:r>
                  <a:rPr lang="zh-CN" altLang="en-US" dirty="0"/>
                  <a:t>与</a:t>
                </a:r>
                <a14:m>
                  <m:oMath xmlns:m="http://schemas.openxmlformats.org/officeDocument/2006/math">
                    <m:r>
                      <a:rPr lang="zh-CN" altLang="en-US" i="1">
                        <a:latin typeface="Cambria Math" panose="02040503050406030204" pitchFamily="18" charset="0"/>
                      </a:rPr>
                      <m:t>𝐾</m:t>
                    </m:r>
                    <m:d>
                      <m:dPr>
                        <m:ctrlPr>
                          <a:rPr lang="zh-CN" altLang="en-US"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𝒇</m:t>
                            </m:r>
                          </m:e>
                          <m:sup>
                            <m:r>
                              <a:rPr lang="en-US" altLang="zh-CN" b="0" i="1" smtClean="0">
                                <a:latin typeface="Cambria Math" panose="02040503050406030204" pitchFamily="18" charset="0"/>
                              </a:rPr>
                              <m:t>𝑏</m:t>
                            </m:r>
                          </m:sup>
                        </m:sSup>
                      </m:e>
                    </m:d>
                  </m:oMath>
                </a14:m>
                <a:r>
                  <a:rPr lang="zh-CN" altLang="en-US" dirty="0"/>
                  <a:t>代表从上述无偏色图像中提取到的特征</a:t>
                </a:r>
                <a:endParaRPr lang="en-US" altLang="zh-CN" dirty="0"/>
              </a:p>
              <a:p>
                <a:pPr>
                  <a:lnSpc>
                    <a:spcPct val="120000"/>
                  </a:lnSpc>
                </a:pP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𝑇</m:t>
                        </m:r>
                      </m:e>
                      <m:sub>
                        <m:r>
                          <a:rPr lang="zh-CN" altLang="en-US" i="1">
                            <a:solidFill>
                              <a:schemeClr val="tx1"/>
                            </a:solidFill>
                            <a:latin typeface="Cambria Math" panose="02040503050406030204" pitchFamily="18" charset="0"/>
                          </a:rPr>
                          <m:t>𝑠</m:t>
                        </m:r>
                      </m:sub>
                    </m:sSub>
                  </m:oMath>
                </a14:m>
                <a:r>
                  <a:rPr lang="zh-CN" altLang="en-US" dirty="0"/>
                  <a:t>代表两个不同传感器函数间的转换函数，通常</a:t>
                </a:r>
                <a14:m>
                  <m:oMath xmlns:m="http://schemas.openxmlformats.org/officeDocument/2006/math">
                    <m:r>
                      <a:rPr lang="zh-CN" altLang="en-US" b="0" i="1">
                        <a:latin typeface="Cambria Math" panose="02040503050406030204" pitchFamily="18" charset="0"/>
                      </a:rPr>
                      <m:t>为</m:t>
                    </m:r>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×3</m:t>
                    </m:r>
                  </m:oMath>
                </a14:m>
                <a:r>
                  <a:rPr lang="zh-CN" altLang="en-US" dirty="0"/>
                  <a:t>矩阵</a:t>
                </a:r>
              </a:p>
            </p:txBody>
          </p:sp>
        </mc:Choice>
        <mc:Fallback xmlns="">
          <p:sp>
            <p:nvSpPr>
              <p:cNvPr id="20" name="文本框 19">
                <a:extLst>
                  <a:ext uri="{FF2B5EF4-FFF2-40B4-BE49-F238E27FC236}">
                    <a16:creationId xmlns:a16="http://schemas.microsoft.com/office/drawing/2014/main" id="{983402FD-A8C8-4482-AC4E-44887A960CC6}"/>
                  </a:ext>
                </a:extLst>
              </p:cNvPr>
              <p:cNvSpPr txBox="1">
                <a:spLocks noRot="1" noChangeAspect="1" noMove="1" noResize="1" noEditPoints="1" noAdjustHandles="1" noChangeArrowheads="1" noChangeShapeType="1" noTextEdit="1"/>
              </p:cNvSpPr>
              <p:nvPr/>
            </p:nvSpPr>
            <p:spPr>
              <a:xfrm>
                <a:off x="5817051" y="985356"/>
                <a:ext cx="8250513" cy="1116139"/>
              </a:xfrm>
              <a:prstGeom prst="rect">
                <a:avLst/>
              </a:prstGeom>
              <a:blipFill>
                <a:blip r:embed="rId4"/>
                <a:stretch>
                  <a:fillRect l="-222"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532AA2B-7381-465D-9465-42FEB0D9325C}"/>
                  </a:ext>
                </a:extLst>
              </p:cNvPr>
              <p:cNvSpPr txBox="1"/>
              <p:nvPr/>
            </p:nvSpPr>
            <p:spPr>
              <a:xfrm>
                <a:off x="528718" y="2101495"/>
                <a:ext cx="6988500" cy="8524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   </m:t>
                      </m:r>
                      <m:r>
                        <a:rPr lang="zh-CN" altLang="en-US" sz="2000" i="1" smtClean="0">
                          <a:latin typeface="Cambria Math" panose="02040503050406030204" pitchFamily="18" charset="0"/>
                        </a:rPr>
                        <m:t>𝐾</m:t>
                      </m:r>
                      <m:d>
                        <m:dPr>
                          <m:ctrlPr>
                            <a:rPr lang="zh-CN" altLang="en-US" sz="2000" i="1">
                              <a:latin typeface="Cambria Math" panose="02040503050406030204" pitchFamily="18" charset="0"/>
                            </a:rPr>
                          </m:ctrlPr>
                        </m:dPr>
                        <m:e>
                          <m:r>
                            <a:rPr lang="en-US" altLang="zh-CN" sz="2000" b="1" i="1">
                              <a:latin typeface="Cambria Math" panose="02040503050406030204" pitchFamily="18" charset="0"/>
                            </a:rPr>
                            <m:t>𝒇</m:t>
                          </m:r>
                        </m:e>
                      </m:d>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nary>
                            <m:naryPr>
                              <m:limLoc m:val="undOvr"/>
                              <m:subHide m:val="on"/>
                              <m:supHide m:val="on"/>
                              <m:ctrlPr>
                                <a:rPr lang="en-US" altLang="zh-CN" sz="2000" i="1" smtClean="0">
                                  <a:latin typeface="Cambria Math" panose="02040503050406030204" pitchFamily="18" charset="0"/>
                                </a:rPr>
                              </m:ctrlPr>
                            </m:naryPr>
                            <m:sub/>
                            <m:sup/>
                            <m:e>
                              <m:r>
                                <a:rPr lang="en-US" altLang="zh-CN" sz="2000" b="1" i="1" smtClean="0">
                                  <a:latin typeface="Cambria Math" panose="02040503050406030204" pitchFamily="18" charset="0"/>
                                </a:rPr>
                                <m:t>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𝑑𝑥</m:t>
                              </m:r>
                            </m:e>
                          </m:nary>
                        </m:num>
                        <m:den>
                          <m:nary>
                            <m:naryPr>
                              <m:limLoc m:val="undOvr"/>
                              <m:subHide m:val="on"/>
                              <m:supHide m:val="on"/>
                              <m:ctrlPr>
                                <a:rPr lang="en-US" altLang="zh-CN" sz="2000" i="1" smtClean="0">
                                  <a:latin typeface="Cambria Math" panose="02040503050406030204" pitchFamily="18" charset="0"/>
                                </a:rPr>
                              </m:ctrlPr>
                            </m:naryPr>
                            <m:sub/>
                            <m:sup/>
                            <m:e>
                              <m:r>
                                <a:rPr lang="en-US" altLang="zh-CN" sz="2000" b="0" i="1" smtClean="0">
                                  <a:latin typeface="Cambria Math" panose="02040503050406030204" pitchFamily="18" charset="0"/>
                                </a:rPr>
                                <m:t>𝑑𝑥</m:t>
                              </m:r>
                            </m:e>
                          </m:nary>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nary>
                            <m:naryPr>
                              <m:limLoc m:val="undOvr"/>
                              <m:subHide m:val="on"/>
                              <m:supHide m:val="on"/>
                              <m:ctrlPr>
                                <a:rPr lang="en-US" altLang="zh-CN" sz="2000" b="0" i="1" smtClean="0">
                                  <a:latin typeface="Cambria Math" panose="02040503050406030204" pitchFamily="18" charset="0"/>
                                </a:rPr>
                              </m:ctrlPr>
                            </m:naryPr>
                            <m:sub/>
                            <m:sup/>
                            <m:e>
                              <m:r>
                                <a:rPr lang="en-US" altLang="zh-CN" sz="2000" b="0" i="1" smtClean="0">
                                  <a:latin typeface="Cambria Math" panose="02040503050406030204" pitchFamily="18" charset="0"/>
                                </a:rPr>
                                <m:t>𝑑𝑥</m:t>
                              </m:r>
                            </m:e>
                          </m:nary>
                        </m:den>
                      </m:f>
                      <m:nary>
                        <m:naryPr>
                          <m:chr m:val="∬"/>
                          <m:ctrlPr>
                            <a:rPr lang="en-US" altLang="zh-CN" sz="2000" b="0" i="1" smtClean="0">
                              <a:latin typeface="Cambria Math" panose="02040503050406030204" pitchFamily="18" charset="0"/>
                            </a:rPr>
                          </m:ctrlPr>
                        </m:naryPr>
                        <m:sub>
                          <m:r>
                            <m:rPr>
                              <m:brk m:alnAt="23"/>
                            </m:rPr>
                            <a:rPr lang="zh-CN" altLang="en-US" sz="2000" b="0" i="1" smtClean="0">
                              <a:latin typeface="Cambria Math" panose="02040503050406030204" pitchFamily="18" charset="0"/>
                            </a:rPr>
                            <m:t>𝛾</m:t>
                          </m:r>
                        </m:sub>
                        <m:sup/>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m:rPr>
                              <m:nor/>
                            </m:rPr>
                            <a:rPr lang="el-GR" altLang="zh-CN" sz="2000"/>
                            <m:t>λ</m:t>
                          </m:r>
                          <m:r>
                            <a:rPr lang="en-US" altLang="zh-CN" sz="2000" b="0" i="1" smtClean="0">
                              <a:latin typeface="Cambria Math" panose="02040503050406030204" pitchFamily="18" charset="0"/>
                            </a:rPr>
                            <m:t>)</m:t>
                          </m:r>
                          <m:r>
                            <a:rPr lang="en-US" altLang="zh-CN" sz="2000" i="1">
                              <a:latin typeface="Cambria Math" panose="02040503050406030204" pitchFamily="18" charset="0"/>
                            </a:rPr>
                            <m:t>𝐼</m:t>
                          </m:r>
                          <m:d>
                            <m:dPr>
                              <m:ctrlPr>
                                <a:rPr lang="en-CA" altLang="zh-CN" sz="2000" i="1">
                                  <a:latin typeface="Cambria Math" panose="02040503050406030204" pitchFamily="18" charset="0"/>
                                  <a:ea typeface="Cambria Math" panose="02040503050406030204" pitchFamily="18" charset="0"/>
                                </a:rPr>
                              </m:ctrlPr>
                            </m:dPr>
                            <m:e>
                              <m:r>
                                <m:rPr>
                                  <m:nor/>
                                </m:rPr>
                                <a:rPr lang="el-GR" altLang="zh-CN" sz="2000"/>
                                <m:t>λ</m:t>
                              </m:r>
                            </m:e>
                          </m:d>
                          <m:r>
                            <a:rPr lang="en-US" altLang="zh-CN" sz="2000" b="1" i="1">
                              <a:latin typeface="Cambria Math" panose="02040503050406030204" pitchFamily="18" charset="0"/>
                            </a:rPr>
                            <m:t>𝑷</m:t>
                          </m:r>
                          <m:r>
                            <a:rPr lang="en-CA" altLang="zh-CN" sz="2000" i="1">
                              <a:latin typeface="Cambria Math" panose="02040503050406030204" pitchFamily="18" charset="0"/>
                            </a:rPr>
                            <m:t> (</m:t>
                          </m:r>
                          <m:r>
                            <m:rPr>
                              <m:nor/>
                            </m:rPr>
                            <a:rPr lang="el-GR" altLang="zh-CN" sz="2000"/>
                            <m:t>λ</m:t>
                          </m:r>
                          <m:r>
                            <a:rPr lang="en-CA" altLang="zh-CN" sz="2000" i="1">
                              <a:latin typeface="Cambria Math" panose="02040503050406030204" pitchFamily="18" charset="0"/>
                            </a:rPr>
                            <m:t>)</m:t>
                          </m:r>
                          <m:r>
                            <a:rPr lang="en-CA" altLang="zh-CN" sz="2000" i="1">
                              <a:latin typeface="Cambria Math" panose="02040503050406030204" pitchFamily="18" charset="0"/>
                            </a:rPr>
                            <m:t>𝑑</m:t>
                          </m:r>
                          <m:r>
                            <m:rPr>
                              <m:nor/>
                            </m:rPr>
                            <a:rPr lang="el-GR" altLang="zh-CN" sz="2000"/>
                            <m:t>λ</m:t>
                          </m:r>
                          <m:r>
                            <a:rPr lang="en-US" altLang="zh-CN" sz="2000" b="0" i="1" smtClean="0">
                              <a:latin typeface="Cambria Math" panose="02040503050406030204" pitchFamily="18" charset="0"/>
                            </a:rPr>
                            <m:t>𝑑𝑥</m:t>
                          </m:r>
                        </m:e>
                      </m:nary>
                    </m:oMath>
                  </m:oMathPara>
                </a14:m>
                <a:endParaRPr lang="zh-CN" altLang="en-US" sz="2000" dirty="0">
                  <a:solidFill>
                    <a:schemeClr val="tx1"/>
                  </a:solidFill>
                </a:endParaRPr>
              </a:p>
            </p:txBody>
          </p:sp>
        </mc:Choice>
        <mc:Fallback xmlns="">
          <p:sp>
            <p:nvSpPr>
              <p:cNvPr id="26" name="文本框 25">
                <a:extLst>
                  <a:ext uri="{FF2B5EF4-FFF2-40B4-BE49-F238E27FC236}">
                    <a16:creationId xmlns:a16="http://schemas.microsoft.com/office/drawing/2014/main" id="{3532AA2B-7381-465D-9465-42FEB0D9325C}"/>
                  </a:ext>
                </a:extLst>
              </p:cNvPr>
              <p:cNvSpPr txBox="1">
                <a:spLocks noRot="1" noChangeAspect="1" noMove="1" noResize="1" noEditPoints="1" noAdjustHandles="1" noChangeArrowheads="1" noChangeShapeType="1" noTextEdit="1"/>
              </p:cNvSpPr>
              <p:nvPr/>
            </p:nvSpPr>
            <p:spPr>
              <a:xfrm>
                <a:off x="528718" y="2101495"/>
                <a:ext cx="6988500" cy="8524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86FDABF-00E7-4FBB-A0E3-60F2F972406D}"/>
                  </a:ext>
                </a:extLst>
              </p:cNvPr>
              <p:cNvSpPr txBox="1"/>
              <p:nvPr/>
            </p:nvSpPr>
            <p:spPr>
              <a:xfrm>
                <a:off x="957211" y="3025245"/>
                <a:ext cx="8197702" cy="8524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m:rPr>
                              <m:brk m:alnAt="23"/>
                            </m:rPr>
                            <a:rPr lang="zh-CN" altLang="en-US" sz="2000" i="1">
                              <a:latin typeface="Cambria Math" panose="02040503050406030204" pitchFamily="18" charset="0"/>
                            </a:rPr>
                            <m:t>𝛾</m:t>
                          </m:r>
                        </m:sub>
                        <m:sup/>
                        <m:e>
                          <m:f>
                            <m:fPr>
                              <m:ctrlPr>
                                <a:rPr lang="en-US" altLang="zh-CN" sz="2000" i="1">
                                  <a:latin typeface="Cambria Math" panose="02040503050406030204" pitchFamily="18" charset="0"/>
                                </a:rPr>
                              </m:ctrlPr>
                            </m:fPr>
                            <m:num>
                              <m:nary>
                                <m:naryPr>
                                  <m:limLoc m:val="undOvr"/>
                                  <m:subHide m:val="on"/>
                                  <m:supHide m:val="on"/>
                                  <m:ctrlPr>
                                    <a:rPr lang="en-US" altLang="zh-CN" sz="2000" i="1" smtClean="0">
                                      <a:latin typeface="Cambria Math" panose="02040503050406030204" pitchFamily="18" charset="0"/>
                                    </a:rPr>
                                  </m:ctrlPr>
                                </m:naryPr>
                                <m:sub/>
                                <m:sup/>
                                <m:e>
                                  <m:r>
                                    <a:rPr lang="en-US" altLang="zh-CN" sz="2000" i="1">
                                      <a:latin typeface="Cambria Math" panose="02040503050406030204" pitchFamily="18" charset="0"/>
                                    </a:rPr>
                                    <m:t>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m:rPr>
                                          <m:nor/>
                                        </m:rPr>
                                        <a:rPr lang="el-GR" altLang="zh-CN" sz="2000"/>
                                        <m:t>λ</m:t>
                                      </m:r>
                                    </m:e>
                                  </m:d>
                                  <m:r>
                                    <a:rPr lang="en-US" altLang="zh-CN" sz="2000" b="0" i="1" smtClean="0">
                                      <a:latin typeface="Cambria Math" panose="02040503050406030204" pitchFamily="18" charset="0"/>
                                    </a:rPr>
                                    <m:t>𝑑𝑥</m:t>
                                  </m:r>
                                </m:e>
                              </m:nary>
                            </m:num>
                            <m:den>
                              <m:nary>
                                <m:naryPr>
                                  <m:limLoc m:val="undOvr"/>
                                  <m:subHide m:val="on"/>
                                  <m:supHide m:val="on"/>
                                  <m:ctrlPr>
                                    <a:rPr lang="en-US" altLang="zh-CN" sz="2000" i="1">
                                      <a:latin typeface="Cambria Math" panose="02040503050406030204" pitchFamily="18" charset="0"/>
                                    </a:rPr>
                                  </m:ctrlPr>
                                </m:naryPr>
                                <m:sub/>
                                <m:sup/>
                                <m:e>
                                  <m:r>
                                    <a:rPr lang="en-US" altLang="zh-CN" sz="2000" i="1">
                                      <a:latin typeface="Cambria Math" panose="02040503050406030204" pitchFamily="18" charset="0"/>
                                    </a:rPr>
                                    <m:t>𝑑𝑥</m:t>
                                  </m:r>
                                </m:e>
                              </m:nary>
                            </m:den>
                          </m:f>
                          <m:r>
                            <a:rPr lang="en-US" altLang="zh-CN" sz="2000" i="1">
                              <a:latin typeface="Cambria Math" panose="02040503050406030204" pitchFamily="18" charset="0"/>
                            </a:rPr>
                            <m:t>𝐼</m:t>
                          </m:r>
                          <m:d>
                            <m:dPr>
                              <m:ctrlPr>
                                <a:rPr lang="en-CA" altLang="zh-CN" sz="2000" i="1">
                                  <a:latin typeface="Cambria Math" panose="02040503050406030204" pitchFamily="18" charset="0"/>
                                  <a:ea typeface="Cambria Math" panose="02040503050406030204" pitchFamily="18" charset="0"/>
                                </a:rPr>
                              </m:ctrlPr>
                            </m:dPr>
                            <m:e>
                              <m:r>
                                <m:rPr>
                                  <m:nor/>
                                </m:rPr>
                                <a:rPr lang="el-GR" altLang="zh-CN" sz="2000"/>
                                <m:t>λ</m:t>
                              </m:r>
                            </m:e>
                          </m:d>
                          <m:r>
                            <a:rPr lang="en-US" altLang="zh-CN" sz="2000" b="1" i="1">
                              <a:latin typeface="Cambria Math" panose="02040503050406030204" pitchFamily="18" charset="0"/>
                            </a:rPr>
                            <m:t>𝑷</m:t>
                          </m:r>
                          <m:r>
                            <a:rPr lang="en-CA" altLang="zh-CN" sz="2000" i="1">
                              <a:latin typeface="Cambria Math" panose="02040503050406030204" pitchFamily="18" charset="0"/>
                            </a:rPr>
                            <m:t> (</m:t>
                          </m:r>
                          <m:r>
                            <m:rPr>
                              <m:nor/>
                            </m:rPr>
                            <a:rPr lang="el-GR" altLang="zh-CN" sz="2000"/>
                            <m:t>λ</m:t>
                          </m:r>
                          <m:r>
                            <a:rPr lang="en-CA" altLang="zh-CN" sz="2000" i="1">
                              <a:latin typeface="Cambria Math" panose="02040503050406030204" pitchFamily="18" charset="0"/>
                            </a:rPr>
                            <m:t>)</m:t>
                          </m:r>
                          <m:r>
                            <a:rPr lang="en-CA" altLang="zh-CN" sz="2000" i="1">
                              <a:latin typeface="Cambria Math" panose="02040503050406030204" pitchFamily="18" charset="0"/>
                            </a:rPr>
                            <m:t>𝑑</m:t>
                          </m:r>
                          <m:r>
                            <m:rPr>
                              <m:nor/>
                            </m:rPr>
                            <a:rPr lang="el-GR" altLang="zh-CN" sz="2000"/>
                            <m:t>λ</m:t>
                          </m:r>
                        </m:e>
                      </m:nary>
                    </m:oMath>
                  </m:oMathPara>
                </a14:m>
                <a:endParaRPr lang="zh-CN" altLang="en-US" sz="2000" dirty="0"/>
              </a:p>
            </p:txBody>
          </p:sp>
        </mc:Choice>
        <mc:Fallback xmlns="">
          <p:sp>
            <p:nvSpPr>
              <p:cNvPr id="29" name="文本框 28">
                <a:extLst>
                  <a:ext uri="{FF2B5EF4-FFF2-40B4-BE49-F238E27FC236}">
                    <a16:creationId xmlns:a16="http://schemas.microsoft.com/office/drawing/2014/main" id="{A86FDABF-00E7-4FBB-A0E3-60F2F972406D}"/>
                  </a:ext>
                </a:extLst>
              </p:cNvPr>
              <p:cNvSpPr txBox="1">
                <a:spLocks noRot="1" noChangeAspect="1" noMove="1" noResize="1" noEditPoints="1" noAdjustHandles="1" noChangeArrowheads="1" noChangeShapeType="1" noTextEdit="1"/>
              </p:cNvSpPr>
              <p:nvPr/>
            </p:nvSpPr>
            <p:spPr>
              <a:xfrm>
                <a:off x="957211" y="3025245"/>
                <a:ext cx="8197702" cy="852477"/>
              </a:xfrm>
              <a:prstGeom prst="rect">
                <a:avLst/>
              </a:prstGeom>
              <a:blipFill>
                <a:blip r:embed="rId6"/>
                <a:stretch>
                  <a:fillRect/>
                </a:stretch>
              </a:blipFill>
            </p:spPr>
            <p:txBody>
              <a:bodyPr/>
              <a:lstStyle/>
              <a:p>
                <a:r>
                  <a:rPr lang="zh-CN" altLang="en-US">
                    <a:noFill/>
                  </a:rPr>
                  <a:t> </a:t>
                </a:r>
              </a:p>
            </p:txBody>
          </p:sp>
        </mc:Fallback>
      </mc:AlternateContent>
      <p:sp>
        <p:nvSpPr>
          <p:cNvPr id="30" name="Right Arrow 7">
            <a:extLst>
              <a:ext uri="{FF2B5EF4-FFF2-40B4-BE49-F238E27FC236}">
                <a16:creationId xmlns:a16="http://schemas.microsoft.com/office/drawing/2014/main" id="{68089FED-CF4D-42DB-BFCE-8E86564E9341}"/>
              </a:ext>
            </a:extLst>
          </p:cNvPr>
          <p:cNvSpPr/>
          <p:nvPr/>
        </p:nvSpPr>
        <p:spPr>
          <a:xfrm rot="10800000">
            <a:off x="6039294" y="5097908"/>
            <a:ext cx="937082" cy="2734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F2AB878-6E23-4451-9021-16283B9FBEBA}"/>
                  </a:ext>
                </a:extLst>
              </p:cNvPr>
              <p:cNvSpPr txBox="1"/>
              <p:nvPr/>
            </p:nvSpPr>
            <p:spPr>
              <a:xfrm>
                <a:off x="7373875" y="4038582"/>
                <a:ext cx="2592825" cy="7718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latin typeface="Cambria Math" panose="02040503050406030204" pitchFamily="18" charset="0"/>
                            </a:rPr>
                          </m:ctrlPr>
                        </m:fPr>
                        <m:num>
                          <m:nary>
                            <m:naryPr>
                              <m:limLoc m:val="undOvr"/>
                              <m:subHide m:val="on"/>
                              <m:supHide m:val="on"/>
                              <m:ctrlPr>
                                <a:rPr lang="en-US" altLang="zh-CN" sz="1800" i="1" smtClean="0">
                                  <a:latin typeface="Cambria Math" panose="02040503050406030204" pitchFamily="18" charset="0"/>
                                </a:rPr>
                              </m:ctrlPr>
                            </m:naryPr>
                            <m:sub/>
                            <m:sup/>
                            <m:e>
                              <m:r>
                                <a:rPr lang="en-US" altLang="zh-CN" sz="1800" i="1">
                                  <a:latin typeface="Cambria Math" panose="02040503050406030204" pitchFamily="18" charset="0"/>
                                </a:rPr>
                                <m:t>𝑆</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m:rPr>
                                      <m:nor/>
                                    </m:rPr>
                                    <a:rPr lang="el-GR" altLang="zh-CN" sz="1800"/>
                                    <m:t>λ</m:t>
                                  </m:r>
                                </m:e>
                              </m:d>
                              <m:r>
                                <a:rPr lang="en-US" altLang="zh-CN" sz="1800" b="0" i="1" smtClean="0">
                                  <a:latin typeface="Cambria Math" panose="02040503050406030204" pitchFamily="18" charset="0"/>
                                </a:rPr>
                                <m:t>𝑑𝑥</m:t>
                              </m:r>
                            </m:e>
                          </m:nary>
                        </m:num>
                        <m:den>
                          <m:nary>
                            <m:naryPr>
                              <m:limLoc m:val="undOvr"/>
                              <m:subHide m:val="on"/>
                              <m:supHide m:val="on"/>
                              <m:ctrlPr>
                                <a:rPr lang="en-US" altLang="zh-CN" sz="1800" i="1">
                                  <a:latin typeface="Cambria Math" panose="02040503050406030204" pitchFamily="18" charset="0"/>
                                </a:rPr>
                              </m:ctrlPr>
                            </m:naryPr>
                            <m:sub/>
                            <m:sup/>
                            <m:e>
                              <m:r>
                                <a:rPr lang="en-US" altLang="zh-CN" sz="1800" i="1">
                                  <a:latin typeface="Cambria Math" panose="02040503050406030204" pitchFamily="18" charset="0"/>
                                </a:rPr>
                                <m:t>𝑑𝑥</m:t>
                              </m:r>
                            </m:e>
                          </m:nary>
                        </m:den>
                      </m:f>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m:rPr>
                              <m:nor/>
                            </m:rPr>
                            <a:rPr lang="el-GR" altLang="zh-CN"/>
                            <m:t>λ</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𝑘</m:t>
                      </m:r>
                    </m:oMath>
                  </m:oMathPara>
                </a14:m>
                <a:endParaRPr lang="zh-CN" altLang="en-US" dirty="0"/>
              </a:p>
            </p:txBody>
          </p:sp>
        </mc:Choice>
        <mc:Fallback xmlns="">
          <p:sp>
            <p:nvSpPr>
              <p:cNvPr id="35" name="文本框 34">
                <a:extLst>
                  <a:ext uri="{FF2B5EF4-FFF2-40B4-BE49-F238E27FC236}">
                    <a16:creationId xmlns:a16="http://schemas.microsoft.com/office/drawing/2014/main" id="{8F2AB878-6E23-4451-9021-16283B9FBEBA}"/>
                  </a:ext>
                </a:extLst>
              </p:cNvPr>
              <p:cNvSpPr txBox="1">
                <a:spLocks noRot="1" noChangeAspect="1" noMove="1" noResize="1" noEditPoints="1" noAdjustHandles="1" noChangeArrowheads="1" noChangeShapeType="1" noTextEdit="1"/>
              </p:cNvSpPr>
              <p:nvPr/>
            </p:nvSpPr>
            <p:spPr>
              <a:xfrm>
                <a:off x="7373875" y="4038582"/>
                <a:ext cx="2592825" cy="771814"/>
              </a:xfrm>
              <a:prstGeom prst="rect">
                <a:avLst/>
              </a:prstGeom>
              <a:blipFill>
                <a:blip r:embed="rId7"/>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3009354-9378-4BCB-AF54-407CFE5D8CD9}"/>
              </a:ext>
            </a:extLst>
          </p:cNvPr>
          <p:cNvSpPr txBox="1"/>
          <p:nvPr/>
        </p:nvSpPr>
        <p:spPr>
          <a:xfrm>
            <a:off x="9918008" y="4227433"/>
            <a:ext cx="2005346" cy="369332"/>
          </a:xfrm>
          <a:prstGeom prst="rect">
            <a:avLst/>
          </a:prstGeom>
          <a:noFill/>
        </p:spPr>
        <p:txBody>
          <a:bodyPr wrap="square" rtlCol="0">
            <a:spAutoFit/>
          </a:bodyPr>
          <a:lstStyle/>
          <a:p>
            <a:r>
              <a:rPr lang="en-US" altLang="zh-CN" dirty="0"/>
              <a:t>(</a:t>
            </a:r>
            <a:r>
              <a:rPr lang="zh-CN" altLang="en-US" dirty="0"/>
              <a:t>灰度世界假设</a:t>
            </a:r>
            <a:r>
              <a:rPr lang="en-US" altLang="zh-CN" dirty="0"/>
              <a:t>)</a:t>
            </a:r>
            <a:endParaRPr lang="zh-CN" alt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6AF8C65-195D-428A-8F5F-D178DF328CE0}"/>
                  </a:ext>
                </a:extLst>
              </p:cNvPr>
              <p:cNvSpPr txBox="1"/>
              <p:nvPr/>
            </p:nvSpPr>
            <p:spPr>
              <a:xfrm>
                <a:off x="2653179" y="4023916"/>
                <a:ext cx="3386114" cy="776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𝑘</m:t>
                      </m:r>
                      <m:nary>
                        <m:naryPr>
                          <m:ctrlPr>
                            <a:rPr lang="en-US" altLang="zh-CN" sz="1800" b="0" i="1" smtClean="0">
                              <a:latin typeface="Cambria Math" panose="02040503050406030204" pitchFamily="18" charset="0"/>
                            </a:rPr>
                          </m:ctrlPr>
                        </m:naryPr>
                        <m:sub>
                          <m:r>
                            <m:rPr>
                              <m:brk m:alnAt="23"/>
                            </m:rPr>
                            <a:rPr lang="zh-CN" altLang="en-US" sz="1800" i="1">
                              <a:latin typeface="Cambria Math" panose="02040503050406030204" pitchFamily="18" charset="0"/>
                            </a:rPr>
                            <m:t>𝛾</m:t>
                          </m:r>
                        </m:sub>
                        <m:sup/>
                        <m:e>
                          <m:r>
                            <a:rPr lang="en-US" altLang="zh-CN" sz="1800" i="1">
                              <a:latin typeface="Cambria Math" panose="02040503050406030204" pitchFamily="18" charset="0"/>
                            </a:rPr>
                            <m:t>𝐼</m:t>
                          </m:r>
                          <m:d>
                            <m:dPr>
                              <m:ctrlPr>
                                <a:rPr lang="en-CA" altLang="zh-CN" sz="1800" i="1">
                                  <a:latin typeface="Cambria Math" panose="02040503050406030204" pitchFamily="18" charset="0"/>
                                  <a:ea typeface="Cambria Math" panose="02040503050406030204" pitchFamily="18" charset="0"/>
                                </a:rPr>
                              </m:ctrlPr>
                            </m:dPr>
                            <m:e>
                              <m:r>
                                <m:rPr>
                                  <m:nor/>
                                </m:rPr>
                                <a:rPr lang="el-GR" altLang="zh-CN" sz="1800"/>
                                <m:t>λ</m:t>
                              </m:r>
                            </m:e>
                          </m:d>
                          <m:r>
                            <a:rPr lang="en-US" altLang="zh-CN" sz="1800" b="1" i="1">
                              <a:latin typeface="Cambria Math" panose="02040503050406030204" pitchFamily="18" charset="0"/>
                            </a:rPr>
                            <m:t>𝑷</m:t>
                          </m:r>
                          <m:r>
                            <a:rPr lang="en-CA" altLang="zh-CN" sz="1800" i="1">
                              <a:latin typeface="Cambria Math" panose="02040503050406030204" pitchFamily="18" charset="0"/>
                            </a:rPr>
                            <m:t> (</m:t>
                          </m:r>
                          <m:r>
                            <m:rPr>
                              <m:nor/>
                            </m:rPr>
                            <a:rPr lang="el-GR" altLang="zh-CN" sz="1800"/>
                            <m:t>λ</m:t>
                          </m:r>
                          <m:r>
                            <a:rPr lang="en-CA" altLang="zh-CN" sz="1800" i="1">
                              <a:latin typeface="Cambria Math" panose="02040503050406030204" pitchFamily="18" charset="0"/>
                            </a:rPr>
                            <m:t>)</m:t>
                          </m:r>
                          <m:r>
                            <a:rPr lang="en-CA" altLang="zh-CN" sz="1800" i="1">
                              <a:latin typeface="Cambria Math" panose="02040503050406030204" pitchFamily="18" charset="0"/>
                            </a:rPr>
                            <m:t>𝑑</m:t>
                          </m:r>
                          <m:r>
                            <m:rPr>
                              <m:nor/>
                            </m:rPr>
                            <a:rPr lang="el-GR" altLang="zh-CN"/>
                            <m:t>λ</m:t>
                          </m:r>
                        </m:e>
                      </m:nary>
                    </m:oMath>
                  </m:oMathPara>
                </a14:m>
                <a:endParaRPr lang="zh-CN" altLang="en-US" dirty="0"/>
              </a:p>
            </p:txBody>
          </p:sp>
        </mc:Choice>
        <mc:Fallback xmlns="">
          <p:sp>
            <p:nvSpPr>
              <p:cNvPr id="38" name="文本框 37">
                <a:extLst>
                  <a:ext uri="{FF2B5EF4-FFF2-40B4-BE49-F238E27FC236}">
                    <a16:creationId xmlns:a16="http://schemas.microsoft.com/office/drawing/2014/main" id="{66AF8C65-195D-428A-8F5F-D178DF328CE0}"/>
                  </a:ext>
                </a:extLst>
              </p:cNvPr>
              <p:cNvSpPr txBox="1">
                <a:spLocks noRot="1" noChangeAspect="1" noMove="1" noResize="1" noEditPoints="1" noAdjustHandles="1" noChangeArrowheads="1" noChangeShapeType="1" noTextEdit="1"/>
              </p:cNvSpPr>
              <p:nvPr/>
            </p:nvSpPr>
            <p:spPr>
              <a:xfrm>
                <a:off x="2653179" y="4023916"/>
                <a:ext cx="3386114" cy="7763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D369AA1-CEF6-41B8-8D58-2CCE9EEA653E}"/>
                  </a:ext>
                </a:extLst>
              </p:cNvPr>
              <p:cNvSpPr txBox="1"/>
              <p:nvPr/>
            </p:nvSpPr>
            <p:spPr>
              <a:xfrm>
                <a:off x="3313432" y="5027973"/>
                <a:ext cx="11904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𝑘</m:t>
                      </m:r>
                      <m:r>
                        <a:rPr lang="en-US" altLang="zh-CN" sz="1800" b="1" i="1" smtClean="0">
                          <a:latin typeface="Cambria Math" panose="02040503050406030204" pitchFamily="18" charset="0"/>
                        </a:rPr>
                        <m:t>𝑬</m:t>
                      </m:r>
                      <m:r>
                        <a:rPr lang="en-US" altLang="zh-CN" b="1" i="1">
                          <a:latin typeface="Cambria Math" panose="02040503050406030204" pitchFamily="18" charset="0"/>
                        </a:rPr>
                        <m:t>=</m:t>
                      </m:r>
                      <m:r>
                        <a:rPr lang="en-US" altLang="zh-CN" b="0" i="1" smtClean="0">
                          <a:latin typeface="Cambria Math" panose="02040503050406030204" pitchFamily="18" charset="0"/>
                        </a:rPr>
                        <m:t>𝑘</m:t>
                      </m:r>
                    </m:oMath>
                  </m:oMathPara>
                </a14:m>
                <a:endParaRPr lang="zh-CN" altLang="en-US" dirty="0"/>
              </a:p>
            </p:txBody>
          </p:sp>
        </mc:Choice>
        <mc:Fallback xmlns="">
          <p:sp>
            <p:nvSpPr>
              <p:cNvPr id="23" name="文本框 22">
                <a:extLst>
                  <a:ext uri="{FF2B5EF4-FFF2-40B4-BE49-F238E27FC236}">
                    <a16:creationId xmlns:a16="http://schemas.microsoft.com/office/drawing/2014/main" id="{DD369AA1-CEF6-41B8-8D58-2CCE9EEA653E}"/>
                  </a:ext>
                </a:extLst>
              </p:cNvPr>
              <p:cNvSpPr txBox="1">
                <a:spLocks noRot="1" noChangeAspect="1" noMove="1" noResize="1" noEditPoints="1" noAdjustHandles="1" noChangeArrowheads="1" noChangeShapeType="1" noTextEdit="1"/>
              </p:cNvSpPr>
              <p:nvPr/>
            </p:nvSpPr>
            <p:spPr>
              <a:xfrm>
                <a:off x="3313432" y="5027973"/>
                <a:ext cx="1190465"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717AC48-F400-4B10-A2D0-8B22F9644890}"/>
                  </a:ext>
                </a:extLst>
              </p:cNvPr>
              <p:cNvSpPr txBox="1"/>
              <p:nvPr/>
            </p:nvSpPr>
            <p:spPr>
              <a:xfrm>
                <a:off x="7243123" y="4849392"/>
                <a:ext cx="4253552" cy="770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𝑬</m:t>
                      </m:r>
                      <m:r>
                        <a:rPr lang="en-US" altLang="zh-CN" sz="1800" b="0" i="1" smtClean="0">
                          <a:solidFill>
                            <a:schemeClr val="tx1"/>
                          </a:solidFill>
                          <a:latin typeface="Cambria Math" panose="02040503050406030204" pitchFamily="18" charset="0"/>
                        </a:rPr>
                        <m:t>= </m:t>
                      </m:r>
                      <m:nary>
                        <m:naryPr>
                          <m:ctrlPr>
                            <a:rPr lang="en-CA" altLang="zh-CN" sz="1800" b="0" i="1" smtClean="0">
                              <a:solidFill>
                                <a:schemeClr val="tx1"/>
                              </a:solidFill>
                              <a:latin typeface="Cambria Math" panose="02040503050406030204" pitchFamily="18" charset="0"/>
                            </a:rPr>
                          </m:ctrlPr>
                        </m:naryPr>
                        <m:sub>
                          <m:r>
                            <m:rPr>
                              <m:brk m:alnAt="23"/>
                            </m:rPr>
                            <a:rPr lang="en-CA" altLang="zh-CN" sz="1800" b="0" i="1" smtClean="0">
                              <a:solidFill>
                                <a:schemeClr val="tx1"/>
                              </a:solidFill>
                              <a:latin typeface="Cambria Math" panose="02040503050406030204" pitchFamily="18" charset="0"/>
                              <a:ea typeface="Cambria Math" panose="02040503050406030204" pitchFamily="18" charset="0"/>
                            </a:rPr>
                            <m:t>𝛾</m:t>
                          </m:r>
                        </m:sub>
                        <m:sup/>
                        <m:e>
                          <m:r>
                            <a:rPr lang="en-US" altLang="zh-CN" sz="1800" b="0" i="1" smtClean="0">
                              <a:solidFill>
                                <a:schemeClr val="tx1"/>
                              </a:solidFill>
                              <a:latin typeface="Cambria Math" panose="02040503050406030204" pitchFamily="18" charset="0"/>
                            </a:rPr>
                            <m:t>𝐼</m:t>
                          </m:r>
                          <m:d>
                            <m:dPr>
                              <m:ctrlPr>
                                <a:rPr lang="en-CA" altLang="zh-CN" sz="1800" b="0" i="1">
                                  <a:solidFill>
                                    <a:schemeClr val="tx1"/>
                                  </a:solidFill>
                                  <a:latin typeface="Cambria Math" panose="02040503050406030204" pitchFamily="18" charset="0"/>
                                  <a:ea typeface="Cambria Math" panose="02040503050406030204" pitchFamily="18" charset="0"/>
                                </a:rPr>
                              </m:ctrlPr>
                            </m:dPr>
                            <m:e>
                              <m:r>
                                <a:rPr lang="en-CA" altLang="zh-CN" sz="1800" i="1">
                                  <a:solidFill>
                                    <a:schemeClr val="tx1"/>
                                  </a:solidFill>
                                  <a:latin typeface="Cambria Math" panose="02040503050406030204" pitchFamily="18" charset="0"/>
                                  <a:ea typeface="Cambria Math" panose="02040503050406030204" pitchFamily="18" charset="0"/>
                                </a:rPr>
                                <m:t>𝑥</m:t>
                              </m:r>
                              <m:r>
                                <m:rPr>
                                  <m:nor/>
                                </m:rPr>
                                <a:rPr lang="en-CA" altLang="zh-CN" sz="1800" b="0" i="0" smtClean="0">
                                  <a:solidFill>
                                    <a:schemeClr val="tx1"/>
                                  </a:solidFill>
                                </a:rPr>
                                <m:t>,</m:t>
                              </m:r>
                              <m:r>
                                <m:rPr>
                                  <m:nor/>
                                </m:rPr>
                                <a:rPr lang="el-GR" altLang="zh-CN" sz="1800">
                                  <a:solidFill>
                                    <a:schemeClr val="tx1"/>
                                  </a:solidFill>
                                </a:rPr>
                                <m:t>λ</m:t>
                              </m:r>
                            </m:e>
                          </m:d>
                          <m:r>
                            <a:rPr lang="en-US" altLang="zh-CN" sz="1800" b="1" i="1" smtClean="0">
                              <a:solidFill>
                                <a:schemeClr val="tx1"/>
                              </a:solidFill>
                              <a:latin typeface="Cambria Math" panose="02040503050406030204" pitchFamily="18" charset="0"/>
                            </a:rPr>
                            <m:t>𝑷</m:t>
                          </m:r>
                          <m:r>
                            <a:rPr lang="en-CA" altLang="zh-CN" sz="1800" b="0" i="1" smtClean="0">
                              <a:solidFill>
                                <a:schemeClr val="tx1"/>
                              </a:solidFill>
                              <a:latin typeface="Cambria Math" panose="02040503050406030204" pitchFamily="18" charset="0"/>
                            </a:rPr>
                            <m:t> (</m:t>
                          </m:r>
                          <m:r>
                            <m:rPr>
                              <m:nor/>
                            </m:rPr>
                            <a:rPr lang="el-GR" altLang="zh-CN" sz="1800">
                              <a:solidFill>
                                <a:schemeClr val="tx1"/>
                              </a:solidFill>
                            </a:rPr>
                            <m:t>λ</m:t>
                          </m:r>
                          <m:r>
                            <a:rPr lang="en-CA" altLang="zh-CN" sz="1800" i="1">
                              <a:solidFill>
                                <a:schemeClr val="tx1"/>
                              </a:solidFill>
                              <a:latin typeface="Cambria Math" panose="02040503050406030204" pitchFamily="18" charset="0"/>
                            </a:rPr>
                            <m:t>)</m:t>
                          </m:r>
                          <m:r>
                            <a:rPr lang="en-CA" altLang="zh-CN" sz="1800" i="1">
                              <a:solidFill>
                                <a:schemeClr val="tx1"/>
                              </a:solidFill>
                              <a:latin typeface="Cambria Math" panose="02040503050406030204" pitchFamily="18" charset="0"/>
                            </a:rPr>
                            <m:t>𝑑</m:t>
                          </m:r>
                          <m:r>
                            <m:rPr>
                              <m:nor/>
                            </m:rPr>
                            <a:rPr lang="el-GR" altLang="zh-CN" sz="1800">
                              <a:solidFill>
                                <a:schemeClr val="tx1"/>
                              </a:solidFill>
                            </a:rPr>
                            <m:t>λ</m:t>
                          </m:r>
                        </m:e>
                      </m:nary>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1</m:t>
                                    </m:r>
                                  </m:e>
                                </m:mr>
                              </m:m>
                            </m:e>
                          </m:d>
                        </m:e>
                        <m:sup>
                          <m:r>
                            <a:rPr lang="en-US" altLang="zh-CN" i="1">
                              <a:latin typeface="Cambria Math" panose="02040503050406030204" pitchFamily="18" charset="0"/>
                              <a:ea typeface="Cambria Math" panose="02040503050406030204" pitchFamily="18" charset="0"/>
                            </a:rPr>
                            <m:t>⊺</m:t>
                          </m:r>
                        </m:sup>
                      </m:sSup>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B717AC48-F400-4B10-A2D0-8B22F9644890}"/>
                  </a:ext>
                </a:extLst>
              </p:cNvPr>
              <p:cNvSpPr txBox="1">
                <a:spLocks noRot="1" noChangeAspect="1" noMove="1" noResize="1" noEditPoints="1" noAdjustHandles="1" noChangeArrowheads="1" noChangeShapeType="1" noTextEdit="1"/>
              </p:cNvSpPr>
              <p:nvPr/>
            </p:nvSpPr>
            <p:spPr>
              <a:xfrm>
                <a:off x="7243123" y="4849392"/>
                <a:ext cx="4253552" cy="770596"/>
              </a:xfrm>
              <a:prstGeom prst="rect">
                <a:avLst/>
              </a:prstGeom>
              <a:blipFill>
                <a:blip r:embed="rId10"/>
                <a:stretch>
                  <a:fillRect/>
                </a:stretch>
              </a:blipFill>
            </p:spPr>
            <p:txBody>
              <a:bodyPr/>
              <a:lstStyle/>
              <a:p>
                <a:r>
                  <a:rPr lang="zh-CN" altLang="en-US">
                    <a:noFill/>
                  </a:rPr>
                  <a:t> </a:t>
                </a:r>
              </a:p>
            </p:txBody>
          </p:sp>
        </mc:Fallback>
      </mc:AlternateContent>
      <p:sp>
        <p:nvSpPr>
          <p:cNvPr id="15" name="Right Arrow 7">
            <a:extLst>
              <a:ext uri="{FF2B5EF4-FFF2-40B4-BE49-F238E27FC236}">
                <a16:creationId xmlns:a16="http://schemas.microsoft.com/office/drawing/2014/main" id="{8FD83795-450F-40F5-A78A-94545E94A064}"/>
              </a:ext>
            </a:extLst>
          </p:cNvPr>
          <p:cNvSpPr/>
          <p:nvPr/>
        </p:nvSpPr>
        <p:spPr>
          <a:xfrm rot="10800000">
            <a:off x="6039293" y="4312061"/>
            <a:ext cx="937082" cy="273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80C2097-3A3A-4755-BCDE-E41F224C1ABC}"/>
                  </a:ext>
                </a:extLst>
              </p:cNvPr>
              <p:cNvSpPr txBox="1"/>
              <p:nvPr/>
            </p:nvSpPr>
            <p:spPr>
              <a:xfrm>
                <a:off x="911491" y="5840363"/>
                <a:ext cx="1733743"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3</m:t>
                              </m:r>
                            </m:e>
                          </m:d>
                          <m:r>
                            <a:rPr lang="en-US" altLang="zh-CN" sz="2000" b="0" i="1" smtClean="0">
                              <a:solidFill>
                                <a:schemeClr val="tx1"/>
                              </a:solidFill>
                              <a:latin typeface="Cambria Math" panose="02040503050406030204" pitchFamily="18" charset="0"/>
                            </a:rPr>
                            <m:t>   </m:t>
                          </m:r>
                          <m:r>
                            <a:rPr lang="zh-CN" altLang="en-US" sz="2000" i="1">
                              <a:solidFill>
                                <a:schemeClr val="tx1"/>
                              </a:solidFill>
                              <a:latin typeface="Cambria Math" panose="02040503050406030204" pitchFamily="18" charset="0"/>
                            </a:rPr>
                            <m:t>𝑇</m:t>
                          </m:r>
                        </m:e>
                        <m:sub>
                          <m:r>
                            <a:rPr lang="zh-CN" altLang="en-US" sz="2000" i="1">
                              <a:solidFill>
                                <a:schemeClr val="tx1"/>
                              </a:solidFill>
                              <a:latin typeface="Cambria Math" panose="02040503050406030204" pitchFamily="18" charset="0"/>
                            </a:rPr>
                            <m:t>𝑠</m:t>
                          </m:r>
                        </m:sub>
                      </m:sSub>
                      <m:sSup>
                        <m:sSupPr>
                          <m:ctrlPr>
                            <a:rPr lang="en-US" altLang="zh-CN" sz="2000" b="0" i="1" smtClean="0">
                              <a:solidFill>
                                <a:schemeClr val="tx1"/>
                              </a:solidFill>
                              <a:latin typeface="Cambria Math" panose="02040503050406030204" pitchFamily="18" charset="0"/>
                            </a:rPr>
                          </m:ctrlPr>
                        </m:sSupPr>
                        <m:e>
                          <m:r>
                            <a:rPr lang="en-US" altLang="zh-CN" sz="2000" i="1">
                              <a:latin typeface="Cambria Math" panose="02040503050406030204" pitchFamily="18" charset="0"/>
                            </a:rPr>
                            <m:t>𝑘</m:t>
                          </m:r>
                        </m:e>
                        <m:sup>
                          <m:r>
                            <a:rPr lang="en-US" altLang="zh-CN" sz="2000" b="0" i="1" smtClean="0">
                              <a:solidFill>
                                <a:schemeClr val="tx1"/>
                              </a:solidFill>
                              <a:latin typeface="Cambria Math" panose="02040503050406030204" pitchFamily="18" charset="0"/>
                            </a:rPr>
                            <m:t>𝑎</m:t>
                          </m:r>
                        </m:sup>
                      </m:sSup>
                      <m:r>
                        <a:rPr lang="zh-CN" altLang="en-US" sz="2000" i="1" smtClean="0">
                          <a:solidFill>
                            <a:schemeClr val="tx1"/>
                          </a:solidFill>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𝑘</m:t>
                          </m:r>
                        </m:e>
                        <m:sup>
                          <m:r>
                            <a:rPr lang="en-US" altLang="zh-CN" sz="2000" b="0" i="1" smtClean="0">
                              <a:latin typeface="Cambria Math" panose="02040503050406030204" pitchFamily="18" charset="0"/>
                            </a:rPr>
                            <m:t>𝑏</m:t>
                          </m:r>
                        </m:sup>
                      </m:sSup>
                    </m:oMath>
                  </m:oMathPara>
                </a14:m>
                <a:endParaRPr lang="zh-CN" altLang="en-US" sz="2000" dirty="0">
                  <a:solidFill>
                    <a:schemeClr val="tx1"/>
                  </a:solidFill>
                </a:endParaRPr>
              </a:p>
            </p:txBody>
          </p:sp>
        </mc:Choice>
        <mc:Fallback xmlns="">
          <p:sp>
            <p:nvSpPr>
              <p:cNvPr id="16" name="文本框 15">
                <a:extLst>
                  <a:ext uri="{FF2B5EF4-FFF2-40B4-BE49-F238E27FC236}">
                    <a16:creationId xmlns:a16="http://schemas.microsoft.com/office/drawing/2014/main" id="{080C2097-3A3A-4755-BCDE-E41F224C1ABC}"/>
                  </a:ext>
                </a:extLst>
              </p:cNvPr>
              <p:cNvSpPr txBox="1">
                <a:spLocks noRot="1" noChangeAspect="1" noMove="1" noResize="1" noEditPoints="1" noAdjustHandles="1" noChangeArrowheads="1" noChangeShapeType="1" noTextEdit="1"/>
              </p:cNvSpPr>
              <p:nvPr/>
            </p:nvSpPr>
            <p:spPr>
              <a:xfrm>
                <a:off x="911491" y="5840363"/>
                <a:ext cx="1733743" cy="313291"/>
              </a:xfrm>
              <a:prstGeom prst="rect">
                <a:avLst/>
              </a:prstGeom>
              <a:blipFill>
                <a:blip r:embed="rId11"/>
                <a:stretch>
                  <a:fillRect r="-352" b="-15686"/>
                </a:stretch>
              </a:blipFill>
            </p:spPr>
            <p:txBody>
              <a:bodyPr/>
              <a:lstStyle/>
              <a:p>
                <a:r>
                  <a:rPr lang="zh-CN" altLang="en-US">
                    <a:noFill/>
                  </a:rPr>
                  <a:t> </a:t>
                </a:r>
              </a:p>
            </p:txBody>
          </p:sp>
        </mc:Fallback>
      </mc:AlternateContent>
      <p:sp>
        <p:nvSpPr>
          <p:cNvPr id="18" name="Right Arrow 7">
            <a:extLst>
              <a:ext uri="{FF2B5EF4-FFF2-40B4-BE49-F238E27FC236}">
                <a16:creationId xmlns:a16="http://schemas.microsoft.com/office/drawing/2014/main" id="{EC8B277F-69D0-4CB4-A479-07475F3571E9}"/>
              </a:ext>
            </a:extLst>
          </p:cNvPr>
          <p:cNvSpPr/>
          <p:nvPr/>
        </p:nvSpPr>
        <p:spPr>
          <a:xfrm>
            <a:off x="2844891" y="5856619"/>
            <a:ext cx="937082" cy="2734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C4AA2B7-0A90-4363-A1FA-0C714155ADBA}"/>
                  </a:ext>
                </a:extLst>
              </p:cNvPr>
              <p:cNvSpPr txBox="1"/>
              <p:nvPr/>
            </p:nvSpPr>
            <p:spPr>
              <a:xfrm>
                <a:off x="3981630" y="5694931"/>
                <a:ext cx="7147034" cy="758028"/>
              </a:xfrm>
              <a:prstGeom prst="rect">
                <a:avLst/>
              </a:prstGeom>
              <a:noFill/>
            </p:spPr>
            <p:txBody>
              <a:bodyPr wrap="square">
                <a:spAutoFit/>
              </a:bodyPr>
              <a:lstStyle/>
              <a:p>
                <a:pPr>
                  <a:lnSpc>
                    <a:spcPct val="125000"/>
                  </a:lnSpc>
                </a:pPr>
                <a:r>
                  <a:rPr lang="zh-CN" altLang="en-US" dirty="0">
                    <a:solidFill>
                      <a:srgbClr val="FF0000"/>
                    </a:solidFill>
                  </a:rPr>
                  <a:t>因为</a:t>
                </a:r>
                <a14:m>
                  <m:oMath xmlns:m="http://schemas.openxmlformats.org/officeDocument/2006/math">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𝑘</m:t>
                        </m:r>
                      </m:e>
                      <m:sup>
                        <m:r>
                          <a:rPr lang="en-US" altLang="zh-CN" i="1">
                            <a:solidFill>
                              <a:srgbClr val="FF0000"/>
                            </a:solidFill>
                            <a:latin typeface="Cambria Math" panose="02040503050406030204" pitchFamily="18" charset="0"/>
                          </a:rPr>
                          <m:t>𝑎</m:t>
                        </m:r>
                      </m:sup>
                    </m:sSup>
                    <m:r>
                      <a:rPr lang="en-US" altLang="zh-CN" i="1" smtClean="0">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𝑘</m:t>
                        </m:r>
                      </m:e>
                      <m:sup>
                        <m:r>
                          <a:rPr lang="en-US" altLang="zh-CN" b="0" i="1" smtClean="0">
                            <a:solidFill>
                              <a:srgbClr val="FF0000"/>
                            </a:solidFill>
                            <a:latin typeface="Cambria Math" panose="02040503050406030204" pitchFamily="18" charset="0"/>
                          </a:rPr>
                          <m:t>𝑏</m:t>
                        </m:r>
                      </m:sup>
                    </m:sSup>
                  </m:oMath>
                </a14:m>
                <a:r>
                  <a:rPr lang="zh-CN" altLang="en-US" dirty="0">
                    <a:solidFill>
                      <a:srgbClr val="FF0000"/>
                    </a:solidFill>
                  </a:rPr>
                  <a:t>，所以当且仅当</a:t>
                </a:r>
                <a14:m>
                  <m:oMath xmlns:m="http://schemas.openxmlformats.org/officeDocument/2006/math">
                    <m:r>
                      <a:rPr lang="en-US" altLang="zh-CN" sz="1800" b="0" i="1" smtClean="0">
                        <a:solidFill>
                          <a:srgbClr val="FF0000"/>
                        </a:solidFill>
                        <a:latin typeface="Cambria Math" panose="02040503050406030204" pitchFamily="18" charset="0"/>
                      </a:rPr>
                      <m:t>𝑔</m:t>
                    </m:r>
                    <m:d>
                      <m:dPr>
                        <m:ctrlPr>
                          <a:rPr lang="en-US" altLang="zh-CN" sz="1800" b="0" i="1" smtClean="0">
                            <a:solidFill>
                              <a:srgbClr val="FF0000"/>
                            </a:solidFill>
                            <a:latin typeface="Cambria Math" panose="02040503050406030204" pitchFamily="18" charset="0"/>
                          </a:rPr>
                        </m:ctrlPr>
                      </m:dPr>
                      <m:e>
                        <m:r>
                          <m:rPr>
                            <m:nor/>
                          </m:rPr>
                          <a:rPr lang="el-GR" altLang="zh-CN">
                            <a:solidFill>
                              <a:srgbClr val="FF0000"/>
                            </a:solidFill>
                          </a:rPr>
                          <m:t>λ</m:t>
                        </m:r>
                      </m:e>
                    </m:d>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𝑘</m:t>
                    </m:r>
                  </m:oMath>
                </a14:m>
                <a:r>
                  <a:rPr lang="zh-CN" altLang="en-US" dirty="0">
                    <a:solidFill>
                      <a:srgbClr val="FF0000"/>
                    </a:solidFill>
                  </a:rPr>
                  <a:t>时，即处于灰度世界假设下， </a:t>
                </a:r>
                <a14:m>
                  <m:oMath xmlns:m="http://schemas.openxmlformats.org/officeDocument/2006/math">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𝑇</m:t>
                        </m:r>
                      </m:e>
                      <m:sub>
                        <m:r>
                          <a:rPr lang="zh-CN" altLang="en-US" i="1">
                            <a:solidFill>
                              <a:srgbClr val="FF0000"/>
                            </a:solidFill>
                            <a:latin typeface="Cambria Math" panose="02040503050406030204" pitchFamily="18" charset="0"/>
                          </a:rPr>
                          <m:t>𝑠</m:t>
                        </m:r>
                      </m:sub>
                    </m:sSub>
                  </m:oMath>
                </a14:m>
                <a:r>
                  <a:rPr lang="zh-CN" altLang="en-US" dirty="0">
                    <a:solidFill>
                      <a:srgbClr val="FF0000"/>
                    </a:solidFill>
                  </a:rPr>
                  <a:t>不会对低级统计量</a:t>
                </a:r>
                <a14:m>
                  <m:oMath xmlns:m="http://schemas.openxmlformats.org/officeDocument/2006/math">
                    <m:r>
                      <a:rPr lang="zh-CN" altLang="en-US" i="1">
                        <a:solidFill>
                          <a:srgbClr val="FF0000"/>
                        </a:solidFill>
                        <a:latin typeface="Cambria Math" panose="02040503050406030204" pitchFamily="18" charset="0"/>
                      </a:rPr>
                      <m:t>𝐾</m:t>
                    </m:r>
                    <m:d>
                      <m:dPr>
                        <m:ctrlPr>
                          <a:rPr lang="zh-CN" altLang="en-US"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𝒇</m:t>
                        </m:r>
                      </m:e>
                    </m:d>
                  </m:oMath>
                </a14:m>
                <a:r>
                  <a:rPr lang="zh-CN" altLang="en-US" dirty="0">
                    <a:solidFill>
                      <a:srgbClr val="FF0000"/>
                    </a:solidFill>
                  </a:rPr>
                  <a:t>产生明显影响</a:t>
                </a:r>
              </a:p>
            </p:txBody>
          </p:sp>
        </mc:Choice>
        <mc:Fallback xmlns="">
          <p:sp>
            <p:nvSpPr>
              <p:cNvPr id="21" name="文本框 20">
                <a:extLst>
                  <a:ext uri="{FF2B5EF4-FFF2-40B4-BE49-F238E27FC236}">
                    <a16:creationId xmlns:a16="http://schemas.microsoft.com/office/drawing/2014/main" id="{EC4AA2B7-0A90-4363-A1FA-0C714155ADBA}"/>
                  </a:ext>
                </a:extLst>
              </p:cNvPr>
              <p:cNvSpPr txBox="1">
                <a:spLocks noRot="1" noChangeAspect="1" noMove="1" noResize="1" noEditPoints="1" noAdjustHandles="1" noChangeArrowheads="1" noChangeShapeType="1" noTextEdit="1"/>
              </p:cNvSpPr>
              <p:nvPr/>
            </p:nvSpPr>
            <p:spPr>
              <a:xfrm>
                <a:off x="3981630" y="5694931"/>
                <a:ext cx="7147034" cy="758028"/>
              </a:xfrm>
              <a:prstGeom prst="rect">
                <a:avLst/>
              </a:prstGeom>
              <a:blipFill>
                <a:blip r:embed="rId12"/>
                <a:stretch>
                  <a:fillRect l="-682" r="-3922" b="-11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2437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08286"/>
            <a:ext cx="10801351" cy="523220"/>
          </a:xfrm>
          <a:prstGeom prst="rect">
            <a:avLst/>
          </a:prstGeom>
          <a:noFill/>
        </p:spPr>
        <p:txBody>
          <a:bodyPr wrap="square" rtlCol="0">
            <a:spAutoFit/>
          </a:bodyPr>
          <a:lstStyle/>
          <a:p>
            <a:pPr>
              <a:defRPr/>
            </a:pPr>
            <a:r>
              <a:rPr lang="en-US" altLang="zh-CN" sz="2800" b="1" dirty="0">
                <a:solidFill>
                  <a:prstClr val="black"/>
                </a:solidFill>
                <a:latin typeface="微软雅黑" panose="020B0503020204020204" pitchFamily="34" charset="-122"/>
                <a:ea typeface="微软雅黑" panose="020B0503020204020204" pitchFamily="34" charset="-122"/>
              </a:rPr>
              <a:t>Appendix2-</a:t>
            </a:r>
            <a:r>
              <a:rPr lang="zh-CN" altLang="en-US" sz="2800" b="1" dirty="0">
                <a:solidFill>
                  <a:prstClr val="black"/>
                </a:solidFill>
                <a:latin typeface="微软雅黑" panose="020B0503020204020204" pitchFamily="34" charset="-122"/>
                <a:ea typeface="微软雅黑" panose="020B0503020204020204" pitchFamily="34" charset="-122"/>
              </a:rPr>
              <a:t>基于深度学习的低级统计量估计</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2">
            <a:extLst>
              <a:ext uri="{FF2B5EF4-FFF2-40B4-BE49-F238E27FC236}">
                <a16:creationId xmlns:a16="http://schemas.microsoft.com/office/drawing/2014/main" id="{6DA7A081-251F-4B3E-A66A-4A6446B53E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灯片编号占位符 9">
            <a:extLst>
              <a:ext uri="{FF2B5EF4-FFF2-40B4-BE49-F238E27FC236}">
                <a16:creationId xmlns:a16="http://schemas.microsoft.com/office/drawing/2014/main" id="{2362AD44-3E49-4E59-8B3D-84EC10D2344B}"/>
              </a:ext>
            </a:extLst>
          </p:cNvPr>
          <p:cNvSpPr>
            <a:spLocks noGrp="1"/>
          </p:cNvSpPr>
          <p:nvPr>
            <p:ph type="sldNum" sz="quarter" idx="12"/>
          </p:nvPr>
        </p:nvSpPr>
        <p:spPr>
          <a:xfrm>
            <a:off x="10801350" y="6405438"/>
            <a:ext cx="1390650" cy="365125"/>
          </a:xfrm>
        </p:spPr>
        <p:txBody>
          <a:bodyPr/>
          <a:lstStyle/>
          <a:p>
            <a:fld id="{51D91E7F-84B6-4064-9D4E-CC7D244BCA04}" type="slidenum">
              <a:rPr lang="zh-CN" altLang="en-US" smtClean="0"/>
              <a:t>46</a:t>
            </a:fld>
            <a:endParaRPr lang="zh-CN" altLang="en-US" dirty="0"/>
          </a:p>
        </p:txBody>
      </p:sp>
      <p:sp>
        <p:nvSpPr>
          <p:cNvPr id="58" name="矩形 57">
            <a:extLst>
              <a:ext uri="{FF2B5EF4-FFF2-40B4-BE49-F238E27FC236}">
                <a16:creationId xmlns:a16="http://schemas.microsoft.com/office/drawing/2014/main" id="{2B3A47BA-E5F6-4360-BC12-E35DE8333FF6}"/>
              </a:ext>
            </a:extLst>
          </p:cNvPr>
          <p:cNvSpPr/>
          <p:nvPr/>
        </p:nvSpPr>
        <p:spPr>
          <a:xfrm>
            <a:off x="596111" y="2717207"/>
            <a:ext cx="7378307" cy="150571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068178D-B4BB-4601-8235-0103514062E6}"/>
                  </a:ext>
                </a:extLst>
              </p:cNvPr>
              <p:cNvSpPr txBox="1"/>
              <p:nvPr/>
            </p:nvSpPr>
            <p:spPr>
              <a:xfrm>
                <a:off x="877078" y="3242495"/>
                <a:ext cx="1050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𝑺𝑬</m:t>
                      </m:r>
                    </m:oMath>
                  </m:oMathPara>
                </a14:m>
                <a:endParaRPr lang="zh-CN" altLang="en-US" sz="2400" b="1" dirty="0"/>
              </a:p>
            </p:txBody>
          </p:sp>
        </mc:Choice>
        <mc:Fallback xmlns="">
          <p:sp>
            <p:nvSpPr>
              <p:cNvPr id="49" name="文本框 48">
                <a:extLst>
                  <a:ext uri="{FF2B5EF4-FFF2-40B4-BE49-F238E27FC236}">
                    <a16:creationId xmlns:a16="http://schemas.microsoft.com/office/drawing/2014/main" id="{F068178D-B4BB-4601-8235-0103514062E6}"/>
                  </a:ext>
                </a:extLst>
              </p:cNvPr>
              <p:cNvSpPr txBox="1">
                <a:spLocks noRot="1" noChangeAspect="1" noMove="1" noResize="1" noEditPoints="1" noAdjustHandles="1" noChangeArrowheads="1" noChangeShapeType="1" noTextEdit="1"/>
              </p:cNvSpPr>
              <p:nvPr/>
            </p:nvSpPr>
            <p:spPr>
              <a:xfrm>
                <a:off x="877078" y="3242495"/>
                <a:ext cx="1050224" cy="369332"/>
              </a:xfrm>
              <a:prstGeom prst="rect">
                <a:avLst/>
              </a:prstGeom>
              <a:blipFill>
                <a:blip r:embed="rId3"/>
                <a:stretch>
                  <a:fillRect l="-8721" r="-4651" b="-3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493397B-A661-4099-BDAF-D3743AA03DDE}"/>
                  </a:ext>
                </a:extLst>
              </p:cNvPr>
              <p:cNvSpPr txBox="1"/>
              <p:nvPr/>
            </p:nvSpPr>
            <p:spPr>
              <a:xfrm>
                <a:off x="3293452" y="3094801"/>
                <a:ext cx="1859932" cy="787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1" i="1" smtClean="0">
                              <a:latin typeface="Cambria Math" panose="02040503050406030204" pitchFamily="18" charset="0"/>
                            </a:rPr>
                            <m:t>𝒇</m:t>
                          </m:r>
                        </m:num>
                        <m:den>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𝒇</m:t>
                              </m:r>
                            </m:e>
                          </m:acc>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1" i="1" smtClean="0">
                              <a:latin typeface="Cambria Math" panose="02040503050406030204" pitchFamily="18" charset="0"/>
                            </a:rPr>
                            <m:t>𝑺𝑬</m:t>
                          </m:r>
                        </m:num>
                        <m:den>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𝑺</m:t>
                              </m:r>
                            </m:e>
                          </m:acc>
                          <m:r>
                            <a:rPr lang="en-US" altLang="zh-CN" sz="2400" b="1" i="1">
                              <a:latin typeface="Cambria Math" panose="02040503050406030204" pitchFamily="18" charset="0"/>
                            </a:rPr>
                            <m:t>𝑬</m:t>
                          </m:r>
                        </m:den>
                      </m:f>
                      <m:r>
                        <a:rPr lang="en-US" altLang="zh-CN" sz="2400" i="1">
                          <a:latin typeface="Cambria Math" panose="02040503050406030204" pitchFamily="18" charset="0"/>
                        </a:rPr>
                        <m:t>=</m:t>
                      </m:r>
                      <m:r>
                        <a:rPr lang="en-US" altLang="zh-CN" sz="2400" b="1" i="1">
                          <a:latin typeface="Cambria Math" panose="02040503050406030204" pitchFamily="18" charset="0"/>
                        </a:rPr>
                        <m:t>𝑺</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𝑺</m:t>
                              </m:r>
                            </m:e>
                          </m:acc>
                        </m:den>
                      </m:f>
                    </m:oMath>
                  </m:oMathPara>
                </a14:m>
                <a:endParaRPr lang="zh-CN" altLang="en-US" sz="2400" dirty="0"/>
              </a:p>
            </p:txBody>
          </p:sp>
        </mc:Choice>
        <mc:Fallback xmlns="">
          <p:sp>
            <p:nvSpPr>
              <p:cNvPr id="52" name="文本框 51">
                <a:extLst>
                  <a:ext uri="{FF2B5EF4-FFF2-40B4-BE49-F238E27FC236}">
                    <a16:creationId xmlns:a16="http://schemas.microsoft.com/office/drawing/2014/main" id="{F493397B-A661-4099-BDAF-D3743AA03DDE}"/>
                  </a:ext>
                </a:extLst>
              </p:cNvPr>
              <p:cNvSpPr txBox="1">
                <a:spLocks noRot="1" noChangeAspect="1" noMove="1" noResize="1" noEditPoints="1" noAdjustHandles="1" noChangeArrowheads="1" noChangeShapeType="1" noTextEdit="1"/>
              </p:cNvSpPr>
              <p:nvPr/>
            </p:nvSpPr>
            <p:spPr>
              <a:xfrm>
                <a:off x="3293452" y="3094801"/>
                <a:ext cx="1859932" cy="787075"/>
              </a:xfrm>
              <a:prstGeom prst="rect">
                <a:avLst/>
              </a:prstGeom>
              <a:blipFill>
                <a:blip r:embed="rId4"/>
                <a:stretch>
                  <a:fillRect/>
                </a:stretch>
              </a:blipFill>
            </p:spPr>
            <p:txBody>
              <a:bodyPr/>
              <a:lstStyle/>
              <a:p>
                <a:r>
                  <a:rPr lang="zh-CN" altLang="en-US">
                    <a:noFill/>
                  </a:rPr>
                  <a:t> </a:t>
                </a:r>
              </a:p>
            </p:txBody>
          </p:sp>
        </mc:Fallback>
      </mc:AlternateContent>
      <p:sp>
        <p:nvSpPr>
          <p:cNvPr id="53" name="Right Arrow 7">
            <a:extLst>
              <a:ext uri="{FF2B5EF4-FFF2-40B4-BE49-F238E27FC236}">
                <a16:creationId xmlns:a16="http://schemas.microsoft.com/office/drawing/2014/main" id="{4554D728-8AB4-45A7-BE3B-E62721B3FB4D}"/>
              </a:ext>
            </a:extLst>
          </p:cNvPr>
          <p:cNvSpPr/>
          <p:nvPr/>
        </p:nvSpPr>
        <p:spPr>
          <a:xfrm>
            <a:off x="2168334" y="3345757"/>
            <a:ext cx="998904"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54" name="Right Arrow 7">
            <a:extLst>
              <a:ext uri="{FF2B5EF4-FFF2-40B4-BE49-F238E27FC236}">
                <a16:creationId xmlns:a16="http://schemas.microsoft.com/office/drawing/2014/main" id="{38534F95-E329-41FB-BCEE-F4B4FBFB7412}"/>
              </a:ext>
            </a:extLst>
          </p:cNvPr>
          <p:cNvSpPr/>
          <p:nvPr/>
        </p:nvSpPr>
        <p:spPr>
          <a:xfrm>
            <a:off x="5283773" y="3352343"/>
            <a:ext cx="998904" cy="2327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CC6A2BD-A0F6-4056-A988-D412FE1A90E4}"/>
                  </a:ext>
                </a:extLst>
              </p:cNvPr>
              <p:cNvSpPr txBox="1"/>
              <p:nvPr/>
            </p:nvSpPr>
            <p:spPr>
              <a:xfrm>
                <a:off x="5114214" y="3035902"/>
                <a:ext cx="1298852"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𝑺</m:t>
                          </m:r>
                        </m:e>
                      </m:acc>
                      <m:r>
                        <a:rPr lang="en-US" altLang="zh-CN" sz="1800" b="0" i="0" smtClean="0">
                          <a:latin typeface="Cambria Math" panose="02040503050406030204" pitchFamily="18" charset="0"/>
                        </a:rPr>
                        <m:t>=</m:t>
                      </m:r>
                      <m:r>
                        <a:rPr lang="en-US" altLang="zh-CN" sz="1800" b="1" i="1" smtClean="0">
                          <a:latin typeface="Cambria Math" panose="02040503050406030204" pitchFamily="18" charset="0"/>
                        </a:rPr>
                        <m:t>𝑴</m:t>
                      </m:r>
                    </m:oMath>
                  </m:oMathPara>
                </a14:m>
                <a:endParaRPr lang="zh-CN" altLang="en-US" b="1" i="1" dirty="0"/>
              </a:p>
            </p:txBody>
          </p:sp>
        </mc:Choice>
        <mc:Fallback xmlns="">
          <p:sp>
            <p:nvSpPr>
              <p:cNvPr id="56" name="文本框 55">
                <a:extLst>
                  <a:ext uri="{FF2B5EF4-FFF2-40B4-BE49-F238E27FC236}">
                    <a16:creationId xmlns:a16="http://schemas.microsoft.com/office/drawing/2014/main" id="{6CC6A2BD-A0F6-4056-A988-D412FE1A90E4}"/>
                  </a:ext>
                </a:extLst>
              </p:cNvPr>
              <p:cNvSpPr txBox="1">
                <a:spLocks noRot="1" noChangeAspect="1" noMove="1" noResize="1" noEditPoints="1" noAdjustHandles="1" noChangeArrowheads="1" noChangeShapeType="1" noTextEdit="1"/>
              </p:cNvSpPr>
              <p:nvPr/>
            </p:nvSpPr>
            <p:spPr>
              <a:xfrm>
                <a:off x="5114214" y="3035902"/>
                <a:ext cx="1298852" cy="36990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5B4EF30-2902-4894-8A5E-9A1D745937AF}"/>
                  </a:ext>
                </a:extLst>
              </p:cNvPr>
              <p:cNvSpPr txBox="1"/>
              <p:nvPr/>
            </p:nvSpPr>
            <p:spPr>
              <a:xfrm>
                <a:off x="6490341" y="3094800"/>
                <a:ext cx="1148776" cy="787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𝒇</m:t>
                          </m:r>
                        </m:num>
                        <m:den>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𝒇</m:t>
                              </m:r>
                            </m:e>
                          </m:acc>
                        </m:den>
                      </m:f>
                      <m:r>
                        <a:rPr lang="en-US" altLang="zh-CN" sz="2400" i="1">
                          <a:latin typeface="Cambria Math" panose="02040503050406030204" pitchFamily="18" charset="0"/>
                        </a:rPr>
                        <m:t>=</m:t>
                      </m:r>
                      <m:r>
                        <a:rPr lang="en-US" altLang="zh-CN" sz="2400" b="1" i="1">
                          <a:latin typeface="Cambria Math" panose="02040503050406030204" pitchFamily="18" charset="0"/>
                        </a:rPr>
                        <m:t>𝑺</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1" i="1" smtClean="0">
                              <a:latin typeface="Cambria Math" panose="02040503050406030204" pitchFamily="18" charset="0"/>
                            </a:rPr>
                            <m:t>𝑴</m:t>
                          </m:r>
                        </m:den>
                      </m:f>
                    </m:oMath>
                  </m:oMathPara>
                </a14:m>
                <a:endParaRPr lang="zh-CN" altLang="en-US" sz="2400" i="1" dirty="0">
                  <a:latin typeface="Cambria Math" panose="02040503050406030204" pitchFamily="18" charset="0"/>
                </a:endParaRPr>
              </a:p>
            </p:txBody>
          </p:sp>
        </mc:Choice>
        <mc:Fallback xmlns="">
          <p:sp>
            <p:nvSpPr>
              <p:cNvPr id="57" name="文本框 56">
                <a:extLst>
                  <a:ext uri="{FF2B5EF4-FFF2-40B4-BE49-F238E27FC236}">
                    <a16:creationId xmlns:a16="http://schemas.microsoft.com/office/drawing/2014/main" id="{05B4EF30-2902-4894-8A5E-9A1D745937AF}"/>
                  </a:ext>
                </a:extLst>
              </p:cNvPr>
              <p:cNvSpPr txBox="1">
                <a:spLocks noRot="1" noChangeAspect="1" noMove="1" noResize="1" noEditPoints="1" noAdjustHandles="1" noChangeArrowheads="1" noChangeShapeType="1" noTextEdit="1"/>
              </p:cNvSpPr>
              <p:nvPr/>
            </p:nvSpPr>
            <p:spPr>
              <a:xfrm>
                <a:off x="6490341" y="3094800"/>
                <a:ext cx="1148776" cy="7870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37AE00B-4767-439A-A5F2-953760928943}"/>
                  </a:ext>
                </a:extLst>
              </p:cNvPr>
              <p:cNvSpPr txBox="1"/>
              <p:nvPr/>
            </p:nvSpPr>
            <p:spPr>
              <a:xfrm>
                <a:off x="8489314" y="3161643"/>
                <a:ext cx="3106575" cy="679160"/>
              </a:xfrm>
              <a:prstGeom prst="rect">
                <a:avLst/>
              </a:prstGeom>
              <a:noFill/>
            </p:spPr>
            <p:txBody>
              <a:bodyPr wrap="square">
                <a:spAutoFit/>
              </a:bodyPr>
              <a:lstStyle/>
              <a:p>
                <a:r>
                  <a:rPr lang="zh-CN" altLang="en-US" sz="2400" dirty="0">
                    <a:solidFill>
                      <a:srgbClr val="C00000"/>
                    </a:solidFill>
                  </a:rPr>
                  <a:t>视</a:t>
                </a:r>
                <a14:m>
                  <m:oMath xmlns:m="http://schemas.openxmlformats.org/officeDocument/2006/math">
                    <m:f>
                      <m:fPr>
                        <m:ctrlPr>
                          <a:rPr lang="en-US" altLang="zh-CN" sz="2400" i="1" smtClean="0">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1</m:t>
                        </m:r>
                      </m:num>
                      <m:den>
                        <m:r>
                          <a:rPr lang="en-US" altLang="zh-CN" sz="2400" b="1" i="1" smtClean="0">
                            <a:solidFill>
                              <a:srgbClr val="C00000"/>
                            </a:solidFill>
                            <a:latin typeface="Cambria Math" panose="02040503050406030204" pitchFamily="18" charset="0"/>
                          </a:rPr>
                          <m:t>𝑴</m:t>
                        </m:r>
                      </m:den>
                    </m:f>
                  </m:oMath>
                </a14:m>
                <a:r>
                  <a:rPr lang="zh-CN" altLang="en-US" sz="2400" dirty="0">
                    <a:solidFill>
                      <a:srgbClr val="C00000"/>
                    </a:solidFill>
                    <a:latin typeface="Cambria Math" panose="02040503050406030204" pitchFamily="18" charset="0"/>
                  </a:rPr>
                  <a:t>为输入图像</a:t>
                </a:r>
                <a14:m>
                  <m:oMath xmlns:m="http://schemas.openxmlformats.org/officeDocument/2006/math">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𝒇</m:t>
                        </m:r>
                      </m:num>
                      <m:den>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𝒇</m:t>
                            </m:r>
                          </m:e>
                        </m:acc>
                      </m:den>
                    </m:f>
                  </m:oMath>
                </a14:m>
                <a:r>
                  <a:rPr lang="zh-CN" altLang="en-US" sz="2400" dirty="0">
                    <a:solidFill>
                      <a:srgbClr val="C00000"/>
                    </a:solidFill>
                  </a:rPr>
                  <a:t>的</a:t>
                </a:r>
                <a:r>
                  <a:rPr lang="en-US" altLang="zh-CN" sz="2400" dirty="0">
                    <a:solidFill>
                      <a:srgbClr val="C00000"/>
                    </a:solidFill>
                  </a:rPr>
                  <a:t>GT</a:t>
                </a:r>
                <a:endParaRPr lang="zh-CN" altLang="en-US" sz="2400" dirty="0">
                  <a:solidFill>
                    <a:srgbClr val="C00000"/>
                  </a:solidFill>
                </a:endParaRPr>
              </a:p>
            </p:txBody>
          </p:sp>
        </mc:Choice>
        <mc:Fallback xmlns="">
          <p:sp>
            <p:nvSpPr>
              <p:cNvPr id="61" name="文本框 60">
                <a:extLst>
                  <a:ext uri="{FF2B5EF4-FFF2-40B4-BE49-F238E27FC236}">
                    <a16:creationId xmlns:a16="http://schemas.microsoft.com/office/drawing/2014/main" id="{837AE00B-4767-439A-A5F2-953760928943}"/>
                  </a:ext>
                </a:extLst>
              </p:cNvPr>
              <p:cNvSpPr txBox="1">
                <a:spLocks noRot="1" noChangeAspect="1" noMove="1" noResize="1" noEditPoints="1" noAdjustHandles="1" noChangeArrowheads="1" noChangeShapeType="1" noTextEdit="1"/>
              </p:cNvSpPr>
              <p:nvPr/>
            </p:nvSpPr>
            <p:spPr>
              <a:xfrm>
                <a:off x="8489314" y="3161643"/>
                <a:ext cx="3106575" cy="679160"/>
              </a:xfrm>
              <a:prstGeom prst="rect">
                <a:avLst/>
              </a:prstGeom>
              <a:blipFill>
                <a:blip r:embed="rId7"/>
                <a:stretch>
                  <a:fillRect l="-3143" r="-1965" b="-901"/>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58436276-75B0-42DB-A95D-985625E34E89}"/>
              </a:ext>
            </a:extLst>
          </p:cNvPr>
          <p:cNvSpPr txBox="1"/>
          <p:nvPr/>
        </p:nvSpPr>
        <p:spPr>
          <a:xfrm>
            <a:off x="695324" y="4576887"/>
            <a:ext cx="9250326" cy="1421415"/>
          </a:xfrm>
          <a:prstGeom prst="rect">
            <a:avLst/>
          </a:prstGeom>
          <a:noFill/>
        </p:spPr>
        <p:txBody>
          <a:bodyPr wrap="square" rtlCol="0">
            <a:spAutoFit/>
          </a:bodyPr>
          <a:lstStyle/>
          <a:p>
            <a:pPr>
              <a:lnSpc>
                <a:spcPct val="150000"/>
              </a:lnSpc>
            </a:pPr>
            <a:r>
              <a:rPr lang="zh-CN" altLang="en-US" sz="2000" b="1" dirty="0"/>
              <a:t>后续计划：</a:t>
            </a:r>
            <a:endParaRPr lang="en-US" altLang="zh-CN" sz="2000" b="1" dirty="0"/>
          </a:p>
          <a:p>
            <a:pPr marL="285750" indent="-285750">
              <a:lnSpc>
                <a:spcPct val="150000"/>
              </a:lnSpc>
              <a:buFont typeface="Wingdings" panose="05000000000000000000" pitchFamily="2" charset="2"/>
              <a:buChar char="l"/>
            </a:pPr>
            <a:r>
              <a:rPr lang="zh-CN" altLang="en-US" sz="2000" dirty="0"/>
              <a:t>细化在理论方面的推导，使用更准确的光照反射模型，如双色反射模型。</a:t>
            </a:r>
            <a:endParaRPr lang="en-US" altLang="zh-CN" sz="2000" dirty="0"/>
          </a:p>
          <a:p>
            <a:pPr marL="285750" indent="-285750">
              <a:lnSpc>
                <a:spcPct val="150000"/>
              </a:lnSpc>
              <a:buFont typeface="Wingdings" panose="05000000000000000000" pitchFamily="2" charset="2"/>
              <a:buChar char="l"/>
            </a:pPr>
            <a:r>
              <a:rPr lang="zh-CN" altLang="en-US" sz="2000" dirty="0"/>
              <a:t>结合任务特点设计更为合适的神经网络。</a:t>
            </a:r>
          </a:p>
        </p:txBody>
      </p:sp>
      <p:sp>
        <p:nvSpPr>
          <p:cNvPr id="34" name="矩形 33">
            <a:extLst>
              <a:ext uri="{FF2B5EF4-FFF2-40B4-BE49-F238E27FC236}">
                <a16:creationId xmlns:a16="http://schemas.microsoft.com/office/drawing/2014/main" id="{6C5D775C-D929-4197-B23D-B0247FB35568}"/>
              </a:ext>
            </a:extLst>
          </p:cNvPr>
          <p:cNvSpPr/>
          <p:nvPr/>
        </p:nvSpPr>
        <p:spPr>
          <a:xfrm>
            <a:off x="596111" y="960921"/>
            <a:ext cx="10109682" cy="1505710"/>
          </a:xfrm>
          <a:prstGeom prst="rect">
            <a:avLst/>
          </a:prstGeom>
          <a:gradFill flip="none" rotWithShape="1">
            <a:gsLst>
              <a:gs pos="0">
                <a:schemeClr val="accent5">
                  <a:lumMod val="67000"/>
                </a:schemeClr>
              </a:gs>
              <a:gs pos="0">
                <a:schemeClr val="accent5">
                  <a:lumMod val="97000"/>
                  <a:lumOff val="3000"/>
                </a:schemeClr>
              </a:gs>
              <a:gs pos="100000">
                <a:schemeClr val="accent5">
                  <a:lumMod val="60000"/>
                  <a:lumOff val="40000"/>
                </a:schemeClr>
              </a:gs>
            </a:gsLst>
            <a:lin ang="12000000" scaled="0"/>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113E6BB-70BD-4147-9523-80C82E4037E4}"/>
              </a:ext>
            </a:extLst>
          </p:cNvPr>
          <p:cNvSpPr txBox="1"/>
          <p:nvPr/>
        </p:nvSpPr>
        <p:spPr>
          <a:xfrm>
            <a:off x="896343" y="1082570"/>
            <a:ext cx="9250326" cy="579261"/>
          </a:xfrm>
          <a:prstGeom prst="rect">
            <a:avLst/>
          </a:prstGeom>
          <a:noFill/>
        </p:spPr>
        <p:txBody>
          <a:bodyPr wrap="square" rtlCol="0">
            <a:spAutoFit/>
          </a:bodyPr>
          <a:lstStyle/>
          <a:p>
            <a:pPr>
              <a:lnSpc>
                <a:spcPct val="150000"/>
              </a:lnSpc>
            </a:pPr>
            <a:r>
              <a:rPr lang="zh-CN" altLang="en-US" sz="2400" b="1" dirty="0">
                <a:solidFill>
                  <a:schemeClr val="bg1"/>
                </a:solidFill>
              </a:rPr>
              <a:t>目标：</a:t>
            </a:r>
            <a:r>
              <a:rPr lang="zh-CN" altLang="en-US" sz="2400" dirty="0">
                <a:solidFill>
                  <a:schemeClr val="bg1"/>
                </a:solidFill>
              </a:rPr>
              <a:t>设计适合神经网络的输入图像。</a:t>
            </a:r>
          </a:p>
        </p:txBody>
      </p:sp>
      <p:sp>
        <p:nvSpPr>
          <p:cNvPr id="37" name="文本框 36">
            <a:extLst>
              <a:ext uri="{FF2B5EF4-FFF2-40B4-BE49-F238E27FC236}">
                <a16:creationId xmlns:a16="http://schemas.microsoft.com/office/drawing/2014/main" id="{53F93836-3FD4-4470-BE0F-C73DA00747BD}"/>
              </a:ext>
            </a:extLst>
          </p:cNvPr>
          <p:cNvSpPr txBox="1"/>
          <p:nvPr/>
        </p:nvSpPr>
        <p:spPr>
          <a:xfrm>
            <a:off x="896343" y="1619132"/>
            <a:ext cx="9250326" cy="579261"/>
          </a:xfrm>
          <a:prstGeom prst="rect">
            <a:avLst/>
          </a:prstGeom>
          <a:noFill/>
        </p:spPr>
        <p:txBody>
          <a:bodyPr wrap="square" rtlCol="0">
            <a:spAutoFit/>
          </a:bodyPr>
          <a:lstStyle/>
          <a:p>
            <a:pPr>
              <a:lnSpc>
                <a:spcPct val="150000"/>
              </a:lnSpc>
            </a:pPr>
            <a:r>
              <a:rPr lang="zh-CN" altLang="en-US" sz="2400" dirty="0">
                <a:solidFill>
                  <a:schemeClr val="bg1"/>
                </a:solidFill>
              </a:rPr>
              <a:t>输入图像应</a:t>
            </a:r>
            <a:r>
              <a:rPr lang="en-US" altLang="zh-CN" sz="2400" dirty="0">
                <a:solidFill>
                  <a:schemeClr val="bg1"/>
                </a:solidFill>
              </a:rPr>
              <a:t>(1) </a:t>
            </a:r>
            <a:r>
              <a:rPr lang="zh-CN" altLang="en-US" sz="2400" dirty="0">
                <a:solidFill>
                  <a:schemeClr val="bg1"/>
                </a:solidFill>
              </a:rPr>
              <a:t>无变化光源干扰</a:t>
            </a:r>
            <a:r>
              <a:rPr lang="en-US" altLang="zh-CN" sz="2400" dirty="0">
                <a:solidFill>
                  <a:schemeClr val="bg1"/>
                </a:solidFill>
              </a:rPr>
              <a:t> (2) </a:t>
            </a:r>
            <a:r>
              <a:rPr lang="zh-CN" altLang="en-US" sz="2400" dirty="0">
                <a:solidFill>
                  <a:schemeClr val="bg1"/>
                </a:solidFill>
              </a:rPr>
              <a:t>保留图像原始色彩信息。</a:t>
            </a:r>
          </a:p>
        </p:txBody>
      </p:sp>
    </p:spTree>
    <p:extLst>
      <p:ext uri="{BB962C8B-B14F-4D97-AF65-F5344CB8AC3E}">
        <p14:creationId xmlns:p14="http://schemas.microsoft.com/office/powerpoint/2010/main" val="2486518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182165"/>
            <a:ext cx="7837714" cy="830997"/>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rPr>
              <a:t>PART</a:t>
            </a:r>
            <a:r>
              <a:rPr kumimoji="0" lang="en-US" altLang="zh-CN" sz="4800" b="1" i="0" u="none" strike="noStrike" kern="1200" cap="none" spc="0" normalizeH="0" noProof="0" dirty="0">
                <a:ln>
                  <a:noFill/>
                </a:ln>
                <a:solidFill>
                  <a:srgbClr val="0053A3"/>
                </a:solidFill>
                <a:effectLst/>
                <a:uLnTx/>
                <a:uFillTx/>
                <a:latin typeface="微软雅黑" panose="020B0503020204020204" pitchFamily="34" charset="-122"/>
                <a:ea typeface="微软雅黑" panose="020B0503020204020204" pitchFamily="34" charset="-122"/>
                <a:cs typeface="+mn-cs"/>
              </a:rPr>
              <a:t> </a:t>
            </a:r>
            <a:r>
              <a:rPr lang="en-US" altLang="zh-CN" sz="4800" noProof="0" dirty="0">
                <a:solidFill>
                  <a:srgbClr val="0053A3"/>
                </a:solidFill>
              </a:rPr>
              <a:t>ONE</a:t>
            </a:r>
            <a:endParaRPr kumimoji="0" lang="en-US" altLang="zh-CN" sz="4800" b="1" i="0" u="none" strike="noStrike" kern="1200" cap="none" spc="0" normalizeH="0" baseline="0" noProof="0" dirty="0">
              <a:ln>
                <a:noFill/>
              </a:ln>
              <a:solidFill>
                <a:srgbClr val="0053A3"/>
              </a:solidFill>
              <a:effectLst/>
              <a:uLnTx/>
              <a:uFillTx/>
              <a:latin typeface="微软雅黑" panose="020B0503020204020204" pitchFamily="34" charset="-122"/>
              <a:ea typeface="微软雅黑" panose="020B0503020204020204" pitchFamily="34" charset="-122"/>
              <a:cs typeface="+mn-cs"/>
            </a:endParaRPr>
          </a:p>
        </p:txBody>
      </p:sp>
      <p:sp>
        <p:nvSpPr>
          <p:cNvPr id="50" name="矩形 49"/>
          <p:cNvSpPr/>
          <p:nvPr/>
        </p:nvSpPr>
        <p:spPr>
          <a:xfrm>
            <a:off x="-1" y="0"/>
            <a:ext cx="25196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
        <p:nvSpPr>
          <p:cNvPr id="51" name="矩形 50"/>
          <p:cNvSpPr/>
          <p:nvPr/>
        </p:nvSpPr>
        <p:spPr>
          <a:xfrm>
            <a:off x="10014857" y="-1"/>
            <a:ext cx="21771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nvGrpSpPr>
          <p:cNvPr id="3" name="组合 2"/>
          <p:cNvGrpSpPr/>
          <p:nvPr/>
        </p:nvGrpSpPr>
        <p:grpSpPr>
          <a:xfrm>
            <a:off x="2997200" y="2405673"/>
            <a:ext cx="6540138" cy="1544276"/>
            <a:chOff x="4400226" y="1124584"/>
            <a:chExt cx="3237997" cy="1823645"/>
          </a:xfrm>
        </p:grpSpPr>
        <p:sp>
          <p:nvSpPr>
            <p:cNvPr id="47" name="文本框 46"/>
            <p:cNvSpPr txBox="1"/>
            <p:nvPr/>
          </p:nvSpPr>
          <p:spPr>
            <a:xfrm>
              <a:off x="4444894" y="1124584"/>
              <a:ext cx="3193329" cy="1470176"/>
            </a:xfrm>
            <a:prstGeom prst="rect">
              <a:avLst/>
            </a:prstGeom>
            <a:noFill/>
            <a:ln>
              <a:noFill/>
            </a:ln>
          </p:spPr>
          <p:txBody>
            <a:bodyPr wrap="square" rtlCol="0">
              <a:spAutoFit/>
            </a:bodyPr>
            <a:lstStyle/>
            <a:p>
              <a:pPr marL="0" marR="0" lvl="0" indent="0" defTabSz="914400" rtl="0" eaLnBrk="1" fontAlgn="auto" latinLnBrk="0" hangingPunct="1">
                <a:lnSpc>
                  <a:spcPct val="140000"/>
                </a:lnSpc>
                <a:spcBef>
                  <a:spcPts val="0"/>
                </a:spcBef>
                <a:spcAft>
                  <a:spcPts val="0"/>
                </a:spcAft>
                <a:buClrTx/>
                <a:buSzTx/>
                <a:buFontTx/>
                <a:buNone/>
                <a:defRPr/>
              </a:pPr>
              <a:r>
                <a:rPr lang="zh-CN" altLang="en-US" sz="6000" b="1" dirty="0">
                  <a:solidFill>
                    <a:prstClr val="black"/>
                  </a:solidFill>
                  <a:latin typeface="微软雅黑" panose="020B0503020204020204" pitchFamily="34" charset="-122"/>
                  <a:ea typeface="微软雅黑" panose="020B0503020204020204" pitchFamily="34" charset="-122"/>
                </a:rPr>
                <a:t>主要研究成果汇报</a:t>
              </a:r>
              <a:endParaRPr lang="en-US" altLang="zh-CN" sz="6000" b="1"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4400226" y="1124584"/>
              <a:ext cx="3193329" cy="18236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grpSp>
      <p:sp>
        <p:nvSpPr>
          <p:cNvPr id="8" name="矩形 7">
            <a:extLst>
              <a:ext uri="{FF2B5EF4-FFF2-40B4-BE49-F238E27FC236}">
                <a16:creationId xmlns:a16="http://schemas.microsoft.com/office/drawing/2014/main" id="{F1A0B289-7260-4C29-A54F-F38F384A1110}"/>
              </a:ext>
            </a:extLst>
          </p:cNvPr>
          <p:cNvSpPr/>
          <p:nvPr/>
        </p:nvSpPr>
        <p:spPr>
          <a:xfrm>
            <a:off x="3302354" y="4305960"/>
            <a:ext cx="5929828" cy="523220"/>
          </a:xfrm>
          <a:prstGeom prst="rect">
            <a:avLst/>
          </a:prstGeom>
          <a:solidFill>
            <a:schemeClr val="accent1"/>
          </a:solidFill>
        </p:spPr>
        <p:txBody>
          <a:bodyPr wrap="none">
            <a:spAutoFit/>
          </a:bodyPr>
          <a:lstStyle/>
          <a:p>
            <a:pPr lvl="0">
              <a:defRPr/>
            </a:pPr>
            <a:r>
              <a:rPr lang="zh-CN" altLang="en-US" sz="2800" b="1" dirty="0">
                <a:solidFill>
                  <a:prstClr val="white"/>
                </a:solidFill>
              </a:rPr>
              <a:t>单光源假设下的计算性色彩恒常研究</a:t>
            </a:r>
          </a:p>
        </p:txBody>
      </p:sp>
    </p:spTree>
    <p:extLst>
      <p:ext uri="{BB962C8B-B14F-4D97-AF65-F5344CB8AC3E}">
        <p14:creationId xmlns:p14="http://schemas.microsoft.com/office/powerpoint/2010/main" val="117803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Background-</a:t>
            </a:r>
            <a:r>
              <a:rPr lang="zh-CN" altLang="en-US" sz="2800" b="1" dirty="0">
                <a:solidFill>
                  <a:prstClr val="black"/>
                </a:solidFill>
                <a:latin typeface="微软雅黑" panose="020B0503020204020204" pitchFamily="34" charset="-122"/>
                <a:ea typeface="微软雅黑" panose="020B0503020204020204" pitchFamily="34" charset="-122"/>
              </a:rPr>
              <a:t>什么是色彩恒常性</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灯片编号占位符 46">
            <a:extLst>
              <a:ext uri="{FF2B5EF4-FFF2-40B4-BE49-F238E27FC236}">
                <a16:creationId xmlns:a16="http://schemas.microsoft.com/office/drawing/2014/main" id="{BBFE3064-D3F2-4335-97D5-D81B2EC4BF37}"/>
              </a:ext>
            </a:extLst>
          </p:cNvPr>
          <p:cNvSpPr>
            <a:spLocks noGrp="1"/>
          </p:cNvSpPr>
          <p:nvPr>
            <p:ph type="sldNum" sz="quarter" idx="12"/>
          </p:nvPr>
        </p:nvSpPr>
        <p:spPr/>
        <p:txBody>
          <a:bodyPr/>
          <a:lstStyle/>
          <a:p>
            <a:fld id="{51D91E7F-84B6-4064-9D4E-CC7D244BCA04}" type="slidenum">
              <a:rPr lang="zh-CN" altLang="en-US" smtClean="0"/>
              <a:t>6</a:t>
            </a:fld>
            <a:endParaRPr lang="zh-CN" altLang="en-US"/>
          </a:p>
        </p:txBody>
      </p:sp>
      <p:grpSp>
        <p:nvGrpSpPr>
          <p:cNvPr id="51" name="Group 39">
            <a:extLst>
              <a:ext uri="{FF2B5EF4-FFF2-40B4-BE49-F238E27FC236}">
                <a16:creationId xmlns:a16="http://schemas.microsoft.com/office/drawing/2014/main" id="{F1C3A3E5-35D0-48D6-9614-E872AC006B34}"/>
              </a:ext>
            </a:extLst>
          </p:cNvPr>
          <p:cNvGrpSpPr/>
          <p:nvPr/>
        </p:nvGrpSpPr>
        <p:grpSpPr>
          <a:xfrm>
            <a:off x="1513840" y="1834651"/>
            <a:ext cx="2336800" cy="1594349"/>
            <a:chOff x="1182953" y="7282164"/>
            <a:chExt cx="5827447" cy="4370585"/>
          </a:xfrm>
        </p:grpSpPr>
        <p:pic>
          <p:nvPicPr>
            <p:cNvPr id="52" name="Picture 40">
              <a:extLst>
                <a:ext uri="{FF2B5EF4-FFF2-40B4-BE49-F238E27FC236}">
                  <a16:creationId xmlns:a16="http://schemas.microsoft.com/office/drawing/2014/main" id="{7F3D3B9A-4D04-4303-8350-BF9DD1ABF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953" y="7282164"/>
              <a:ext cx="5827447" cy="4370585"/>
            </a:xfrm>
            <a:prstGeom prst="rect">
              <a:avLst/>
            </a:prstGeom>
          </p:spPr>
        </p:pic>
        <p:pic>
          <p:nvPicPr>
            <p:cNvPr id="53" name="Picture 41">
              <a:extLst>
                <a:ext uri="{FF2B5EF4-FFF2-40B4-BE49-F238E27FC236}">
                  <a16:creationId xmlns:a16="http://schemas.microsoft.com/office/drawing/2014/main" id="{6DD1FFEE-C741-44A9-BAC1-31C27F569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0935" y="8077732"/>
              <a:ext cx="2779447" cy="2779447"/>
            </a:xfrm>
            <a:prstGeom prst="rect">
              <a:avLst/>
            </a:prstGeom>
          </p:spPr>
        </p:pic>
      </p:grpSp>
      <p:pic>
        <p:nvPicPr>
          <p:cNvPr id="54" name="Picture 14">
            <a:extLst>
              <a:ext uri="{FF2B5EF4-FFF2-40B4-BE49-F238E27FC236}">
                <a16:creationId xmlns:a16="http://schemas.microsoft.com/office/drawing/2014/main" id="{092BB279-2BC5-4082-BF71-A0CB38FDC1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4509" y="2987040"/>
            <a:ext cx="2487302" cy="2766070"/>
          </a:xfrm>
          <a:prstGeom prst="rect">
            <a:avLst/>
          </a:prstGeom>
        </p:spPr>
      </p:pic>
      <p:pic>
        <p:nvPicPr>
          <p:cNvPr id="55" name="Picture 15">
            <a:extLst>
              <a:ext uri="{FF2B5EF4-FFF2-40B4-BE49-F238E27FC236}">
                <a16:creationId xmlns:a16="http://schemas.microsoft.com/office/drawing/2014/main" id="{2B090FCF-9BA6-4098-AFF7-14868147DC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982" y="3298728"/>
            <a:ext cx="2142694" cy="2142694"/>
          </a:xfrm>
          <a:prstGeom prst="rect">
            <a:avLst/>
          </a:prstGeom>
        </p:spPr>
      </p:pic>
      <p:pic>
        <p:nvPicPr>
          <p:cNvPr id="56" name="Picture 16">
            <a:extLst>
              <a:ext uri="{FF2B5EF4-FFF2-40B4-BE49-F238E27FC236}">
                <a16:creationId xmlns:a16="http://schemas.microsoft.com/office/drawing/2014/main" id="{DB1CC29C-31BE-4AE8-97BF-9EBF1647BF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9526" y="1457068"/>
            <a:ext cx="1529896" cy="1335598"/>
          </a:xfrm>
          <a:prstGeom prst="rect">
            <a:avLst/>
          </a:prstGeom>
        </p:spPr>
      </p:pic>
      <p:cxnSp>
        <p:nvCxnSpPr>
          <p:cNvPr id="8" name="直接箭头连接符 7">
            <a:extLst>
              <a:ext uri="{FF2B5EF4-FFF2-40B4-BE49-F238E27FC236}">
                <a16:creationId xmlns:a16="http://schemas.microsoft.com/office/drawing/2014/main" id="{568B9F19-049A-4D7B-8D39-67FEC2F8DFCE}"/>
              </a:ext>
            </a:extLst>
          </p:cNvPr>
          <p:cNvCxnSpPr>
            <a:cxnSpLocks/>
          </p:cNvCxnSpPr>
          <p:nvPr/>
        </p:nvCxnSpPr>
        <p:spPr>
          <a:xfrm>
            <a:off x="5257723" y="3566160"/>
            <a:ext cx="1874597" cy="3556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3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Background-</a:t>
            </a:r>
            <a:r>
              <a:rPr lang="zh-CN" altLang="en-US" sz="2800" b="1" dirty="0">
                <a:solidFill>
                  <a:prstClr val="black"/>
                </a:solidFill>
                <a:latin typeface="微软雅黑" panose="020B0503020204020204" pitchFamily="34" charset="-122"/>
                <a:ea typeface="微软雅黑" panose="020B0503020204020204" pitchFamily="34" charset="-122"/>
              </a:rPr>
              <a:t>什么是色彩恒常性</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灯片编号占位符 46">
            <a:extLst>
              <a:ext uri="{FF2B5EF4-FFF2-40B4-BE49-F238E27FC236}">
                <a16:creationId xmlns:a16="http://schemas.microsoft.com/office/drawing/2014/main" id="{BBFE3064-D3F2-4335-97D5-D81B2EC4BF37}"/>
              </a:ext>
            </a:extLst>
          </p:cNvPr>
          <p:cNvSpPr>
            <a:spLocks noGrp="1"/>
          </p:cNvSpPr>
          <p:nvPr>
            <p:ph type="sldNum" sz="quarter" idx="12"/>
          </p:nvPr>
        </p:nvSpPr>
        <p:spPr/>
        <p:txBody>
          <a:bodyPr/>
          <a:lstStyle/>
          <a:p>
            <a:fld id="{51D91E7F-84B6-4064-9D4E-CC7D244BCA04}" type="slidenum">
              <a:rPr lang="zh-CN" altLang="en-US" smtClean="0"/>
              <a:t>7</a:t>
            </a:fld>
            <a:endParaRPr lang="zh-CN" altLang="en-US"/>
          </a:p>
        </p:txBody>
      </p:sp>
      <p:grpSp>
        <p:nvGrpSpPr>
          <p:cNvPr id="51" name="Group 39">
            <a:extLst>
              <a:ext uri="{FF2B5EF4-FFF2-40B4-BE49-F238E27FC236}">
                <a16:creationId xmlns:a16="http://schemas.microsoft.com/office/drawing/2014/main" id="{F1C3A3E5-35D0-48D6-9614-E872AC006B34}"/>
              </a:ext>
            </a:extLst>
          </p:cNvPr>
          <p:cNvGrpSpPr/>
          <p:nvPr/>
        </p:nvGrpSpPr>
        <p:grpSpPr>
          <a:xfrm>
            <a:off x="1513840" y="1834651"/>
            <a:ext cx="2336800" cy="1594349"/>
            <a:chOff x="1182953" y="7282164"/>
            <a:chExt cx="5827447" cy="4370585"/>
          </a:xfrm>
        </p:grpSpPr>
        <p:pic>
          <p:nvPicPr>
            <p:cNvPr id="52" name="Picture 40">
              <a:extLst>
                <a:ext uri="{FF2B5EF4-FFF2-40B4-BE49-F238E27FC236}">
                  <a16:creationId xmlns:a16="http://schemas.microsoft.com/office/drawing/2014/main" id="{7F3D3B9A-4D04-4303-8350-BF9DD1ABF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953" y="7282164"/>
              <a:ext cx="5827447" cy="4370585"/>
            </a:xfrm>
            <a:prstGeom prst="rect">
              <a:avLst/>
            </a:prstGeom>
          </p:spPr>
        </p:pic>
        <p:pic>
          <p:nvPicPr>
            <p:cNvPr id="53" name="Picture 41">
              <a:extLst>
                <a:ext uri="{FF2B5EF4-FFF2-40B4-BE49-F238E27FC236}">
                  <a16:creationId xmlns:a16="http://schemas.microsoft.com/office/drawing/2014/main" id="{6DD1FFEE-C741-44A9-BAC1-31C27F569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0935" y="8077732"/>
              <a:ext cx="2779447" cy="2779447"/>
            </a:xfrm>
            <a:prstGeom prst="rect">
              <a:avLst/>
            </a:prstGeom>
          </p:spPr>
        </p:pic>
      </p:grpSp>
      <p:pic>
        <p:nvPicPr>
          <p:cNvPr id="54" name="Picture 14">
            <a:extLst>
              <a:ext uri="{FF2B5EF4-FFF2-40B4-BE49-F238E27FC236}">
                <a16:creationId xmlns:a16="http://schemas.microsoft.com/office/drawing/2014/main" id="{092BB279-2BC5-4082-BF71-A0CB38FDC1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4509" y="2987040"/>
            <a:ext cx="2487302" cy="2766070"/>
          </a:xfrm>
          <a:prstGeom prst="rect">
            <a:avLst/>
          </a:prstGeom>
        </p:spPr>
      </p:pic>
      <p:pic>
        <p:nvPicPr>
          <p:cNvPr id="55" name="Picture 15">
            <a:extLst>
              <a:ext uri="{FF2B5EF4-FFF2-40B4-BE49-F238E27FC236}">
                <a16:creationId xmlns:a16="http://schemas.microsoft.com/office/drawing/2014/main" id="{2B090FCF-9BA6-4098-AFF7-14868147DC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982" y="3298728"/>
            <a:ext cx="2142694" cy="2142694"/>
          </a:xfrm>
          <a:prstGeom prst="rect">
            <a:avLst/>
          </a:prstGeom>
        </p:spPr>
      </p:pic>
      <p:cxnSp>
        <p:nvCxnSpPr>
          <p:cNvPr id="8" name="直接箭头连接符 7">
            <a:extLst>
              <a:ext uri="{FF2B5EF4-FFF2-40B4-BE49-F238E27FC236}">
                <a16:creationId xmlns:a16="http://schemas.microsoft.com/office/drawing/2014/main" id="{568B9F19-049A-4D7B-8D39-67FEC2F8DFCE}"/>
              </a:ext>
            </a:extLst>
          </p:cNvPr>
          <p:cNvCxnSpPr>
            <a:cxnSpLocks/>
          </p:cNvCxnSpPr>
          <p:nvPr/>
        </p:nvCxnSpPr>
        <p:spPr>
          <a:xfrm>
            <a:off x="5257723" y="3566160"/>
            <a:ext cx="1874597" cy="3556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38">
            <a:extLst>
              <a:ext uri="{FF2B5EF4-FFF2-40B4-BE49-F238E27FC236}">
                <a16:creationId xmlns:a16="http://schemas.microsoft.com/office/drawing/2014/main" id="{47C0B0BE-65FD-471E-850A-673793FDB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981" y="3298728"/>
            <a:ext cx="2142695" cy="2142695"/>
          </a:xfrm>
          <a:prstGeom prst="rect">
            <a:avLst/>
          </a:prstGeom>
        </p:spPr>
      </p:pic>
      <p:pic>
        <p:nvPicPr>
          <p:cNvPr id="13" name="Picture 2">
            <a:extLst>
              <a:ext uri="{FF2B5EF4-FFF2-40B4-BE49-F238E27FC236}">
                <a16:creationId xmlns:a16="http://schemas.microsoft.com/office/drawing/2014/main" id="{79054DAA-4C93-4868-93AC-B281E3F2B0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9209116" y="1652048"/>
            <a:ext cx="1510701" cy="1594349"/>
          </a:xfrm>
          <a:prstGeom prst="rect">
            <a:avLst/>
          </a:prstGeom>
        </p:spPr>
      </p:pic>
    </p:spTree>
    <p:extLst>
      <p:ext uri="{BB962C8B-B14F-4D97-AF65-F5344CB8AC3E}">
        <p14:creationId xmlns:p14="http://schemas.microsoft.com/office/powerpoint/2010/main" val="272137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Background-</a:t>
            </a:r>
            <a:r>
              <a:rPr lang="zh-CN" altLang="en-US" sz="2800" b="1" dirty="0">
                <a:solidFill>
                  <a:prstClr val="black"/>
                </a:solidFill>
                <a:latin typeface="微软雅黑" panose="020B0503020204020204" pitchFamily="34" charset="-122"/>
                <a:ea typeface="微软雅黑" panose="020B0503020204020204" pitchFamily="34" charset="-122"/>
              </a:rPr>
              <a:t>什么是色彩恒常性</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灯片编号占位符 46">
            <a:extLst>
              <a:ext uri="{FF2B5EF4-FFF2-40B4-BE49-F238E27FC236}">
                <a16:creationId xmlns:a16="http://schemas.microsoft.com/office/drawing/2014/main" id="{BBFE3064-D3F2-4335-97D5-D81B2EC4BF37}"/>
              </a:ext>
            </a:extLst>
          </p:cNvPr>
          <p:cNvSpPr>
            <a:spLocks noGrp="1"/>
          </p:cNvSpPr>
          <p:nvPr>
            <p:ph type="sldNum" sz="quarter" idx="12"/>
          </p:nvPr>
        </p:nvSpPr>
        <p:spPr/>
        <p:txBody>
          <a:bodyPr/>
          <a:lstStyle/>
          <a:p>
            <a:fld id="{51D91E7F-84B6-4064-9D4E-CC7D244BCA04}" type="slidenum">
              <a:rPr lang="zh-CN" altLang="en-US" smtClean="0"/>
              <a:t>8</a:t>
            </a:fld>
            <a:endParaRPr lang="zh-CN" altLang="en-US"/>
          </a:p>
        </p:txBody>
      </p:sp>
      <p:grpSp>
        <p:nvGrpSpPr>
          <p:cNvPr id="51" name="Group 39">
            <a:extLst>
              <a:ext uri="{FF2B5EF4-FFF2-40B4-BE49-F238E27FC236}">
                <a16:creationId xmlns:a16="http://schemas.microsoft.com/office/drawing/2014/main" id="{F1C3A3E5-35D0-48D6-9614-E872AC006B34}"/>
              </a:ext>
            </a:extLst>
          </p:cNvPr>
          <p:cNvGrpSpPr/>
          <p:nvPr/>
        </p:nvGrpSpPr>
        <p:grpSpPr>
          <a:xfrm>
            <a:off x="1513840" y="1834651"/>
            <a:ext cx="2336800" cy="1594349"/>
            <a:chOff x="1182953" y="7282164"/>
            <a:chExt cx="5827447" cy="4370585"/>
          </a:xfrm>
        </p:grpSpPr>
        <p:pic>
          <p:nvPicPr>
            <p:cNvPr id="52" name="Picture 40">
              <a:extLst>
                <a:ext uri="{FF2B5EF4-FFF2-40B4-BE49-F238E27FC236}">
                  <a16:creationId xmlns:a16="http://schemas.microsoft.com/office/drawing/2014/main" id="{7F3D3B9A-4D04-4303-8350-BF9DD1ABF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953" y="7282164"/>
              <a:ext cx="5827447" cy="4370585"/>
            </a:xfrm>
            <a:prstGeom prst="rect">
              <a:avLst/>
            </a:prstGeom>
          </p:spPr>
        </p:pic>
        <p:pic>
          <p:nvPicPr>
            <p:cNvPr id="53" name="Picture 41">
              <a:extLst>
                <a:ext uri="{FF2B5EF4-FFF2-40B4-BE49-F238E27FC236}">
                  <a16:creationId xmlns:a16="http://schemas.microsoft.com/office/drawing/2014/main" id="{6DD1FFEE-C741-44A9-BAC1-31C27F569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0935" y="8077732"/>
              <a:ext cx="2779447" cy="2779447"/>
            </a:xfrm>
            <a:prstGeom prst="rect">
              <a:avLst/>
            </a:prstGeom>
          </p:spPr>
        </p:pic>
      </p:grpSp>
      <p:pic>
        <p:nvPicPr>
          <p:cNvPr id="54" name="Picture 14">
            <a:extLst>
              <a:ext uri="{FF2B5EF4-FFF2-40B4-BE49-F238E27FC236}">
                <a16:creationId xmlns:a16="http://schemas.microsoft.com/office/drawing/2014/main" id="{092BB279-2BC5-4082-BF71-A0CB38FDC1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4509" y="2987040"/>
            <a:ext cx="2487302" cy="2766070"/>
          </a:xfrm>
          <a:prstGeom prst="rect">
            <a:avLst/>
          </a:prstGeom>
        </p:spPr>
      </p:pic>
      <p:pic>
        <p:nvPicPr>
          <p:cNvPr id="15" name="Picture 2">
            <a:extLst>
              <a:ext uri="{FF2B5EF4-FFF2-40B4-BE49-F238E27FC236}">
                <a16:creationId xmlns:a16="http://schemas.microsoft.com/office/drawing/2014/main" id="{49911808-A5AA-46BA-A86A-656444FDA0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9215212" y="1675104"/>
            <a:ext cx="1510702" cy="1594350"/>
          </a:xfrm>
          <a:prstGeom prst="rect">
            <a:avLst/>
          </a:prstGeom>
        </p:spPr>
      </p:pic>
      <p:pic>
        <p:nvPicPr>
          <p:cNvPr id="55" name="Picture 15">
            <a:extLst>
              <a:ext uri="{FF2B5EF4-FFF2-40B4-BE49-F238E27FC236}">
                <a16:creationId xmlns:a16="http://schemas.microsoft.com/office/drawing/2014/main" id="{2B090FCF-9BA6-4098-AFF7-14868147DC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2982" y="3298728"/>
            <a:ext cx="2142694" cy="2142694"/>
          </a:xfrm>
          <a:prstGeom prst="rect">
            <a:avLst/>
          </a:prstGeom>
        </p:spPr>
      </p:pic>
      <p:cxnSp>
        <p:nvCxnSpPr>
          <p:cNvPr id="8" name="直接箭头连接符 7">
            <a:extLst>
              <a:ext uri="{FF2B5EF4-FFF2-40B4-BE49-F238E27FC236}">
                <a16:creationId xmlns:a16="http://schemas.microsoft.com/office/drawing/2014/main" id="{568B9F19-049A-4D7B-8D39-67FEC2F8DFCE}"/>
              </a:ext>
            </a:extLst>
          </p:cNvPr>
          <p:cNvCxnSpPr>
            <a:cxnSpLocks/>
          </p:cNvCxnSpPr>
          <p:nvPr/>
        </p:nvCxnSpPr>
        <p:spPr>
          <a:xfrm>
            <a:off x="5257723" y="3566160"/>
            <a:ext cx="1874597" cy="3556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38">
            <a:extLst>
              <a:ext uri="{FF2B5EF4-FFF2-40B4-BE49-F238E27FC236}">
                <a16:creationId xmlns:a16="http://schemas.microsoft.com/office/drawing/2014/main" id="{47C0B0BE-65FD-471E-850A-673793FDB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981" y="3298728"/>
            <a:ext cx="2142695" cy="2142695"/>
          </a:xfrm>
          <a:prstGeom prst="rect">
            <a:avLst/>
          </a:prstGeom>
        </p:spPr>
      </p:pic>
      <p:pic>
        <p:nvPicPr>
          <p:cNvPr id="14" name="Picture 38">
            <a:extLst>
              <a:ext uri="{FF2B5EF4-FFF2-40B4-BE49-F238E27FC236}">
                <a16:creationId xmlns:a16="http://schemas.microsoft.com/office/drawing/2014/main" id="{7F3DAF65-050D-4480-B759-87AA5173C6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2980" y="3298727"/>
            <a:ext cx="2142695" cy="2142695"/>
          </a:xfrm>
          <a:prstGeom prst="rect">
            <a:avLst/>
          </a:prstGeom>
        </p:spPr>
      </p:pic>
    </p:spTree>
    <p:extLst>
      <p:ext uri="{BB962C8B-B14F-4D97-AF65-F5344CB8AC3E}">
        <p14:creationId xmlns:p14="http://schemas.microsoft.com/office/powerpoint/2010/main" val="193820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60770"/>
            <a:ext cx="1080135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prstClr val="black"/>
                </a:solidFill>
                <a:latin typeface="微软雅黑" panose="020B0503020204020204" pitchFamily="34" charset="-122"/>
                <a:ea typeface="微软雅黑" panose="020B0503020204020204" pitchFamily="34" charset="-122"/>
              </a:rPr>
              <a:t>Background-</a:t>
            </a:r>
            <a:r>
              <a:rPr lang="zh-CN" altLang="en-US" sz="2800" b="1" dirty="0">
                <a:solidFill>
                  <a:prstClr val="black"/>
                </a:solidFill>
                <a:latin typeface="微软雅黑" panose="020B0503020204020204" pitchFamily="34" charset="-122"/>
                <a:ea typeface="微软雅黑" panose="020B0503020204020204" pitchFamily="34" charset="-122"/>
              </a:rPr>
              <a:t>什么是计算性色彩恒常</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灯片编号占位符 46">
            <a:extLst>
              <a:ext uri="{FF2B5EF4-FFF2-40B4-BE49-F238E27FC236}">
                <a16:creationId xmlns:a16="http://schemas.microsoft.com/office/drawing/2014/main" id="{BBFE3064-D3F2-4335-97D5-D81B2EC4BF37}"/>
              </a:ext>
            </a:extLst>
          </p:cNvPr>
          <p:cNvSpPr>
            <a:spLocks noGrp="1"/>
          </p:cNvSpPr>
          <p:nvPr>
            <p:ph type="sldNum" sz="quarter" idx="12"/>
          </p:nvPr>
        </p:nvSpPr>
        <p:spPr/>
        <p:txBody>
          <a:bodyPr/>
          <a:lstStyle/>
          <a:p>
            <a:fld id="{51D91E7F-84B6-4064-9D4E-CC7D244BCA04}" type="slidenum">
              <a:rPr lang="zh-CN" altLang="en-US" smtClean="0"/>
              <a:t>9</a:t>
            </a:fld>
            <a:endParaRPr lang="zh-CN" altLang="en-US"/>
          </a:p>
        </p:txBody>
      </p:sp>
      <p:sp>
        <p:nvSpPr>
          <p:cNvPr id="32" name="Right Arrow 7">
            <a:extLst>
              <a:ext uri="{FF2B5EF4-FFF2-40B4-BE49-F238E27FC236}">
                <a16:creationId xmlns:a16="http://schemas.microsoft.com/office/drawing/2014/main" id="{02B10E98-E405-4FA4-BCE1-2FEC817FBB5C}"/>
              </a:ext>
            </a:extLst>
          </p:cNvPr>
          <p:cNvSpPr/>
          <p:nvPr/>
        </p:nvSpPr>
        <p:spPr>
          <a:xfrm>
            <a:off x="4357770" y="3655680"/>
            <a:ext cx="794071" cy="4788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TextBox 15">
            <a:extLst>
              <a:ext uri="{FF2B5EF4-FFF2-40B4-BE49-F238E27FC236}">
                <a16:creationId xmlns:a16="http://schemas.microsoft.com/office/drawing/2014/main" id="{43637B51-56EC-47C6-ABA5-8361CDA7CE27}"/>
              </a:ext>
            </a:extLst>
          </p:cNvPr>
          <p:cNvSpPr txBox="1"/>
          <p:nvPr/>
        </p:nvSpPr>
        <p:spPr>
          <a:xfrm>
            <a:off x="4357770" y="5339790"/>
            <a:ext cx="3600065" cy="1015663"/>
          </a:xfrm>
          <a:prstGeom prst="rect">
            <a:avLst/>
          </a:prstGeom>
          <a:noFill/>
        </p:spPr>
        <p:txBody>
          <a:bodyPr wrap="square" rtlCol="0">
            <a:spAutoFit/>
          </a:bodyPr>
          <a:lstStyle/>
          <a:p>
            <a:pPr algn="ctr">
              <a:spcAft>
                <a:spcPts val="40"/>
              </a:spcAft>
            </a:pPr>
            <a:r>
              <a:rPr lang="en-CA" sz="2000" dirty="0">
                <a:latin typeface="+mn-ea"/>
              </a:rPr>
              <a:t>Computational C</a:t>
            </a:r>
            <a:r>
              <a:rPr lang="en-US" altLang="zh-CN" sz="2000" dirty="0" err="1">
                <a:latin typeface="+mn-ea"/>
              </a:rPr>
              <a:t>olor</a:t>
            </a:r>
            <a:r>
              <a:rPr lang="en-US" altLang="zh-CN" sz="2000" dirty="0">
                <a:latin typeface="+mn-ea"/>
              </a:rPr>
              <a:t> Constancy </a:t>
            </a:r>
            <a:r>
              <a:rPr lang="en-CA" altLang="zh-CN" sz="2000" dirty="0">
                <a:latin typeface="+mn-ea"/>
              </a:rPr>
              <a:t>A</a:t>
            </a:r>
            <a:r>
              <a:rPr lang="en-CA" sz="2000" dirty="0">
                <a:latin typeface="+mn-ea"/>
              </a:rPr>
              <a:t>lgorithm</a:t>
            </a:r>
          </a:p>
          <a:p>
            <a:pPr algn="ctr"/>
            <a:r>
              <a:rPr lang="zh-CN" altLang="en-US" sz="2000" dirty="0">
                <a:latin typeface="+mn-ea"/>
              </a:rPr>
              <a:t>（</a:t>
            </a:r>
            <a:r>
              <a:rPr lang="en-US" altLang="zh-CN" sz="2000" dirty="0">
                <a:latin typeface="+mn-ea"/>
              </a:rPr>
              <a:t>Illuminant Estimation</a:t>
            </a:r>
            <a:r>
              <a:rPr lang="zh-CN" altLang="en-US" sz="2000" dirty="0">
                <a:latin typeface="+mn-ea"/>
              </a:rPr>
              <a:t>）</a:t>
            </a:r>
            <a:endParaRPr lang="en-CA" sz="2000" dirty="0">
              <a:latin typeface="+mn-ea"/>
            </a:endParaRPr>
          </a:p>
        </p:txBody>
      </p:sp>
      <p:pic>
        <p:nvPicPr>
          <p:cNvPr id="4" name="图片 3">
            <a:extLst>
              <a:ext uri="{FF2B5EF4-FFF2-40B4-BE49-F238E27FC236}">
                <a16:creationId xmlns:a16="http://schemas.microsoft.com/office/drawing/2014/main" id="{4D641249-F21E-43E0-997C-A49D23D63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090" y="1049974"/>
            <a:ext cx="1360568" cy="1438069"/>
          </a:xfrm>
          <a:prstGeom prst="rect">
            <a:avLst/>
          </a:prstGeom>
        </p:spPr>
      </p:pic>
      <p:pic>
        <p:nvPicPr>
          <p:cNvPr id="39" name="Google Shape;111;p15">
            <a:extLst>
              <a:ext uri="{FF2B5EF4-FFF2-40B4-BE49-F238E27FC236}">
                <a16:creationId xmlns:a16="http://schemas.microsoft.com/office/drawing/2014/main" id="{C9D06908-56F4-4622-AA86-DA88BA6065B2}"/>
              </a:ext>
            </a:extLst>
          </p:cNvPr>
          <p:cNvPicPr preferRelativeResize="0"/>
          <p:nvPr/>
        </p:nvPicPr>
        <p:blipFill>
          <a:blip r:embed="rId4">
            <a:alphaModFix/>
          </a:blip>
          <a:stretch>
            <a:fillRect/>
          </a:stretch>
        </p:blipFill>
        <p:spPr>
          <a:xfrm>
            <a:off x="695324" y="2754028"/>
            <a:ext cx="3386101" cy="2282117"/>
          </a:xfrm>
          <a:prstGeom prst="rect">
            <a:avLst/>
          </a:prstGeom>
          <a:noFill/>
          <a:ln>
            <a:noFill/>
          </a:ln>
        </p:spPr>
      </p:pic>
      <p:pic>
        <p:nvPicPr>
          <p:cNvPr id="40" name="Google Shape;112;p15">
            <a:extLst>
              <a:ext uri="{FF2B5EF4-FFF2-40B4-BE49-F238E27FC236}">
                <a16:creationId xmlns:a16="http://schemas.microsoft.com/office/drawing/2014/main" id="{86B63D1E-AC8A-4F4E-9819-1ED742F165BC}"/>
              </a:ext>
            </a:extLst>
          </p:cNvPr>
          <p:cNvPicPr preferRelativeResize="0"/>
          <p:nvPr/>
        </p:nvPicPr>
        <p:blipFill>
          <a:blip r:embed="rId5">
            <a:alphaModFix/>
          </a:blip>
          <a:stretch>
            <a:fillRect/>
          </a:stretch>
        </p:blipFill>
        <p:spPr>
          <a:xfrm>
            <a:off x="8151168" y="2770563"/>
            <a:ext cx="3386101" cy="2282117"/>
          </a:xfrm>
          <a:prstGeom prst="rect">
            <a:avLst/>
          </a:prstGeom>
          <a:noFill/>
          <a:ln>
            <a:noFill/>
          </a:ln>
        </p:spPr>
      </p:pic>
      <p:sp>
        <p:nvSpPr>
          <p:cNvPr id="42" name="Right Arrow 7">
            <a:extLst>
              <a:ext uri="{FF2B5EF4-FFF2-40B4-BE49-F238E27FC236}">
                <a16:creationId xmlns:a16="http://schemas.microsoft.com/office/drawing/2014/main" id="{3AE6067B-7677-4DB6-892D-746AA21538FE}"/>
              </a:ext>
            </a:extLst>
          </p:cNvPr>
          <p:cNvSpPr/>
          <p:nvPr/>
        </p:nvSpPr>
        <p:spPr>
          <a:xfrm>
            <a:off x="7031848" y="3639590"/>
            <a:ext cx="794071" cy="4788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5" name="文本框 44">
            <a:extLst>
              <a:ext uri="{FF2B5EF4-FFF2-40B4-BE49-F238E27FC236}">
                <a16:creationId xmlns:a16="http://schemas.microsoft.com/office/drawing/2014/main" id="{C6BF6674-F016-457F-84D3-7BC3C5DF9AF7}"/>
              </a:ext>
            </a:extLst>
          </p:cNvPr>
          <p:cNvSpPr txBox="1"/>
          <p:nvPr/>
        </p:nvSpPr>
        <p:spPr>
          <a:xfrm>
            <a:off x="1477017" y="5346790"/>
            <a:ext cx="2242201" cy="369332"/>
          </a:xfrm>
          <a:prstGeom prst="rect">
            <a:avLst/>
          </a:prstGeom>
          <a:noFill/>
        </p:spPr>
        <p:txBody>
          <a:bodyPr wrap="square">
            <a:spAutoFit/>
          </a:bodyPr>
          <a:lstStyle/>
          <a:p>
            <a:r>
              <a:rPr lang="en-CA" altLang="zh-CN" dirty="0">
                <a:latin typeface="+mn-ea"/>
              </a:rPr>
              <a:t>raw</a:t>
            </a:r>
            <a:r>
              <a:rPr lang="en-CA" altLang="zh-CN" sz="1800" dirty="0">
                <a:latin typeface="+mn-ea"/>
              </a:rPr>
              <a:t>-RGB image</a:t>
            </a:r>
            <a:endParaRPr lang="zh-CN" altLang="en-US" dirty="0">
              <a:latin typeface="+mn-ea"/>
            </a:endParaRPr>
          </a:p>
        </p:txBody>
      </p:sp>
      <p:sp>
        <p:nvSpPr>
          <p:cNvPr id="46" name="TextBox 24">
            <a:extLst>
              <a:ext uri="{FF2B5EF4-FFF2-40B4-BE49-F238E27FC236}">
                <a16:creationId xmlns:a16="http://schemas.microsoft.com/office/drawing/2014/main" id="{9CDB2095-D44D-4337-82B7-C8FDC7A74DF6}"/>
              </a:ext>
            </a:extLst>
          </p:cNvPr>
          <p:cNvSpPr txBox="1"/>
          <p:nvPr/>
        </p:nvSpPr>
        <p:spPr>
          <a:xfrm>
            <a:off x="7951790" y="5392957"/>
            <a:ext cx="3954489" cy="646331"/>
          </a:xfrm>
          <a:prstGeom prst="rect">
            <a:avLst/>
          </a:prstGeom>
          <a:noFill/>
        </p:spPr>
        <p:txBody>
          <a:bodyPr wrap="square" rtlCol="0">
            <a:spAutoFit/>
          </a:bodyPr>
          <a:lstStyle/>
          <a:p>
            <a:pPr algn="ctr"/>
            <a:r>
              <a:rPr lang="en-CA" dirty="0">
                <a:latin typeface="+mn-ea"/>
              </a:rPr>
              <a:t>Corrected raw-RGB image</a:t>
            </a:r>
          </a:p>
          <a:p>
            <a:pPr algn="ctr"/>
            <a:endParaRPr lang="en-CA" dirty="0">
              <a:latin typeface="+mn-ea"/>
            </a:endParaRPr>
          </a:p>
        </p:txBody>
      </p:sp>
      <p:pic>
        <p:nvPicPr>
          <p:cNvPr id="5" name="图片 4">
            <a:extLst>
              <a:ext uri="{FF2B5EF4-FFF2-40B4-BE49-F238E27FC236}">
                <a16:creationId xmlns:a16="http://schemas.microsoft.com/office/drawing/2014/main" id="{868D2176-F347-4585-8959-1BCE411DE9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023" y="3268228"/>
            <a:ext cx="1221534" cy="1221534"/>
          </a:xfrm>
          <a:prstGeom prst="rect">
            <a:avLst/>
          </a:prstGeom>
        </p:spPr>
      </p:pic>
      <p:pic>
        <p:nvPicPr>
          <p:cNvPr id="22" name="Picture 16">
            <a:extLst>
              <a:ext uri="{FF2B5EF4-FFF2-40B4-BE49-F238E27FC236}">
                <a16:creationId xmlns:a16="http://schemas.microsoft.com/office/drawing/2014/main" id="{EB7093E4-950D-4305-BCB0-A8C2CFCEE4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4087" y="1152445"/>
            <a:ext cx="1529896" cy="1335598"/>
          </a:xfrm>
          <a:prstGeom prst="rect">
            <a:avLst/>
          </a:prstGeom>
        </p:spPr>
      </p:pic>
    </p:spTree>
    <p:extLst>
      <p:ext uri="{BB962C8B-B14F-4D97-AF65-F5344CB8AC3E}">
        <p14:creationId xmlns:p14="http://schemas.microsoft.com/office/powerpoint/2010/main" val="8083430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16767</TotalTime>
  <Words>3955</Words>
  <Application>Microsoft Office PowerPoint</Application>
  <PresentationFormat>宽屏</PresentationFormat>
  <Paragraphs>477</Paragraphs>
  <Slides>46</Slides>
  <Notes>46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46</vt:i4>
      </vt:variant>
    </vt:vector>
  </HeadingPairs>
  <TitlesOfParts>
    <vt:vector size="61" baseType="lpstr">
      <vt:lpstr>Calibri (Body)</vt:lpstr>
      <vt:lpstr>PingFang SC</vt:lpstr>
      <vt:lpstr>等线</vt:lpstr>
      <vt:lpstr>等线 Light</vt:lpstr>
      <vt:lpstr>微软雅黑</vt:lpstr>
      <vt:lpstr>Arial</vt:lpstr>
      <vt:lpstr>Calibri</vt:lpstr>
      <vt:lpstr>Cambria Math</vt:lpstr>
      <vt:lpstr>Century Gothic</vt:lpstr>
      <vt:lpstr>Consolas</vt:lpstr>
      <vt:lpstr>Times New Roman</vt:lpstr>
      <vt:lpstr>Verdana</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解梦达</dc:creator>
  <cp:lastModifiedBy>解 梦达</cp:lastModifiedBy>
  <cp:revision>647</cp:revision>
  <dcterms:created xsi:type="dcterms:W3CDTF">2020-09-07T08:50:04Z</dcterms:created>
  <dcterms:modified xsi:type="dcterms:W3CDTF">2022-03-21T15:37:34Z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2052-11.1.0.9615</vt:lpwstr>
  </property>
</Properties>
</file>